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6" r:id="rId2"/>
  </p:sldMasterIdLst>
  <p:notesMasterIdLst>
    <p:notesMasterId r:id="rId8"/>
  </p:notesMasterIdLst>
  <p:sldIdLst>
    <p:sldId id="261" r:id="rId3"/>
    <p:sldId id="284" r:id="rId4"/>
    <p:sldId id="274" r:id="rId5"/>
    <p:sldId id="282" r:id="rId6"/>
    <p:sldId id="285" r:id="rId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E5BB"/>
    <a:srgbClr val="1A2441"/>
    <a:srgbClr val="74A2FF"/>
    <a:srgbClr val="382200"/>
    <a:srgbClr val="1A24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572" autoAdjust="0"/>
  </p:normalViewPr>
  <p:slideViewPr>
    <p:cSldViewPr snapToGrid="0">
      <p:cViewPr varScale="1">
        <p:scale>
          <a:sx n="80" d="100"/>
          <a:sy n="80" d="100"/>
        </p:scale>
        <p:origin x="149" y="6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8" d="100"/>
          <a:sy n="88" d="100"/>
        </p:scale>
        <p:origin x="373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A138FD-A8B9-4A79-8F31-83063A846B1C}" type="datetimeFigureOut">
              <a:rPr lang="it-IT" smtClean="0"/>
              <a:t>28/07/2025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95E678-5753-4C9B-B69C-A31463C937C5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40846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E8273-3CCD-40E2-8F74-8ECF67B3E675}" type="slidenum">
              <a:rPr lang="it-IT" smtClean="0"/>
              <a:t>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19404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E8273-3CCD-40E2-8F74-8ECF67B3E675}" type="slidenum">
              <a:rPr lang="it-IT" smtClean="0"/>
              <a:t>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45679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E8273-3CCD-40E2-8F74-8ECF67B3E675}" type="slidenum">
              <a:rPr lang="it-IT" smtClean="0"/>
              <a:t>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44115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E8273-3CCD-40E2-8F74-8ECF67B3E675}" type="slidenum">
              <a:rPr lang="it-IT" smtClean="0"/>
              <a:t>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69502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E8273-3CCD-40E2-8F74-8ECF67B3E675}" type="slidenum">
              <a:rPr lang="it-IT" smtClean="0"/>
              <a:t>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5338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+Testo_centr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9024104D-2ECA-4F1D-9BF2-46258597498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45029" y="1789490"/>
            <a:ext cx="10107385" cy="338554"/>
          </a:xfrm>
        </p:spPr>
        <p:txBody>
          <a:bodyPr>
            <a:spAutoFit/>
          </a:bodyPr>
          <a:lstStyle>
            <a:lvl1pPr marL="0" indent="0" algn="ctr">
              <a:spcBef>
                <a:spcPts val="900"/>
              </a:spcBef>
              <a:spcAft>
                <a:spcPts val="1200"/>
              </a:spcAft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Inserisci il testo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BA4D591E-3C91-456F-A24B-4A63DD657D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7339" y="1256388"/>
            <a:ext cx="10133240" cy="408215"/>
          </a:xfrm>
        </p:spPr>
        <p:txBody>
          <a:bodyPr/>
          <a:lstStyle>
            <a:lvl1pPr algn="ctr">
              <a:defRPr/>
            </a:lvl1pPr>
          </a:lstStyle>
          <a:p>
            <a:r>
              <a:rPr lang="it-IT" dirty="0"/>
              <a:t>INSERISCI IL TITOLO</a:t>
            </a:r>
          </a:p>
        </p:txBody>
      </p:sp>
    </p:spTree>
    <p:extLst>
      <p:ext uri="{BB962C8B-B14F-4D97-AF65-F5344CB8AC3E}">
        <p14:creationId xmlns:p14="http://schemas.microsoft.com/office/powerpoint/2010/main" val="2253945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AACA1F5-8A51-014C-9EDC-147CCB3EC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algn="just">
              <a:defRPr sz="28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it-IT" dirty="0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14670C2-0244-E944-83C2-C87A08557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fld id="{46A1F348-D96C-4681-B8B6-664B88776E45}" type="datetime1">
              <a:rPr lang="it-IT" smtClean="0"/>
              <a:t>28/07/2025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426D54F-FD96-8249-9E0F-3DE3AC93C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endParaRPr lang="it-IT" dirty="0"/>
          </a:p>
        </p:txBody>
      </p:sp>
      <p:sp>
        <p:nvSpPr>
          <p:cNvPr id="7" name="Rettangolo 6"/>
          <p:cNvSpPr/>
          <p:nvPr userDrawn="1"/>
        </p:nvSpPr>
        <p:spPr>
          <a:xfrm>
            <a:off x="0" y="1196510"/>
            <a:ext cx="12192000" cy="136187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29000">
                <a:schemeClr val="bg1">
                  <a:lumMod val="85000"/>
                </a:schemeClr>
              </a:gs>
              <a:gs pos="91000">
                <a:srgbClr val="2A65FA"/>
              </a:gs>
              <a:gs pos="62000">
                <a:schemeClr val="accent5">
                  <a:lumMod val="40000"/>
                  <a:lumOff val="6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0"/>
          </a:p>
        </p:txBody>
      </p:sp>
      <p:sp>
        <p:nvSpPr>
          <p:cNvPr id="10" name="Rettangolo 9"/>
          <p:cNvSpPr/>
          <p:nvPr userDrawn="1"/>
        </p:nvSpPr>
        <p:spPr>
          <a:xfrm>
            <a:off x="838201" y="252923"/>
            <a:ext cx="10515600" cy="72957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0" dirty="0"/>
          </a:p>
        </p:txBody>
      </p:sp>
      <p:sp>
        <p:nvSpPr>
          <p:cNvPr id="13" name="Segnaposto testo 12"/>
          <p:cNvSpPr>
            <a:spLocks noGrp="1"/>
          </p:cNvSpPr>
          <p:nvPr>
            <p:ph type="body" sz="quarter" idx="14" hasCustomPrompt="1"/>
          </p:nvPr>
        </p:nvSpPr>
        <p:spPr>
          <a:xfrm>
            <a:off x="924130" y="319514"/>
            <a:ext cx="10321047" cy="479471"/>
          </a:xfrm>
        </p:spPr>
        <p:txBody>
          <a:bodyPr>
            <a:noAutofit/>
          </a:bodyPr>
          <a:lstStyle>
            <a:lvl1pPr marL="0" indent="0" algn="ctr">
              <a:buNone/>
              <a:defRPr sz="4000"/>
            </a:lvl1pPr>
          </a:lstStyle>
          <a:p>
            <a:pPr lvl="0"/>
            <a:r>
              <a:rPr lang="it-IT" dirty="0"/>
              <a:t>TITOLO</a:t>
            </a:r>
          </a:p>
        </p:txBody>
      </p:sp>
    </p:spTree>
    <p:extLst>
      <p:ext uri="{BB962C8B-B14F-4D97-AF65-F5344CB8AC3E}">
        <p14:creationId xmlns:p14="http://schemas.microsoft.com/office/powerpoint/2010/main" val="1732680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D0E5911-ED45-4F8B-8FB0-A5C381656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8" name="Segnaposto contenuto 2">
            <a:extLst>
              <a:ext uri="{FF2B5EF4-FFF2-40B4-BE49-F238E27FC236}">
                <a16:creationId xmlns:a16="http://schemas.microsoft.com/office/drawing/2014/main" id="{6F4B5425-ED6A-4C13-9AD3-2CC2F8C6F8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795269"/>
            <a:ext cx="10515600" cy="5561082"/>
          </a:xfrm>
        </p:spPr>
        <p:txBody>
          <a:bodyPr anchor="ctr">
            <a:normAutofit/>
          </a:bodyPr>
          <a:lstStyle>
            <a:lvl1pPr marL="0" indent="0" algn="just">
              <a:buFont typeface="Arial" panose="020B0604020202020204" pitchFamily="34" charset="0"/>
              <a:buNone/>
              <a:defRPr sz="2222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2222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222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4190CB9-BBE7-A49C-159F-E0E7CEA19862}"/>
              </a:ext>
            </a:extLst>
          </p:cNvPr>
          <p:cNvSpPr txBox="1"/>
          <p:nvPr userDrawn="1"/>
        </p:nvSpPr>
        <p:spPr>
          <a:xfrm>
            <a:off x="11639550" y="4773096"/>
            <a:ext cx="5429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fld id="{26B90B94-51B4-413E-B748-1E9EABA98D65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834552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1411424-1F1B-CFF4-5534-92BD1338D0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798E76A-6F55-A28D-08F6-4979872D17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0112872-27C4-650C-1795-11B6FC703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C8638-15D6-4092-B6B6-2BB7EF8B60A7}" type="datetimeFigureOut">
              <a:rPr lang="it-IT" smtClean="0"/>
              <a:t>28/07/2025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D358E30-62BD-DA92-A2D3-FDC721E94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18281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4D36D3-4740-08F4-FF86-4263CB073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77C20FD-4231-D6C7-0D74-4B00D48534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6F57858-4B22-CEE5-192D-E8B9AFB2C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C8638-15D6-4092-B6B6-2BB7EF8B60A7}" type="datetimeFigureOut">
              <a:rPr lang="it-IT" smtClean="0"/>
              <a:t>28/07/2025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F01CAA2-A246-7094-5302-D63FF5FBF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83355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12E002-303F-FDD7-DD7B-DC899311F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8F9C704-6713-3058-0689-4C168A5F8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70301B0-074F-77BC-12FA-B8710FE4E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C8638-15D6-4092-B6B6-2BB7EF8B60A7}" type="datetimeFigureOut">
              <a:rPr lang="it-IT" smtClean="0"/>
              <a:t>28/07/2025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EF15AA8-C694-85A8-1724-8E042CEE9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04104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BA166D-BCB4-E489-0287-CEBE9DC2E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BB0CAC9-BE31-9385-D4F5-4CD83F1679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A49FC57-C5D6-0C8F-F6B5-38080285E4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3745C54-1DBC-A1EC-05D7-E721F4C0B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C8638-15D6-4092-B6B6-2BB7EF8B60A7}" type="datetimeFigureOut">
              <a:rPr lang="it-IT" smtClean="0"/>
              <a:t>28/07/2025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E38C24F-0391-3D68-7D4E-BEE78C5FF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85768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A334BB-B582-758F-1E7D-0C6CB190D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0348810-3BC1-92D8-0E90-1E75B8CA74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4D79845-EEC4-9202-9632-B01DCC183C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4AE1282-1CB9-7DD2-3E8C-54D9B83B7E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DDAF7FB-BF7C-4818-A7A2-34E462C5F5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2A13C608-AC85-4493-66D2-F0CA58842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C8638-15D6-4092-B6B6-2BB7EF8B60A7}" type="datetimeFigureOut">
              <a:rPr lang="it-IT" smtClean="0"/>
              <a:t>28/07/2025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2E5A0C4-40C1-B193-37B1-22D9D4E69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47249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07A7C04-01A0-1A58-9ADC-7933E93CD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D36D5A9-27A2-DB32-3E81-4C280D156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C8638-15D6-4092-B6B6-2BB7EF8B60A7}" type="datetimeFigureOut">
              <a:rPr lang="it-IT" smtClean="0"/>
              <a:t>28/07/2025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CB9D623-8E13-D7A2-8B2E-2CF427616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88905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32BDF2F2-AF2F-1FFD-E3EF-2033E7D90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C8638-15D6-4092-B6B6-2BB7EF8B60A7}" type="datetimeFigureOut">
              <a:rPr lang="it-IT" smtClean="0"/>
              <a:t>28/07/2025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BABDB70-F886-EE4D-0E10-57769D316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57253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1E3B37-9FDC-BF10-58F3-8E53F2820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7DD6DC9-20E9-6683-2CA8-73D81892B4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7CDF6C9-8316-A1BC-1561-1D198FC77D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532D3F4-E3BD-0E0E-65F9-D5743935E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C8638-15D6-4092-B6B6-2BB7EF8B60A7}" type="datetimeFigureOut">
              <a:rPr lang="it-IT" smtClean="0"/>
              <a:t>28/07/2025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48F2427-7BD0-09F2-C42D-AEFC5BA33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1080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+Tabella_centr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1E10A0-A659-428A-8A27-980E455FB5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it-IT" dirty="0"/>
              <a:t>INSERISCI IL TITOLO</a:t>
            </a:r>
          </a:p>
        </p:txBody>
      </p:sp>
      <p:sp>
        <p:nvSpPr>
          <p:cNvPr id="9" name="Segnaposto tabella 8">
            <a:extLst>
              <a:ext uri="{FF2B5EF4-FFF2-40B4-BE49-F238E27FC236}">
                <a16:creationId xmlns:a16="http://schemas.microsoft.com/office/drawing/2014/main" id="{DEE61D2D-93A3-4F6A-BB26-22B03DE8F6F3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026885" y="1778000"/>
            <a:ext cx="10133240" cy="3341007"/>
          </a:xfrm>
        </p:spPr>
        <p:txBody>
          <a:bodyPr/>
          <a:lstStyle>
            <a:lvl1pPr>
              <a:defRPr sz="1600"/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670613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F94A8AF-00C3-13EE-5AFD-62DCEFB23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E6BCF71F-A7C5-DB2E-0BAD-C40826D552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55BC6B1-E778-5CDD-D9A7-20D03EECF1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150754A-D94D-6833-0B27-08E45B7B9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C8638-15D6-4092-B6B6-2BB7EF8B60A7}" type="datetimeFigureOut">
              <a:rPr lang="it-IT" smtClean="0"/>
              <a:t>28/07/2025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73A173E-6D16-998D-C08B-2794DE50A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73041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F67BEF-0A9B-6FF0-ED93-11E05D084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8A8839C-452C-8B67-AE63-B83B70C279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3B99B8F-4D04-F3CF-CFAB-AC476D846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C8638-15D6-4092-B6B6-2BB7EF8B60A7}" type="datetimeFigureOut">
              <a:rPr lang="it-IT" smtClean="0"/>
              <a:t>28/07/2025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25B703B-5E2F-50F8-9438-64A854323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3D1E79C-9D7C-1EAF-A012-FC21B4D47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411783A-9EC4-42D6-92CA-E0AE6CA657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16930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BED326E-7045-2ECE-F8BE-055BE84D78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C57E70C-8901-E53D-5DD1-85FED140ED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E309FC0-64FF-DD5B-1297-405711470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C8638-15D6-4092-B6B6-2BB7EF8B60A7}" type="datetimeFigureOut">
              <a:rPr lang="it-IT" smtClean="0"/>
              <a:t>28/07/2025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DF1757E-8CB7-107D-FB29-0544DEF90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93D0842-5671-67DD-D997-27554AC65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411783A-9EC4-42D6-92CA-E0AE6CA657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1000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Titolo+Testo_2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DEDA400-5CA2-4A4F-ABB3-86FDDAC3A6C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27339" y="1769533"/>
            <a:ext cx="4883604" cy="3349474"/>
          </a:xfrm>
        </p:spPr>
        <p:txBody>
          <a:bodyPr/>
          <a:lstStyle>
            <a:lvl1pPr>
              <a:defRPr sz="1600"/>
            </a:lvl1pPr>
          </a:lstStyle>
          <a:p>
            <a:r>
              <a:rPr lang="it-IT" dirty="0"/>
              <a:t>Inserisci testo o seleziona elemento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id="{90609711-B599-4175-8C5C-04E7F26AAC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7339" y="1256388"/>
            <a:ext cx="10133240" cy="408215"/>
          </a:xfrm>
        </p:spPr>
        <p:txBody>
          <a:bodyPr/>
          <a:lstStyle>
            <a:lvl1pPr algn="ctr">
              <a:defRPr/>
            </a:lvl1pPr>
          </a:lstStyle>
          <a:p>
            <a:r>
              <a:rPr lang="it-IT" dirty="0"/>
              <a:t>INSERISCI IL TITOLO</a:t>
            </a:r>
          </a:p>
        </p:txBody>
      </p:sp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4D9EF2CF-47C7-47A5-8587-9B13472C8708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301468" y="1769533"/>
            <a:ext cx="4883603" cy="3349474"/>
          </a:xfrm>
        </p:spPr>
        <p:txBody>
          <a:bodyPr/>
          <a:lstStyle>
            <a:lvl1pPr>
              <a:defRPr sz="1600"/>
            </a:lvl1pPr>
          </a:lstStyle>
          <a:p>
            <a:r>
              <a:rPr lang="it-IT" dirty="0"/>
              <a:t>Inserisci testo o seleziona elemento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56871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Titoli+Testo_2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0834CDD-18E3-495D-A7DE-EE35A11C552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28701" y="1249666"/>
            <a:ext cx="4785632" cy="399822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rgbClr val="1A244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Inserisci il titolo</a:t>
            </a:r>
          </a:p>
        </p:txBody>
      </p:sp>
      <p:sp>
        <p:nvSpPr>
          <p:cNvPr id="7" name="Segnaposto contenuto 2">
            <a:extLst>
              <a:ext uri="{FF2B5EF4-FFF2-40B4-BE49-F238E27FC236}">
                <a16:creationId xmlns:a16="http://schemas.microsoft.com/office/drawing/2014/main" id="{6D658784-C592-4184-A62C-24CF9A680D32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1027340" y="1755322"/>
            <a:ext cx="4785632" cy="3388178"/>
          </a:xfrm>
        </p:spPr>
        <p:txBody>
          <a:bodyPr/>
          <a:lstStyle>
            <a:lvl1pPr>
              <a:defRPr sz="1600"/>
            </a:lvl1pPr>
          </a:lstStyle>
          <a:p>
            <a:r>
              <a:rPr lang="it-IT" dirty="0"/>
              <a:t>Inserisci testo o seleziona elemento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11" name="Segnaposto testo 2">
            <a:extLst>
              <a:ext uri="{FF2B5EF4-FFF2-40B4-BE49-F238E27FC236}">
                <a16:creationId xmlns:a16="http://schemas.microsoft.com/office/drawing/2014/main" id="{0818AE1F-72DB-4E47-B368-66EF17988CE3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6310994" y="1258133"/>
            <a:ext cx="4785632" cy="399822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rgbClr val="1A244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Inserisci il titolo</a:t>
            </a:r>
          </a:p>
        </p:txBody>
      </p:sp>
      <p:sp>
        <p:nvSpPr>
          <p:cNvPr id="12" name="Segnaposto contenuto 2">
            <a:extLst>
              <a:ext uri="{FF2B5EF4-FFF2-40B4-BE49-F238E27FC236}">
                <a16:creationId xmlns:a16="http://schemas.microsoft.com/office/drawing/2014/main" id="{9217AC32-CBAB-4AE2-A9A8-9FE79AC30551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309633" y="1755322"/>
            <a:ext cx="4785632" cy="3388178"/>
          </a:xfrm>
        </p:spPr>
        <p:txBody>
          <a:bodyPr/>
          <a:lstStyle>
            <a:lvl1pPr>
              <a:defRPr sz="1600"/>
            </a:lvl1pPr>
          </a:lstStyle>
          <a:p>
            <a:r>
              <a:rPr lang="it-IT" dirty="0"/>
              <a:t>Inserisci testo o seleziona elemento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5655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Titolo+Testo+Immagine_2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B575400-D5A3-4F5A-A065-809575D5A0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258813"/>
            <a:ext cx="5971948" cy="388858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ED6D627-E312-46EC-9950-C6BC09D1DB8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016000" y="1735667"/>
            <a:ext cx="3756025" cy="340326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Inserisci il testo</a:t>
            </a:r>
          </a:p>
        </p:txBody>
      </p:sp>
      <p:sp>
        <p:nvSpPr>
          <p:cNvPr id="6" name="Segnaposto testo 2">
            <a:extLst>
              <a:ext uri="{FF2B5EF4-FFF2-40B4-BE49-F238E27FC236}">
                <a16:creationId xmlns:a16="http://schemas.microsoft.com/office/drawing/2014/main" id="{565817A5-ACB7-449D-9708-3CC5355C5359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1016000" y="1249666"/>
            <a:ext cx="3756025" cy="399822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rgbClr val="1A244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Inserisci il titolo</a:t>
            </a:r>
          </a:p>
        </p:txBody>
      </p:sp>
    </p:spTree>
    <p:extLst>
      <p:ext uri="{BB962C8B-B14F-4D97-AF65-F5344CB8AC3E}">
        <p14:creationId xmlns:p14="http://schemas.microsoft.com/office/powerpoint/2010/main" val="3621789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o+Grafico_2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grafico 7">
            <a:extLst>
              <a:ext uri="{FF2B5EF4-FFF2-40B4-BE49-F238E27FC236}">
                <a16:creationId xmlns:a16="http://schemas.microsoft.com/office/drawing/2014/main" id="{A3F7C22D-E15D-41F8-BC56-354A11D2E8F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6096000" y="1246263"/>
            <a:ext cx="5059136" cy="3883520"/>
          </a:xfrm>
        </p:spPr>
        <p:txBody>
          <a:bodyPr/>
          <a:lstStyle>
            <a:lvl1pPr>
              <a:defRPr sz="1600"/>
            </a:lvl1pPr>
          </a:lstStyle>
          <a:p>
            <a:endParaRPr lang="it-IT" dirty="0"/>
          </a:p>
        </p:txBody>
      </p:sp>
      <p:sp>
        <p:nvSpPr>
          <p:cNvPr id="11" name="Segnaposto testo 3">
            <a:extLst>
              <a:ext uri="{FF2B5EF4-FFF2-40B4-BE49-F238E27FC236}">
                <a16:creationId xmlns:a16="http://schemas.microsoft.com/office/drawing/2014/main" id="{3CE088A2-E8D0-437D-B2C6-E16DF9CE95D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036864" y="1246263"/>
            <a:ext cx="4502290" cy="388352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Inserisci il testo</a:t>
            </a:r>
          </a:p>
        </p:txBody>
      </p:sp>
    </p:spTree>
    <p:extLst>
      <p:ext uri="{BB962C8B-B14F-4D97-AF65-F5344CB8AC3E}">
        <p14:creationId xmlns:p14="http://schemas.microsoft.com/office/powerpoint/2010/main" val="239346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+Immagini+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immagine 3">
            <a:extLst>
              <a:ext uri="{FF2B5EF4-FFF2-40B4-BE49-F238E27FC236}">
                <a16:creationId xmlns:a16="http://schemas.microsoft.com/office/drawing/2014/main" id="{6379FADC-4D18-425C-B481-137B41D9D2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27339" y="1804753"/>
            <a:ext cx="1752600" cy="1581911"/>
          </a:xfrm>
        </p:spPr>
        <p:txBody>
          <a:bodyPr/>
          <a:lstStyle>
            <a:lvl1pPr>
              <a:defRPr sz="1600"/>
            </a:lvl1pPr>
          </a:lstStyle>
          <a:p>
            <a:endParaRPr lang="it-IT" dirty="0"/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231E0DDF-DBC1-481D-A781-A9507C05BA5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27113" y="3594667"/>
            <a:ext cx="1752600" cy="1510734"/>
          </a:xfrm>
        </p:spPr>
        <p:txBody>
          <a:bodyPr/>
          <a:lstStyle>
            <a:lvl1pPr marL="0" indent="0">
              <a:buNone/>
              <a:defRPr sz="1200" b="1"/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8" name="Segnaposto immagine 3">
            <a:extLst>
              <a:ext uri="{FF2B5EF4-FFF2-40B4-BE49-F238E27FC236}">
                <a16:creationId xmlns:a16="http://schemas.microsoft.com/office/drawing/2014/main" id="{1FEBD8C7-1B3B-456F-8F10-65BE97E23EC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125447" y="1804754"/>
            <a:ext cx="1752600" cy="1581910"/>
          </a:xfrm>
        </p:spPr>
        <p:txBody>
          <a:bodyPr/>
          <a:lstStyle>
            <a:lvl1pPr>
              <a:defRPr sz="1600"/>
            </a:lvl1pPr>
          </a:lstStyle>
          <a:p>
            <a:endParaRPr lang="it-IT" dirty="0"/>
          </a:p>
        </p:txBody>
      </p:sp>
      <p:sp>
        <p:nvSpPr>
          <p:cNvPr id="9" name="Segnaposto contenuto 6">
            <a:extLst>
              <a:ext uri="{FF2B5EF4-FFF2-40B4-BE49-F238E27FC236}">
                <a16:creationId xmlns:a16="http://schemas.microsoft.com/office/drawing/2014/main" id="{4F49D6F9-7E5E-4A0A-BEA8-29C27DFDA30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125221" y="3594666"/>
            <a:ext cx="1752600" cy="1510734"/>
          </a:xfrm>
        </p:spPr>
        <p:txBody>
          <a:bodyPr/>
          <a:lstStyle>
            <a:lvl1pPr marL="0" indent="0">
              <a:buNone/>
              <a:defRPr sz="1200" b="1"/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0" name="Segnaposto immagine 3">
            <a:extLst>
              <a:ext uri="{FF2B5EF4-FFF2-40B4-BE49-F238E27FC236}">
                <a16:creationId xmlns:a16="http://schemas.microsoft.com/office/drawing/2014/main" id="{6A47E086-67E3-42C7-92C1-82454D7F53F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9700" y="1804753"/>
            <a:ext cx="1752600" cy="1581909"/>
          </a:xfrm>
        </p:spPr>
        <p:txBody>
          <a:bodyPr/>
          <a:lstStyle>
            <a:lvl1pPr>
              <a:defRPr sz="1600"/>
            </a:lvl1pPr>
          </a:lstStyle>
          <a:p>
            <a:endParaRPr lang="it-IT"/>
          </a:p>
        </p:txBody>
      </p:sp>
      <p:sp>
        <p:nvSpPr>
          <p:cNvPr id="11" name="Segnaposto contenuto 6">
            <a:extLst>
              <a:ext uri="{FF2B5EF4-FFF2-40B4-BE49-F238E27FC236}">
                <a16:creationId xmlns:a16="http://schemas.microsoft.com/office/drawing/2014/main" id="{D23375BF-7650-4D62-B265-8451A486A04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219474" y="3594666"/>
            <a:ext cx="1752600" cy="1510734"/>
          </a:xfrm>
        </p:spPr>
        <p:txBody>
          <a:bodyPr/>
          <a:lstStyle>
            <a:lvl1pPr marL="0" indent="0">
              <a:buNone/>
              <a:defRPr sz="1200" b="1"/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2" name="Segnaposto immagine 3">
            <a:extLst>
              <a:ext uri="{FF2B5EF4-FFF2-40B4-BE49-F238E27FC236}">
                <a16:creationId xmlns:a16="http://schemas.microsoft.com/office/drawing/2014/main" id="{0BAC2515-EFFB-4223-9F04-FA9EEA83084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313726" y="1804754"/>
            <a:ext cx="1752600" cy="1581908"/>
          </a:xfrm>
        </p:spPr>
        <p:txBody>
          <a:bodyPr/>
          <a:lstStyle>
            <a:lvl1pPr>
              <a:defRPr sz="1600"/>
            </a:lvl1pPr>
          </a:lstStyle>
          <a:p>
            <a:endParaRPr lang="it-IT"/>
          </a:p>
        </p:txBody>
      </p:sp>
      <p:sp>
        <p:nvSpPr>
          <p:cNvPr id="13" name="Segnaposto contenuto 6">
            <a:extLst>
              <a:ext uri="{FF2B5EF4-FFF2-40B4-BE49-F238E27FC236}">
                <a16:creationId xmlns:a16="http://schemas.microsoft.com/office/drawing/2014/main" id="{0D61010C-2C23-4376-BE4F-4C3012B82A9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313500" y="3594666"/>
            <a:ext cx="1752600" cy="1510734"/>
          </a:xfrm>
        </p:spPr>
        <p:txBody>
          <a:bodyPr/>
          <a:lstStyle>
            <a:lvl1pPr marL="0" indent="0">
              <a:buNone/>
              <a:defRPr sz="1200" b="1"/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4" name="Segnaposto immagine 3">
            <a:extLst>
              <a:ext uri="{FF2B5EF4-FFF2-40B4-BE49-F238E27FC236}">
                <a16:creationId xmlns:a16="http://schemas.microsoft.com/office/drawing/2014/main" id="{016C436A-03F6-44A1-8D4F-26564A534C8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407979" y="1804753"/>
            <a:ext cx="1752600" cy="1581907"/>
          </a:xfrm>
        </p:spPr>
        <p:txBody>
          <a:bodyPr/>
          <a:lstStyle>
            <a:lvl1pPr>
              <a:defRPr sz="1600"/>
            </a:lvl1pPr>
          </a:lstStyle>
          <a:p>
            <a:endParaRPr lang="it-IT"/>
          </a:p>
        </p:txBody>
      </p:sp>
      <p:sp>
        <p:nvSpPr>
          <p:cNvPr id="15" name="Segnaposto contenuto 6">
            <a:extLst>
              <a:ext uri="{FF2B5EF4-FFF2-40B4-BE49-F238E27FC236}">
                <a16:creationId xmlns:a16="http://schemas.microsoft.com/office/drawing/2014/main" id="{1F18CC7D-DCAB-4983-89C8-FC660E2865B5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9407753" y="3594666"/>
            <a:ext cx="1752600" cy="1510734"/>
          </a:xfrm>
        </p:spPr>
        <p:txBody>
          <a:bodyPr/>
          <a:lstStyle>
            <a:lvl1pPr marL="0" indent="0">
              <a:buNone/>
              <a:defRPr sz="1200" b="1"/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6" name="Titolo 1">
            <a:extLst>
              <a:ext uri="{FF2B5EF4-FFF2-40B4-BE49-F238E27FC236}">
                <a16:creationId xmlns:a16="http://schemas.microsoft.com/office/drawing/2014/main" id="{A502CF5E-E3C1-4A53-82CC-F4B6BAD89F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7339" y="1256388"/>
            <a:ext cx="10133240" cy="408215"/>
          </a:xfrm>
        </p:spPr>
        <p:txBody>
          <a:bodyPr/>
          <a:lstStyle>
            <a:lvl1pPr algn="ctr">
              <a:defRPr/>
            </a:lvl1pPr>
          </a:lstStyle>
          <a:p>
            <a:r>
              <a:rPr lang="it-IT" dirty="0"/>
              <a:t>INSERISCI IL TITOLO</a:t>
            </a:r>
          </a:p>
        </p:txBody>
      </p:sp>
    </p:spTree>
    <p:extLst>
      <p:ext uri="{BB962C8B-B14F-4D97-AF65-F5344CB8AC3E}">
        <p14:creationId xmlns:p14="http://schemas.microsoft.com/office/powerpoint/2010/main" val="4001196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+titolo+testo_2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immagine 6">
            <a:extLst>
              <a:ext uri="{FF2B5EF4-FFF2-40B4-BE49-F238E27FC236}">
                <a16:creationId xmlns:a16="http://schemas.microsoft.com/office/drawing/2014/main" id="{61985DB4-F62D-4710-BFC4-4E0540F4C34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27113" y="1256388"/>
            <a:ext cx="4723265" cy="3832080"/>
          </a:xfrm>
        </p:spPr>
        <p:txBody>
          <a:bodyPr/>
          <a:lstStyle>
            <a:lvl1pPr>
              <a:defRPr sz="1600"/>
            </a:lvl1pPr>
          </a:lstStyle>
          <a:p>
            <a:endParaRPr lang="it-IT" dirty="0"/>
          </a:p>
        </p:txBody>
      </p:sp>
      <p:sp>
        <p:nvSpPr>
          <p:cNvPr id="6" name="Segnaposto testo 3">
            <a:extLst>
              <a:ext uri="{FF2B5EF4-FFF2-40B4-BE49-F238E27FC236}">
                <a16:creationId xmlns:a16="http://schemas.microsoft.com/office/drawing/2014/main" id="{5C948AA7-0BF4-4EB7-946A-81FD0656183E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441621" y="1771954"/>
            <a:ext cx="4723265" cy="330804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Inserisci il testo</a:t>
            </a:r>
          </a:p>
        </p:txBody>
      </p:sp>
      <p:sp>
        <p:nvSpPr>
          <p:cNvPr id="5" name="Segnaposto testo 2">
            <a:extLst>
              <a:ext uri="{FF2B5EF4-FFF2-40B4-BE49-F238E27FC236}">
                <a16:creationId xmlns:a16="http://schemas.microsoft.com/office/drawing/2014/main" id="{482EEC13-443F-4060-A177-2B2A2B2470E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441621" y="1256388"/>
            <a:ext cx="4723265" cy="399822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rgbClr val="1A244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Inserisci il titolo</a:t>
            </a:r>
          </a:p>
        </p:txBody>
      </p:sp>
    </p:spTree>
    <p:extLst>
      <p:ext uri="{BB962C8B-B14F-4D97-AF65-F5344CB8AC3E}">
        <p14:creationId xmlns:p14="http://schemas.microsoft.com/office/powerpoint/2010/main" val="2924143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+testo_2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immagine 5">
            <a:extLst>
              <a:ext uri="{FF2B5EF4-FFF2-40B4-BE49-F238E27FC236}">
                <a16:creationId xmlns:a16="http://schemas.microsoft.com/office/drawing/2014/main" id="{7D94E9FF-18AF-4A34-8963-82E7F090BF2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20763" y="1260516"/>
            <a:ext cx="4721451" cy="3875851"/>
          </a:xfrm>
        </p:spPr>
        <p:txBody>
          <a:bodyPr/>
          <a:lstStyle>
            <a:lvl1pPr>
              <a:defRPr sz="1600"/>
            </a:lvl1pPr>
          </a:lstStyle>
          <a:p>
            <a:endParaRPr lang="it-IT" dirty="0"/>
          </a:p>
        </p:txBody>
      </p:sp>
      <p:sp>
        <p:nvSpPr>
          <p:cNvPr id="8" name="Segnaposto contenuto 7">
            <a:extLst>
              <a:ext uri="{FF2B5EF4-FFF2-40B4-BE49-F238E27FC236}">
                <a16:creationId xmlns:a16="http://schemas.microsoft.com/office/drawing/2014/main" id="{BD89D685-3B92-489B-B8EF-8C80DDCFFF0A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449786" y="1259311"/>
            <a:ext cx="4721451" cy="3877057"/>
          </a:xfrm>
        </p:spPr>
        <p:txBody>
          <a:bodyPr/>
          <a:lstStyle>
            <a:lvl1pPr>
              <a:defRPr sz="1600"/>
            </a:lvl1pPr>
          </a:lstStyle>
          <a:p>
            <a:r>
              <a:rPr lang="it-IT" dirty="0"/>
              <a:t>Inserisci testo o seleziona elemento</a:t>
            </a:r>
          </a:p>
        </p:txBody>
      </p:sp>
    </p:spTree>
    <p:extLst>
      <p:ext uri="{BB962C8B-B14F-4D97-AF65-F5344CB8AC3E}">
        <p14:creationId xmlns:p14="http://schemas.microsoft.com/office/powerpoint/2010/main" val="1475699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A4795E7-AC88-4139-98ED-AEB27F198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7339" y="1256388"/>
            <a:ext cx="10133240" cy="408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F2185F9-5447-4CD2-9009-2E6F0DD977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7339" y="1778000"/>
            <a:ext cx="10133239" cy="195438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665867A1-FDD4-424B-BFF2-95562D050C55}"/>
              </a:ext>
            </a:extLst>
          </p:cNvPr>
          <p:cNvSpPr/>
          <p:nvPr userDrawn="1"/>
        </p:nvSpPr>
        <p:spPr>
          <a:xfrm>
            <a:off x="0" y="0"/>
            <a:ext cx="12192000" cy="12276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83C4F400-05AD-4214-93E1-8087C920F987}"/>
              </a:ext>
            </a:extLst>
          </p:cNvPr>
          <p:cNvSpPr/>
          <p:nvPr userDrawn="1"/>
        </p:nvSpPr>
        <p:spPr>
          <a:xfrm>
            <a:off x="0" y="5129785"/>
            <a:ext cx="12192000" cy="17282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6C50F23-2CF4-4925-9769-A7F1E50F2AF7}"/>
              </a:ext>
            </a:extLst>
          </p:cNvPr>
          <p:cNvSpPr txBox="1"/>
          <p:nvPr userDrawn="1"/>
        </p:nvSpPr>
        <p:spPr>
          <a:xfrm>
            <a:off x="0" y="0"/>
            <a:ext cx="303953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Non inserire testo e immagini nelle bande grigie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4105FDAC-7EF5-41FF-BCC3-C4E2B73BAF12}"/>
              </a:ext>
            </a:extLst>
          </p:cNvPr>
          <p:cNvSpPr txBox="1"/>
          <p:nvPr userDrawn="1"/>
        </p:nvSpPr>
        <p:spPr>
          <a:xfrm>
            <a:off x="9418320" y="6627168"/>
            <a:ext cx="277368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Non inserire testo e immagini nelle bande grigie</a:t>
            </a:r>
          </a:p>
        </p:txBody>
      </p:sp>
    </p:spTree>
    <p:extLst>
      <p:ext uri="{BB962C8B-B14F-4D97-AF65-F5344CB8AC3E}">
        <p14:creationId xmlns:p14="http://schemas.microsoft.com/office/powerpoint/2010/main" val="4270632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3" r:id="rId4"/>
    <p:sldLayoutId id="2147483657" r:id="rId5"/>
    <p:sldLayoutId id="2147483659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rgbClr val="1A2441"/>
          </a:solidFill>
          <a:latin typeface="Raleway" panose="020B0503030101060003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9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Raleway" panose="020B0503030101060003" pitchFamily="34" charset="0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900"/>
        </a:spcAft>
        <a:buFont typeface="Arial" panose="020B0604020202020204" pitchFamily="34" charset="0"/>
        <a:buNone/>
        <a:defRPr sz="1600" kern="1200">
          <a:solidFill>
            <a:schemeClr val="tx1"/>
          </a:solidFill>
          <a:latin typeface="Raleway" panose="020B0503030101060003" pitchFamily="34" charset="0"/>
          <a:ea typeface="+mn-ea"/>
          <a:cs typeface="+mn-cs"/>
        </a:defRPr>
      </a:lvl2pPr>
      <a:lvl3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900"/>
        </a:spcAft>
        <a:buFont typeface="Arial" panose="020B0604020202020204" pitchFamily="34" charset="0"/>
        <a:buNone/>
        <a:defRPr sz="1400" kern="1200">
          <a:solidFill>
            <a:schemeClr val="tx1"/>
          </a:solidFill>
          <a:latin typeface="Raleway" panose="020B0503030101060003" pitchFamily="34" charset="0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900"/>
        </a:spcAft>
        <a:buFont typeface="Arial" panose="020B0604020202020204" pitchFamily="34" charset="0"/>
        <a:buNone/>
        <a:defRPr sz="1200" kern="1200">
          <a:solidFill>
            <a:schemeClr val="tx1"/>
          </a:solidFill>
          <a:latin typeface="Raleway" panose="020B0503030101060003" pitchFamily="34" charset="0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900"/>
        </a:spcAft>
        <a:buFont typeface="Arial" panose="020B0604020202020204" pitchFamily="34" charset="0"/>
        <a:buNone/>
        <a:defRPr sz="1100" kern="1200">
          <a:solidFill>
            <a:schemeClr val="tx1"/>
          </a:solidFill>
          <a:latin typeface="Raleway" panose="020B05030301010600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1620A9EE-8537-0CCE-E4DB-C9CD0CED6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79B4A1E-7BA5-64A0-B3FB-31934D064F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C07318C-05CD-8FCD-CBAB-4CEB17C2C5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1C8638-15D6-4092-B6B6-2BB7EF8B60A7}" type="datetimeFigureOut">
              <a:rPr lang="it-IT" smtClean="0"/>
              <a:t>28/07/2025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CF530FA-D15E-EF8B-E854-95764D023E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8121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Segnaposto contenuto 3">
                <a:extLst>
                  <a:ext uri="{FF2B5EF4-FFF2-40B4-BE49-F238E27FC236}">
                    <a16:creationId xmlns:a16="http://schemas.microsoft.com/office/drawing/2014/main" id="{3B2F782F-0D1E-49F8-83FC-E14F9167700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1" y="1804837"/>
                <a:ext cx="10515600" cy="2939266"/>
              </a:xfrm>
              <a:noFill/>
            </p:spPr>
            <p:txBody>
              <a:bodyPr wrap="square">
                <a:spAutoFit/>
              </a:bodyPr>
              <a:lstStyle/>
              <a:p>
                <a:r>
                  <a:rPr lang="it-IT" sz="2000" dirty="0">
                    <a:latin typeface="+mn-lt"/>
                    <a:cs typeface="+mn-cs"/>
                  </a:rPr>
                  <a:t>Gli </a:t>
                </a:r>
                <a:r>
                  <a:rPr lang="it-IT" sz="2000" b="1" dirty="0">
                    <a:latin typeface="+mn-lt"/>
                    <a:cs typeface="+mn-cs"/>
                  </a:rPr>
                  <a:t>insiemi</a:t>
                </a:r>
                <a:r>
                  <a:rPr lang="it-IT" sz="2000" dirty="0">
                    <a:latin typeface="+mn-lt"/>
                    <a:cs typeface="+mn-cs"/>
                  </a:rPr>
                  <a:t> non sono altro che degli aggregati o “contenitori” di elementi, come un astuccio contenente penne, matite e gomme oppure un frigorifero che contenga cibo e bevande.</a:t>
                </a:r>
              </a:p>
              <a:p>
                <a:r>
                  <a:rPr lang="it-IT" sz="2000" dirty="0">
                    <a:latin typeface="+mn-lt"/>
                    <a:cs typeface="+mn-cs"/>
                  </a:rPr>
                  <a:t>L’insieme di tutti i possibili elementi si indica con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 sz="2000">
                        <a:latin typeface="Cambria Math" panose="02040503050406030204" pitchFamily="18" charset="0"/>
                        <a:cs typeface="+mn-cs"/>
                      </a:rPr>
                      <m:t>Ω</m:t>
                    </m:r>
                  </m:oMath>
                </a14:m>
                <a:r>
                  <a:rPr lang="it-IT" sz="2000" dirty="0">
                    <a:latin typeface="+mn-lt"/>
                    <a:cs typeface="+mn-cs"/>
                  </a:rPr>
                  <a:t>, come l’insieme dei numeri naturali </a:t>
                </a:r>
                <a14:m>
                  <m:oMath xmlns:m="http://schemas.openxmlformats.org/officeDocument/2006/math">
                    <m:r>
                      <a:rPr lang="it-IT" sz="2000">
                        <a:latin typeface="Cambria Math" panose="02040503050406030204" pitchFamily="18" charset="0"/>
                        <a:cs typeface="+mn-cs"/>
                      </a:rPr>
                      <m:t>ℕ</m:t>
                    </m:r>
                  </m:oMath>
                </a14:m>
                <a:r>
                  <a:rPr lang="it-IT" sz="2000" dirty="0">
                    <a:latin typeface="+mn-lt"/>
                    <a:cs typeface="+mn-cs"/>
                  </a:rPr>
                  <a:t> o la macro-categoria del “food and beverage”.</a:t>
                </a:r>
              </a:p>
              <a:p>
                <a:r>
                  <a:rPr lang="it-IT" sz="2000" dirty="0">
                    <a:latin typeface="+mn-lt"/>
                    <a:cs typeface="+mn-cs"/>
                  </a:rPr>
                  <a:t>Ogni sottoinsieme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 sz="2000">
                        <a:latin typeface="Cambria Math" panose="02040503050406030204" pitchFamily="18" charset="0"/>
                        <a:cs typeface="+mn-cs"/>
                      </a:rPr>
                      <m:t>A</m:t>
                    </m:r>
                  </m:oMath>
                </a14:m>
                <a:r>
                  <a:rPr lang="it-IT" sz="2000" dirty="0">
                    <a:latin typeface="+mn-lt"/>
                    <a:cs typeface="+mn-cs"/>
                  </a:rPr>
                  <a:t> di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 sz="2000">
                        <a:latin typeface="Cambria Math" panose="02040503050406030204" pitchFamily="18" charset="0"/>
                        <a:cs typeface="+mn-cs"/>
                      </a:rPr>
                      <m:t>Ω</m:t>
                    </m:r>
                  </m:oMath>
                </a14:m>
                <a:r>
                  <a:rPr lang="it-IT" sz="2000" dirty="0">
                    <a:latin typeface="+mn-lt"/>
                    <a:cs typeface="+mn-cs"/>
                  </a:rPr>
                  <a:t> è un insieme ridotto poiché contiene solo una parte degli elementi di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 sz="2000">
                        <a:latin typeface="Cambria Math" panose="02040503050406030204" pitchFamily="18" charset="0"/>
                        <a:cs typeface="+mn-cs"/>
                      </a:rPr>
                      <m:t>Ω</m:t>
                    </m:r>
                  </m:oMath>
                </a14:m>
                <a:r>
                  <a:rPr lang="it-IT" sz="2000" dirty="0">
                    <a:latin typeface="+mn-lt"/>
                    <a:cs typeface="+mn-cs"/>
                  </a:rPr>
                  <a:t> e si indica con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 sz="2000">
                        <a:latin typeface="Cambria Math" panose="02040503050406030204" pitchFamily="18" charset="0"/>
                        <a:cs typeface="+mn-cs"/>
                      </a:rPr>
                      <m:t>A</m:t>
                    </m:r>
                    <m:r>
                      <a:rPr lang="it-IT" sz="2000">
                        <a:latin typeface="Cambria Math" panose="02040503050406030204" pitchFamily="18" charset="0"/>
                        <a:cs typeface="+mn-cs"/>
                      </a:rPr>
                      <m:t>⊂</m:t>
                    </m:r>
                    <m:r>
                      <m:rPr>
                        <m:sty m:val="p"/>
                      </m:rPr>
                      <a:rPr lang="it-IT" sz="2000">
                        <a:latin typeface="Cambria Math" panose="02040503050406030204" pitchFamily="18" charset="0"/>
                        <a:cs typeface="+mn-cs"/>
                      </a:rPr>
                      <m:t>Ω</m:t>
                    </m:r>
                  </m:oMath>
                </a14:m>
                <a:r>
                  <a:rPr lang="it-IT" sz="2000" dirty="0">
                    <a:latin typeface="+mn-lt"/>
                    <a:cs typeface="+mn-cs"/>
                  </a:rPr>
                  <a:t>. Se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 sz="2000">
                        <a:latin typeface="Cambria Math" panose="02040503050406030204" pitchFamily="18" charset="0"/>
                        <a:cs typeface="+mn-cs"/>
                      </a:rPr>
                      <m:t>A</m:t>
                    </m:r>
                  </m:oMath>
                </a14:m>
                <a:r>
                  <a:rPr lang="it-IT" sz="2000" dirty="0">
                    <a:latin typeface="+mn-lt"/>
                    <a:cs typeface="+mn-cs"/>
                  </a:rPr>
                  <a:t> potesse coincidere con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 sz="2000">
                        <a:latin typeface="Cambria Math" panose="02040503050406030204" pitchFamily="18" charset="0"/>
                        <a:cs typeface="+mn-cs"/>
                      </a:rPr>
                      <m:t>Ω</m:t>
                    </m:r>
                  </m:oMath>
                </a14:m>
                <a:r>
                  <a:rPr lang="it-IT" sz="2000" dirty="0">
                    <a:latin typeface="+mn-lt"/>
                    <a:cs typeface="+mn-cs"/>
                  </a:rPr>
                  <a:t> allora si indicherebbe con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 sz="2000">
                        <a:latin typeface="Cambria Math" panose="02040503050406030204" pitchFamily="18" charset="0"/>
                        <a:cs typeface="+mn-cs"/>
                      </a:rPr>
                      <m:t>A</m:t>
                    </m:r>
                    <m:r>
                      <a:rPr lang="it-IT" sz="2000">
                        <a:latin typeface="Cambria Math" panose="02040503050406030204" pitchFamily="18" charset="0"/>
                        <a:cs typeface="+mn-cs"/>
                      </a:rPr>
                      <m:t>⊆</m:t>
                    </m:r>
                    <m:r>
                      <m:rPr>
                        <m:sty m:val="p"/>
                      </m:rPr>
                      <a:rPr lang="it-IT" sz="2000">
                        <a:latin typeface="Cambria Math" panose="02040503050406030204" pitchFamily="18" charset="0"/>
                        <a:cs typeface="+mn-cs"/>
                      </a:rPr>
                      <m:t>Ω</m:t>
                    </m:r>
                  </m:oMath>
                </a14:m>
                <a:r>
                  <a:rPr lang="it-IT" sz="2000" dirty="0">
                    <a:latin typeface="+mn-lt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4" name="Segnaposto contenuto 3">
                <a:extLst>
                  <a:ext uri="{FF2B5EF4-FFF2-40B4-BE49-F238E27FC236}">
                    <a16:creationId xmlns:a16="http://schemas.microsoft.com/office/drawing/2014/main" id="{3B2F782F-0D1E-49F8-83FC-E14F9167700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1" y="1804837"/>
                <a:ext cx="10515600" cy="2939266"/>
              </a:xfrm>
              <a:blipFill>
                <a:blip r:embed="rId3"/>
                <a:stretch>
                  <a:fillRect l="-638" t="-622" r="-580" b="-332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ttangolo 6"/>
          <p:cNvSpPr/>
          <p:nvPr/>
        </p:nvSpPr>
        <p:spPr>
          <a:xfrm>
            <a:off x="399198" y="1864891"/>
            <a:ext cx="11393604" cy="41685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905" dirty="0"/>
          </a:p>
        </p:txBody>
      </p:sp>
      <p:sp>
        <p:nvSpPr>
          <p:cNvPr id="6" name="Titolo 3">
            <a:extLst>
              <a:ext uri="{FF2B5EF4-FFF2-40B4-BE49-F238E27FC236}">
                <a16:creationId xmlns:a16="http://schemas.microsoft.com/office/drawing/2014/main" id="{C9335759-084E-1D92-47AB-A5DA2CE6520A}"/>
              </a:ext>
            </a:extLst>
          </p:cNvPr>
          <p:cNvSpPr txBox="1">
            <a:spLocks/>
          </p:cNvSpPr>
          <p:nvPr/>
        </p:nvSpPr>
        <p:spPr>
          <a:xfrm>
            <a:off x="1027339" y="1256388"/>
            <a:ext cx="10133240" cy="408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000" b="1">
                <a:solidFill>
                  <a:srgbClr val="1A2441"/>
                </a:solidFill>
                <a:latin typeface="Raleway" panose="020B0503030101060003" pitchFamily="34" charset="0"/>
                <a:ea typeface="+mj-ea"/>
                <a:cs typeface="+mj-cs"/>
              </a:defRPr>
            </a:lvl1pPr>
          </a:lstStyle>
          <a:p>
            <a:r>
              <a:rPr lang="it-IT" dirty="0"/>
              <a:t>INSIEMI</a:t>
            </a:r>
          </a:p>
        </p:txBody>
      </p:sp>
    </p:spTree>
    <p:extLst>
      <p:ext uri="{BB962C8B-B14F-4D97-AF65-F5344CB8AC3E}">
        <p14:creationId xmlns:p14="http://schemas.microsoft.com/office/powerpoint/2010/main" val="2169711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Segnaposto contenuto 5">
                <a:extLst>
                  <a:ext uri="{FF2B5EF4-FFF2-40B4-BE49-F238E27FC236}">
                    <a16:creationId xmlns:a16="http://schemas.microsoft.com/office/drawing/2014/main" id="{C2FE2F0D-6E43-4E93-A381-C406C26543D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1" y="1947278"/>
                <a:ext cx="10515600" cy="2633606"/>
              </a:xfrm>
              <a:noFill/>
            </p:spPr>
            <p:txBody>
              <a:bodyPr wrap="square">
                <a:spAutoFit/>
              </a:bodyPr>
              <a:lstStyle/>
              <a:p>
                <a:r>
                  <a:rPr lang="it-IT" sz="2000" dirty="0">
                    <a:latin typeface="+mn-lt"/>
                    <a:cs typeface="+mn-cs"/>
                  </a:rPr>
                  <a:t>L’insieme degli elementi che appartengono ad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 sz="2000">
                        <a:latin typeface="Cambria Math" panose="02040503050406030204" pitchFamily="18" charset="0"/>
                        <a:cs typeface="+mn-cs"/>
                      </a:rPr>
                      <m:t>Ω</m:t>
                    </m:r>
                  </m:oMath>
                </a14:m>
                <a:r>
                  <a:rPr lang="it-IT" sz="2000" dirty="0">
                    <a:latin typeface="+mn-lt"/>
                    <a:cs typeface="+mn-cs"/>
                  </a:rPr>
                  <a:t> ma non ad A, si indica con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it-IT" sz="2000" i="1">
                            <a:latin typeface="Cambria Math" panose="02040503050406030204" pitchFamily="18" charset="0"/>
                            <a:cs typeface="+mn-cs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it-IT" sz="2000">
                            <a:latin typeface="Cambria Math" panose="02040503050406030204" pitchFamily="18" charset="0"/>
                            <a:cs typeface="+mn-cs"/>
                          </a:rPr>
                          <m:t>A</m:t>
                        </m:r>
                      </m:e>
                    </m:acc>
                  </m:oMath>
                </a14:m>
                <a:r>
                  <a:rPr lang="it-IT" sz="2000" dirty="0">
                    <a:latin typeface="+mn-lt"/>
                    <a:cs typeface="+mn-cs"/>
                  </a:rPr>
                  <a:t> e costituisce l’</a:t>
                </a:r>
                <a:r>
                  <a:rPr lang="it-IT" sz="2000" b="1" dirty="0">
                    <a:latin typeface="+mn-lt"/>
                    <a:cs typeface="+mn-cs"/>
                  </a:rPr>
                  <a:t>insieme complementare</a:t>
                </a:r>
                <a:r>
                  <a:rPr lang="it-IT" sz="2000" dirty="0">
                    <a:latin typeface="+mn-lt"/>
                    <a:cs typeface="+mn-cs"/>
                  </a:rPr>
                  <a:t>, o </a:t>
                </a:r>
                <a:r>
                  <a:rPr lang="it-IT" sz="2000" b="1" dirty="0">
                    <a:latin typeface="+mn-lt"/>
                    <a:cs typeface="+mn-cs"/>
                  </a:rPr>
                  <a:t>negato</a:t>
                </a:r>
                <a:r>
                  <a:rPr lang="it-IT" sz="2000" dirty="0">
                    <a:latin typeface="+mn-lt"/>
                    <a:cs typeface="+mn-cs"/>
                  </a:rPr>
                  <a:t>, di A rispetto ad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 sz="2000">
                        <a:latin typeface="Cambria Math" panose="02040503050406030204" pitchFamily="18" charset="0"/>
                        <a:cs typeface="+mn-cs"/>
                      </a:rPr>
                      <m:t>Ω</m:t>
                    </m:r>
                  </m:oMath>
                </a14:m>
                <a:r>
                  <a:rPr lang="it-IT" sz="2000" dirty="0">
                    <a:latin typeface="+mn-lt"/>
                    <a:cs typeface="+mn-cs"/>
                  </a:rPr>
                  <a:t>. </a:t>
                </a:r>
              </a:p>
              <a:p>
                <a:r>
                  <a:rPr lang="it-IT" sz="2000" dirty="0">
                    <a:latin typeface="+mn-lt"/>
                    <a:cs typeface="+mn-cs"/>
                  </a:rPr>
                  <a:t>Supponendo che il frigorifero sia completamente vuoto e si vada a fare la spesa,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 sz="2000">
                        <a:latin typeface="Cambria Math" panose="02040503050406030204" pitchFamily="18" charset="0"/>
                        <a:cs typeface="+mn-cs"/>
                      </a:rPr>
                      <m:t>Ω</m:t>
                    </m:r>
                  </m:oMath>
                </a14:m>
                <a:r>
                  <a:rPr lang="it-IT" sz="2000" dirty="0">
                    <a:latin typeface="+mn-lt"/>
                    <a:cs typeface="+mn-cs"/>
                  </a:rPr>
                  <a:t> costituisce l’insieme di tutti i prodotti comprati: quelli che vanno in frigo costituiscono l’insieme A, come ad esempio il pesce e i latticini freschi, mentre tutti gli altri rappresentano l’insieme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it-IT" sz="2000" i="1">
                            <a:latin typeface="Cambria Math" panose="02040503050406030204" pitchFamily="18" charset="0"/>
                            <a:cs typeface="+mn-cs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it-IT" sz="2000">
                            <a:latin typeface="Cambria Math" panose="02040503050406030204" pitchFamily="18" charset="0"/>
                            <a:cs typeface="+mn-cs"/>
                          </a:rPr>
                          <m:t>A</m:t>
                        </m:r>
                      </m:e>
                    </m:acc>
                  </m:oMath>
                </a14:m>
                <a:r>
                  <a:rPr lang="it-IT" sz="2000" dirty="0">
                    <a:latin typeface="+mn-lt"/>
                    <a:cs typeface="+mn-cs"/>
                  </a:rPr>
                  <a:t>, come ad esempio lo spazzolino da denti e i detersivi. </a:t>
                </a:r>
              </a:p>
              <a:p>
                <a:r>
                  <a:rPr lang="it-IT" sz="2000" dirty="0">
                    <a:latin typeface="+mn-lt"/>
                    <a:cs typeface="+mn-cs"/>
                  </a:rPr>
                  <a:t>In questo caso la spesa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 sz="2000">
                        <a:latin typeface="Cambria Math" panose="02040503050406030204" pitchFamily="18" charset="0"/>
                        <a:cs typeface="+mn-cs"/>
                      </a:rPr>
                      <m:t>Ω</m:t>
                    </m:r>
                  </m:oMath>
                </a14:m>
                <a:r>
                  <a:rPr lang="it-IT" sz="2000" dirty="0">
                    <a:latin typeface="+mn-lt"/>
                    <a:cs typeface="+mn-cs"/>
                  </a:rPr>
                  <a:t>) è stata ripartita nel “frigo“ e “fuori dal frigo“ (</a:t>
                </a:r>
                <a:r>
                  <a:rPr lang="it-IT" sz="2000" dirty="0"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A</a:t>
                </a:r>
                <a:r>
                  <a:rPr lang="it-IT" sz="2000" dirty="0">
                    <a:latin typeface="+mn-lt"/>
                    <a:cs typeface="+mn-cs"/>
                  </a:rPr>
                  <a:t> e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it-IT" sz="2000" i="1">
                            <a:latin typeface="Cambria Math" panose="02040503050406030204" pitchFamily="18" charset="0"/>
                            <a:cs typeface="+mn-cs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it-IT" sz="2000">
                            <a:latin typeface="Cambria Math" panose="02040503050406030204" pitchFamily="18" charset="0"/>
                            <a:cs typeface="+mn-cs"/>
                          </a:rPr>
                          <m:t>A</m:t>
                        </m:r>
                      </m:e>
                    </m:acc>
                  </m:oMath>
                </a14:m>
                <a:r>
                  <a:rPr lang="it-IT" sz="2000" dirty="0">
                    <a:latin typeface="+mn-lt"/>
                    <a:cs typeface="+mn-cs"/>
                  </a:rPr>
                  <a:t>).</a:t>
                </a:r>
              </a:p>
            </p:txBody>
          </p:sp>
        </mc:Choice>
        <mc:Fallback xmlns="">
          <p:sp>
            <p:nvSpPr>
              <p:cNvPr id="6" name="Segnaposto contenuto 5">
                <a:extLst>
                  <a:ext uri="{FF2B5EF4-FFF2-40B4-BE49-F238E27FC236}">
                    <a16:creationId xmlns:a16="http://schemas.microsoft.com/office/drawing/2014/main" id="{C2FE2F0D-6E43-4E93-A381-C406C26543D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1" y="1947278"/>
                <a:ext cx="10515600" cy="2633606"/>
              </a:xfrm>
              <a:blipFill>
                <a:blip r:embed="rId3"/>
                <a:stretch>
                  <a:fillRect l="-638" t="-694" r="-580" b="-3935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ttangolo 6"/>
          <p:cNvSpPr/>
          <p:nvPr/>
        </p:nvSpPr>
        <p:spPr>
          <a:xfrm>
            <a:off x="399198" y="1864891"/>
            <a:ext cx="11393604" cy="41685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905"/>
          </a:p>
        </p:txBody>
      </p:sp>
      <p:sp>
        <p:nvSpPr>
          <p:cNvPr id="3" name="Titolo 3">
            <a:extLst>
              <a:ext uri="{FF2B5EF4-FFF2-40B4-BE49-F238E27FC236}">
                <a16:creationId xmlns:a16="http://schemas.microsoft.com/office/drawing/2014/main" id="{BAC0EEDB-0D29-A220-118F-51F2C891FC61}"/>
              </a:ext>
            </a:extLst>
          </p:cNvPr>
          <p:cNvSpPr txBox="1">
            <a:spLocks/>
          </p:cNvSpPr>
          <p:nvPr/>
        </p:nvSpPr>
        <p:spPr>
          <a:xfrm>
            <a:off x="1027339" y="1256388"/>
            <a:ext cx="10133240" cy="408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000" b="1">
                <a:solidFill>
                  <a:srgbClr val="1A2441"/>
                </a:solidFill>
                <a:latin typeface="Raleway" panose="020B0503030101060003" pitchFamily="34" charset="0"/>
                <a:ea typeface="+mj-ea"/>
                <a:cs typeface="+mj-cs"/>
              </a:defRPr>
            </a:lvl1pPr>
          </a:lstStyle>
          <a:p>
            <a:r>
              <a:rPr lang="it-IT" dirty="0"/>
              <a:t>INSIEMI COMPLEMENTARI</a:t>
            </a:r>
          </a:p>
        </p:txBody>
      </p:sp>
    </p:spTree>
    <p:extLst>
      <p:ext uri="{BB962C8B-B14F-4D97-AF65-F5344CB8AC3E}">
        <p14:creationId xmlns:p14="http://schemas.microsoft.com/office/powerpoint/2010/main" val="928993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dirty="0"/>
              <a:t> </a:t>
            </a:r>
          </a:p>
        </p:txBody>
      </p:sp>
      <p:sp>
        <p:nvSpPr>
          <p:cNvPr id="8" name="Segnaposto contenuto 7">
            <a:extLst>
              <a:ext uri="{FF2B5EF4-FFF2-40B4-BE49-F238E27FC236}">
                <a16:creationId xmlns:a16="http://schemas.microsoft.com/office/drawing/2014/main" id="{DCA16E0A-AAB5-47B2-9A5C-98075941F2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547467"/>
            <a:ext cx="10515600" cy="3516347"/>
          </a:xfrm>
          <a:noFill/>
        </p:spPr>
        <p:txBody>
          <a:bodyPr wrap="square">
            <a:spAutoFit/>
          </a:bodyPr>
          <a:lstStyle/>
          <a:p>
            <a:pPr algn="l"/>
            <a:r>
              <a:rPr lang="it-IT" altLang="it-IT" sz="2000" dirty="0">
                <a:latin typeface="+mn-lt"/>
                <a:cs typeface="+mn-cs"/>
              </a:rPr>
              <a:t>Due insiemi A e B costituiscono una </a:t>
            </a:r>
            <a:r>
              <a:rPr lang="it-IT" altLang="it-IT" sz="2000" b="1" dirty="0">
                <a:latin typeface="+mn-lt"/>
                <a:cs typeface="+mn-cs"/>
              </a:rPr>
              <a:t>partizione</a:t>
            </a:r>
            <a:r>
              <a:rPr lang="it-IT" altLang="it-IT" sz="2000" dirty="0">
                <a:latin typeface="+mn-lt"/>
                <a:cs typeface="+mn-cs"/>
              </a:rPr>
              <a:t> di Ω se sono:</a:t>
            </a:r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altLang="it-IT" sz="2000" b="1" dirty="0">
                <a:latin typeface="+mn-lt"/>
                <a:cs typeface="+mn-cs"/>
              </a:rPr>
              <a:t>Disgiunti</a:t>
            </a:r>
            <a:r>
              <a:rPr lang="it-IT" altLang="it-IT" sz="2000" dirty="0">
                <a:latin typeface="+mn-lt"/>
                <a:cs typeface="+mn-cs"/>
              </a:rPr>
              <a:t>, ovvero non hanno alcun elemento in comune</a:t>
            </a:r>
          </a:p>
          <a:p>
            <a:pPr marL="342900" indent="-3429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altLang="it-IT" sz="2000" b="1" dirty="0">
                <a:latin typeface="+mn-lt"/>
                <a:cs typeface="+mn-cs"/>
              </a:rPr>
              <a:t>Esaustivi</a:t>
            </a:r>
            <a:r>
              <a:rPr lang="it-IT" altLang="it-IT" sz="2000" dirty="0">
                <a:latin typeface="+mn-lt"/>
                <a:cs typeface="+mn-cs"/>
              </a:rPr>
              <a:t>, vale a dire che, “uniti”, costituiscono l’intero insieme Ω</a:t>
            </a:r>
          </a:p>
          <a:p>
            <a:pPr algn="l"/>
            <a:endParaRPr lang="it-IT" altLang="it-IT" sz="2000" dirty="0">
              <a:latin typeface="+mn-lt"/>
              <a:cs typeface="+mn-cs"/>
            </a:endParaRPr>
          </a:p>
          <a:p>
            <a:pPr algn="l"/>
            <a:endParaRPr lang="it-IT" altLang="it-IT" sz="2000" dirty="0">
              <a:latin typeface="+mn-lt"/>
              <a:cs typeface="+mn-cs"/>
            </a:endParaRPr>
          </a:p>
          <a:p>
            <a:pPr algn="l"/>
            <a:endParaRPr lang="it-IT" altLang="it-IT" sz="2000" dirty="0">
              <a:latin typeface="+mn-lt"/>
              <a:cs typeface="+mn-cs"/>
            </a:endParaRPr>
          </a:p>
          <a:p>
            <a:pPr algn="l"/>
            <a:endParaRPr lang="it-IT" altLang="it-IT" sz="2000" dirty="0">
              <a:latin typeface="+mn-lt"/>
              <a:cs typeface="+mn-cs"/>
            </a:endParaRPr>
          </a:p>
          <a:p>
            <a:pPr algn="l"/>
            <a:r>
              <a:rPr lang="it-IT" sz="2000" dirty="0">
                <a:latin typeface="+mn-lt"/>
                <a:cs typeface="+mn-cs"/>
              </a:rPr>
              <a:t>Le fette di una torta costituiscono </a:t>
            </a:r>
            <a:r>
              <a:rPr lang="it-IT" sz="2000">
                <a:latin typeface="+mn-lt"/>
                <a:cs typeface="+mn-cs"/>
              </a:rPr>
              <a:t>una partizione </a:t>
            </a:r>
            <a:r>
              <a:rPr lang="it-IT" sz="2000" dirty="0">
                <a:latin typeface="+mn-lt"/>
                <a:cs typeface="+mn-cs"/>
              </a:rPr>
              <a:t>della torta stessa.</a:t>
            </a:r>
          </a:p>
        </p:txBody>
      </p:sp>
      <p:sp>
        <p:nvSpPr>
          <p:cNvPr id="7" name="Rettangolo 6"/>
          <p:cNvSpPr/>
          <p:nvPr/>
        </p:nvSpPr>
        <p:spPr>
          <a:xfrm>
            <a:off x="399198" y="1864891"/>
            <a:ext cx="11393604" cy="41685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905"/>
          </a:p>
        </p:txBody>
      </p:sp>
      <p:pic>
        <p:nvPicPr>
          <p:cNvPr id="1025" name="Immagine 1">
            <a:extLst>
              <a:ext uri="{FF2B5EF4-FFF2-40B4-BE49-F238E27FC236}">
                <a16:creationId xmlns:a16="http://schemas.microsoft.com/office/drawing/2014/main" id="{00937E6A-C1F8-447A-9810-F658830A85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56" b="5253"/>
          <a:stretch/>
        </p:blipFill>
        <p:spPr bwMode="auto">
          <a:xfrm>
            <a:off x="4261978" y="2673701"/>
            <a:ext cx="3663962" cy="2010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CF458AC0-0D39-42DB-9D3B-8DF2F917F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487250"/>
            <a:ext cx="195495" cy="390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6770" tIns="48385" rIns="96770" bIns="48385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 sz="1905"/>
          </a:p>
        </p:txBody>
      </p:sp>
      <p:sp>
        <p:nvSpPr>
          <p:cNvPr id="3" name="Titolo 3">
            <a:extLst>
              <a:ext uri="{FF2B5EF4-FFF2-40B4-BE49-F238E27FC236}">
                <a16:creationId xmlns:a16="http://schemas.microsoft.com/office/drawing/2014/main" id="{819D33F7-A65B-3E39-CEAF-623FA07FECB9}"/>
              </a:ext>
            </a:extLst>
          </p:cNvPr>
          <p:cNvSpPr txBox="1">
            <a:spLocks/>
          </p:cNvSpPr>
          <p:nvPr/>
        </p:nvSpPr>
        <p:spPr>
          <a:xfrm>
            <a:off x="1027339" y="1256388"/>
            <a:ext cx="10133240" cy="408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000" b="1">
                <a:solidFill>
                  <a:srgbClr val="1A2441"/>
                </a:solidFill>
                <a:latin typeface="Raleway" panose="020B0503030101060003" pitchFamily="34" charset="0"/>
                <a:ea typeface="+mj-ea"/>
                <a:cs typeface="+mj-cs"/>
              </a:defRPr>
            </a:lvl1pPr>
          </a:lstStyle>
          <a:p>
            <a:r>
              <a:rPr lang="it-IT"/>
              <a:t>PARTIZIONI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01007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0" y="-238993"/>
            <a:ext cx="0" cy="0"/>
          </a:xfrm>
        </p:spPr>
        <p:txBody>
          <a:bodyPr/>
          <a:lstStyle/>
          <a:p>
            <a:r>
              <a:rPr lang="fr-FR" dirty="0"/>
              <a:t> </a:t>
            </a:r>
          </a:p>
        </p:txBody>
      </p:sp>
      <p:sp>
        <p:nvSpPr>
          <p:cNvPr id="7" name="Rettangolo 6"/>
          <p:cNvSpPr/>
          <p:nvPr/>
        </p:nvSpPr>
        <p:spPr>
          <a:xfrm>
            <a:off x="399198" y="1625898"/>
            <a:ext cx="11393604" cy="41685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905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CF458AC0-0D39-42DB-9D3B-8DF2F917F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48257"/>
            <a:ext cx="195495" cy="390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6770" tIns="48385" rIns="96770" bIns="48385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 sz="1905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30D35C8E-2D98-4416-BC39-E0E1CDC839BE}"/>
              </a:ext>
            </a:extLst>
          </p:cNvPr>
          <p:cNvSpPr/>
          <p:nvPr/>
        </p:nvSpPr>
        <p:spPr>
          <a:xfrm>
            <a:off x="1192021" y="2149224"/>
            <a:ext cx="4632142" cy="2709217"/>
          </a:xfrm>
          <a:prstGeom prst="rect">
            <a:avLst/>
          </a:prstGeom>
          <a:solidFill>
            <a:srgbClr val="3399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67" dirty="0"/>
          </a:p>
        </p:txBody>
      </p:sp>
      <p:sp>
        <p:nvSpPr>
          <p:cNvPr id="10" name="Ovale 9">
            <a:extLst>
              <a:ext uri="{FF2B5EF4-FFF2-40B4-BE49-F238E27FC236}">
                <a16:creationId xmlns:a16="http://schemas.microsoft.com/office/drawing/2014/main" id="{D580B8A1-A8AB-4628-B891-3E84B5441DE1}"/>
              </a:ext>
            </a:extLst>
          </p:cNvPr>
          <p:cNvSpPr/>
          <p:nvPr/>
        </p:nvSpPr>
        <p:spPr>
          <a:xfrm>
            <a:off x="1547213" y="2400410"/>
            <a:ext cx="1992409" cy="133160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67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asellaDiTesto 10">
                <a:extLst>
                  <a:ext uri="{FF2B5EF4-FFF2-40B4-BE49-F238E27FC236}">
                    <a16:creationId xmlns:a16="http://schemas.microsoft.com/office/drawing/2014/main" id="{3BC71D0C-0D85-46B8-990F-B722418E5CA4}"/>
                  </a:ext>
                </a:extLst>
              </p:cNvPr>
              <p:cNvSpPr txBox="1"/>
              <p:nvPr/>
            </p:nvSpPr>
            <p:spPr>
              <a:xfrm>
                <a:off x="702469" y="1746762"/>
                <a:ext cx="844743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Ω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11" name="CasellaDiTesto 10">
                <a:extLst>
                  <a:ext uri="{FF2B5EF4-FFF2-40B4-BE49-F238E27FC236}">
                    <a16:creationId xmlns:a16="http://schemas.microsoft.com/office/drawing/2014/main" id="{3BC71D0C-0D85-46B8-990F-B722418E5C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469" y="1746762"/>
                <a:ext cx="844743" cy="369332"/>
              </a:xfrm>
              <a:prstGeom prst="rect">
                <a:avLst/>
              </a:prstGeom>
              <a:blipFill>
                <a:blip r:embed="rId3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Ovale 11">
            <a:extLst>
              <a:ext uri="{FF2B5EF4-FFF2-40B4-BE49-F238E27FC236}">
                <a16:creationId xmlns:a16="http://schemas.microsoft.com/office/drawing/2014/main" id="{5F554FFA-8942-41B3-B2DE-54008D5E0E7E}"/>
              </a:ext>
            </a:extLst>
          </p:cNvPr>
          <p:cNvSpPr/>
          <p:nvPr/>
        </p:nvSpPr>
        <p:spPr>
          <a:xfrm>
            <a:off x="3473653" y="3309668"/>
            <a:ext cx="1992409" cy="133160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67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asellaDiTesto 12">
                <a:extLst>
                  <a:ext uri="{FF2B5EF4-FFF2-40B4-BE49-F238E27FC236}">
                    <a16:creationId xmlns:a16="http://schemas.microsoft.com/office/drawing/2014/main" id="{B50E5059-C7CE-4B36-A4F5-BA8F0DE7D86C}"/>
                  </a:ext>
                </a:extLst>
              </p:cNvPr>
              <p:cNvSpPr txBox="1"/>
              <p:nvPr/>
            </p:nvSpPr>
            <p:spPr>
              <a:xfrm>
                <a:off x="2121045" y="2889916"/>
                <a:ext cx="844743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z="2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13" name="CasellaDiTesto 12">
                <a:extLst>
                  <a:ext uri="{FF2B5EF4-FFF2-40B4-BE49-F238E27FC236}">
                    <a16:creationId xmlns:a16="http://schemas.microsoft.com/office/drawing/2014/main" id="{B50E5059-C7CE-4B36-A4F5-BA8F0DE7D8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1045" y="2889916"/>
                <a:ext cx="844743" cy="369332"/>
              </a:xfrm>
              <a:prstGeom prst="rect">
                <a:avLst/>
              </a:prstGeom>
              <a:blipFill>
                <a:blip r:embed="rId4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asellaDiTesto 14">
                <a:extLst>
                  <a:ext uri="{FF2B5EF4-FFF2-40B4-BE49-F238E27FC236}">
                    <a16:creationId xmlns:a16="http://schemas.microsoft.com/office/drawing/2014/main" id="{B258112D-898C-4200-908F-45DD96F2B575}"/>
                  </a:ext>
                </a:extLst>
              </p:cNvPr>
              <p:cNvSpPr txBox="1"/>
              <p:nvPr/>
            </p:nvSpPr>
            <p:spPr>
              <a:xfrm>
                <a:off x="4038600" y="3790570"/>
                <a:ext cx="844743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z="2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15" name="CasellaDiTesto 14">
                <a:extLst>
                  <a:ext uri="{FF2B5EF4-FFF2-40B4-BE49-F238E27FC236}">
                    <a16:creationId xmlns:a16="http://schemas.microsoft.com/office/drawing/2014/main" id="{B258112D-898C-4200-908F-45DD96F2B5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8600" y="3790570"/>
                <a:ext cx="844743" cy="369332"/>
              </a:xfrm>
              <a:prstGeom prst="rect">
                <a:avLst/>
              </a:prstGeom>
              <a:blipFill>
                <a:blip r:embed="rId5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ttangolo 15">
            <a:extLst>
              <a:ext uri="{FF2B5EF4-FFF2-40B4-BE49-F238E27FC236}">
                <a16:creationId xmlns:a16="http://schemas.microsoft.com/office/drawing/2014/main" id="{F9982E95-F053-4BCB-814F-7647F5316F58}"/>
              </a:ext>
            </a:extLst>
          </p:cNvPr>
          <p:cNvSpPr/>
          <p:nvPr/>
        </p:nvSpPr>
        <p:spPr>
          <a:xfrm>
            <a:off x="6383713" y="2138245"/>
            <a:ext cx="4632142" cy="2709217"/>
          </a:xfrm>
          <a:prstGeom prst="rect">
            <a:avLst/>
          </a:prstGeom>
          <a:solidFill>
            <a:srgbClr val="3399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67" dirty="0"/>
          </a:p>
        </p:txBody>
      </p:sp>
      <p:sp>
        <p:nvSpPr>
          <p:cNvPr id="17" name="Ovale 16">
            <a:extLst>
              <a:ext uri="{FF2B5EF4-FFF2-40B4-BE49-F238E27FC236}">
                <a16:creationId xmlns:a16="http://schemas.microsoft.com/office/drawing/2014/main" id="{CA2BBF70-E502-4C05-B7EB-A2672677649E}"/>
              </a:ext>
            </a:extLst>
          </p:cNvPr>
          <p:cNvSpPr/>
          <p:nvPr/>
        </p:nvSpPr>
        <p:spPr>
          <a:xfrm>
            <a:off x="7258652" y="2585425"/>
            <a:ext cx="2566242" cy="1774353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67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asellaDiTesto 17">
                <a:extLst>
                  <a:ext uri="{FF2B5EF4-FFF2-40B4-BE49-F238E27FC236}">
                    <a16:creationId xmlns:a16="http://schemas.microsoft.com/office/drawing/2014/main" id="{C0839A43-17EB-430A-A2A0-5CEBC47B4DEC}"/>
                  </a:ext>
                </a:extLst>
              </p:cNvPr>
              <p:cNvSpPr txBox="1"/>
              <p:nvPr/>
            </p:nvSpPr>
            <p:spPr>
              <a:xfrm>
                <a:off x="5864376" y="1746762"/>
                <a:ext cx="844743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Ω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18" name="CasellaDiTesto 17">
                <a:extLst>
                  <a:ext uri="{FF2B5EF4-FFF2-40B4-BE49-F238E27FC236}">
                    <a16:creationId xmlns:a16="http://schemas.microsoft.com/office/drawing/2014/main" id="{C0839A43-17EB-430A-A2A0-5CEBC47B4D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4376" y="1746762"/>
                <a:ext cx="844743" cy="369332"/>
              </a:xfrm>
              <a:prstGeom prst="rect">
                <a:avLst/>
              </a:prstGeom>
              <a:blipFill>
                <a:blip r:embed="rId6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asellaDiTesto 18">
                <a:extLst>
                  <a:ext uri="{FF2B5EF4-FFF2-40B4-BE49-F238E27FC236}">
                    <a16:creationId xmlns:a16="http://schemas.microsoft.com/office/drawing/2014/main" id="{487719E7-9C99-457E-AD44-D5E79FC99143}"/>
                  </a:ext>
                </a:extLst>
              </p:cNvPr>
              <p:cNvSpPr txBox="1"/>
              <p:nvPr/>
            </p:nvSpPr>
            <p:spPr>
              <a:xfrm>
                <a:off x="8082127" y="3282406"/>
                <a:ext cx="844743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z="2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19" name="CasellaDiTesto 18">
                <a:extLst>
                  <a:ext uri="{FF2B5EF4-FFF2-40B4-BE49-F238E27FC236}">
                    <a16:creationId xmlns:a16="http://schemas.microsoft.com/office/drawing/2014/main" id="{487719E7-9C99-457E-AD44-D5E79FC991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2127" y="3282406"/>
                <a:ext cx="844743" cy="369332"/>
              </a:xfrm>
              <a:prstGeom prst="rect">
                <a:avLst/>
              </a:prstGeom>
              <a:blipFill>
                <a:blip r:embed="rId7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Ovale 19">
            <a:extLst>
              <a:ext uri="{FF2B5EF4-FFF2-40B4-BE49-F238E27FC236}">
                <a16:creationId xmlns:a16="http://schemas.microsoft.com/office/drawing/2014/main" id="{4C18DA9B-3F80-4799-8396-90D843E87644}"/>
              </a:ext>
            </a:extLst>
          </p:cNvPr>
          <p:cNvSpPr/>
          <p:nvPr/>
        </p:nvSpPr>
        <p:spPr>
          <a:xfrm>
            <a:off x="8784273" y="3372473"/>
            <a:ext cx="2161180" cy="1268797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67" dirty="0"/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C83306F2-6171-43EB-87CF-5F1101878ECD}"/>
              </a:ext>
            </a:extLst>
          </p:cNvPr>
          <p:cNvSpPr txBox="1"/>
          <p:nvPr/>
        </p:nvSpPr>
        <p:spPr>
          <a:xfrm>
            <a:off x="2877746" y="1803753"/>
            <a:ext cx="1331612" cy="2769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it-IT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000" b="1">
                <a:solidFill>
                  <a:srgbClr val="1A2441"/>
                </a:solidFill>
                <a:latin typeface="Raleway" panose="020B0503030101060003" pitchFamily="34" charset="0"/>
                <a:ea typeface="+mj-ea"/>
                <a:cs typeface="+mj-cs"/>
              </a:defRPr>
            </a:lvl1pPr>
          </a:lstStyle>
          <a:p>
            <a:r>
              <a:rPr lang="it-IT" dirty="0"/>
              <a:t>Disgiunti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asellaDiTesto 20">
                <a:extLst>
                  <a:ext uri="{FF2B5EF4-FFF2-40B4-BE49-F238E27FC236}">
                    <a16:creationId xmlns:a16="http://schemas.microsoft.com/office/drawing/2014/main" id="{8CCA945E-BD71-44D7-BE56-A219001B31B9}"/>
                  </a:ext>
                </a:extLst>
              </p:cNvPr>
              <p:cNvSpPr txBox="1"/>
              <p:nvPr/>
            </p:nvSpPr>
            <p:spPr>
              <a:xfrm>
                <a:off x="9535232" y="3811042"/>
                <a:ext cx="844743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z="2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21" name="CasellaDiTesto 20">
                <a:extLst>
                  <a:ext uri="{FF2B5EF4-FFF2-40B4-BE49-F238E27FC236}">
                    <a16:creationId xmlns:a16="http://schemas.microsoft.com/office/drawing/2014/main" id="{8CCA945E-BD71-44D7-BE56-A219001B31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5232" y="3811042"/>
                <a:ext cx="844743" cy="369332"/>
              </a:xfrm>
              <a:prstGeom prst="rect">
                <a:avLst/>
              </a:prstGeom>
              <a:blipFill>
                <a:blip r:embed="rId8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Arco 21">
            <a:extLst>
              <a:ext uri="{FF2B5EF4-FFF2-40B4-BE49-F238E27FC236}">
                <a16:creationId xmlns:a16="http://schemas.microsoft.com/office/drawing/2014/main" id="{ACB5256B-4F1C-4790-9484-D8C8B6198568}"/>
              </a:ext>
            </a:extLst>
          </p:cNvPr>
          <p:cNvSpPr/>
          <p:nvPr/>
        </p:nvSpPr>
        <p:spPr>
          <a:xfrm rot="4354972">
            <a:off x="6987691" y="1513752"/>
            <a:ext cx="2958798" cy="2801151"/>
          </a:xfrm>
          <a:prstGeom prst="arc">
            <a:avLst>
              <a:gd name="adj1" fmla="val 18393649"/>
              <a:gd name="adj2" fmla="val 7229"/>
            </a:avLst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sz="1367"/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96FF2B27-9360-4BE2-B227-A412A92B180E}"/>
              </a:ext>
            </a:extLst>
          </p:cNvPr>
          <p:cNvSpPr txBox="1"/>
          <p:nvPr/>
        </p:nvSpPr>
        <p:spPr>
          <a:xfrm>
            <a:off x="7939497" y="1827462"/>
            <a:ext cx="1520574" cy="2295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it-IT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000" b="1">
                <a:solidFill>
                  <a:srgbClr val="1A2441"/>
                </a:solidFill>
                <a:latin typeface="Raleway" panose="020B0503030101060003" pitchFamily="34" charset="0"/>
                <a:ea typeface="+mj-ea"/>
                <a:cs typeface="+mj-cs"/>
              </a:defRPr>
            </a:lvl1pPr>
          </a:lstStyle>
          <a:p>
            <a:r>
              <a:rPr lang="it-IT" dirty="0"/>
              <a:t>Congiunti</a:t>
            </a:r>
          </a:p>
        </p:txBody>
      </p:sp>
      <p:sp>
        <p:nvSpPr>
          <p:cNvPr id="3" name="Titolo 3">
            <a:extLst>
              <a:ext uri="{FF2B5EF4-FFF2-40B4-BE49-F238E27FC236}">
                <a16:creationId xmlns:a16="http://schemas.microsoft.com/office/drawing/2014/main" id="{911A9C8E-C321-0A42-87AA-3E125F2600E2}"/>
              </a:ext>
            </a:extLst>
          </p:cNvPr>
          <p:cNvSpPr txBox="1">
            <a:spLocks/>
          </p:cNvSpPr>
          <p:nvPr/>
        </p:nvSpPr>
        <p:spPr>
          <a:xfrm>
            <a:off x="1027339" y="1256388"/>
            <a:ext cx="10133240" cy="408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000" b="1">
                <a:solidFill>
                  <a:srgbClr val="1A2441"/>
                </a:solidFill>
                <a:latin typeface="Raleway" panose="020B0503030101060003" pitchFamily="34" charset="0"/>
                <a:ea typeface="+mj-ea"/>
                <a:cs typeface="+mj-cs"/>
              </a:defRPr>
            </a:lvl1pPr>
          </a:lstStyle>
          <a:p>
            <a:r>
              <a:rPr lang="it-IT" dirty="0"/>
              <a:t>DIAGRAMMI DI EULERO-VENN</a:t>
            </a:r>
          </a:p>
        </p:txBody>
      </p:sp>
    </p:spTree>
    <p:extLst>
      <p:ext uri="{BB962C8B-B14F-4D97-AF65-F5344CB8AC3E}">
        <p14:creationId xmlns:p14="http://schemas.microsoft.com/office/powerpoint/2010/main" val="3839174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399198" y="1553161"/>
            <a:ext cx="11393604" cy="41685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905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CF458AC0-0D39-42DB-9D3B-8DF2F917F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75520"/>
            <a:ext cx="195495" cy="390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6770" tIns="48385" rIns="96770" bIns="48385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 sz="1905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30D35C8E-2D98-4416-BC39-E0E1CDC839BE}"/>
              </a:ext>
            </a:extLst>
          </p:cNvPr>
          <p:cNvSpPr/>
          <p:nvPr/>
        </p:nvSpPr>
        <p:spPr>
          <a:xfrm>
            <a:off x="1192021" y="2076487"/>
            <a:ext cx="4632142" cy="2709217"/>
          </a:xfrm>
          <a:prstGeom prst="rect">
            <a:avLst/>
          </a:prstGeom>
          <a:solidFill>
            <a:srgbClr val="3399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67" dirty="0"/>
          </a:p>
        </p:txBody>
      </p:sp>
      <p:sp>
        <p:nvSpPr>
          <p:cNvPr id="10" name="Ovale 9">
            <a:extLst>
              <a:ext uri="{FF2B5EF4-FFF2-40B4-BE49-F238E27FC236}">
                <a16:creationId xmlns:a16="http://schemas.microsoft.com/office/drawing/2014/main" id="{D580B8A1-A8AB-4628-B891-3E84B5441DE1}"/>
              </a:ext>
            </a:extLst>
          </p:cNvPr>
          <p:cNvSpPr/>
          <p:nvPr/>
        </p:nvSpPr>
        <p:spPr>
          <a:xfrm>
            <a:off x="1547213" y="2327672"/>
            <a:ext cx="2526322" cy="197358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67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asellaDiTesto 10">
                <a:extLst>
                  <a:ext uri="{FF2B5EF4-FFF2-40B4-BE49-F238E27FC236}">
                    <a16:creationId xmlns:a16="http://schemas.microsoft.com/office/drawing/2014/main" id="{3BC71D0C-0D85-46B8-990F-B722418E5CA4}"/>
                  </a:ext>
                </a:extLst>
              </p:cNvPr>
              <p:cNvSpPr txBox="1"/>
              <p:nvPr/>
            </p:nvSpPr>
            <p:spPr>
              <a:xfrm>
                <a:off x="702469" y="1674025"/>
                <a:ext cx="844743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Ω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11" name="CasellaDiTesto 10">
                <a:extLst>
                  <a:ext uri="{FF2B5EF4-FFF2-40B4-BE49-F238E27FC236}">
                    <a16:creationId xmlns:a16="http://schemas.microsoft.com/office/drawing/2014/main" id="{3BC71D0C-0D85-46B8-990F-B722418E5C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469" y="1674025"/>
                <a:ext cx="844743" cy="369332"/>
              </a:xfrm>
              <a:prstGeom prst="rect">
                <a:avLst/>
              </a:prstGeom>
              <a:blipFill>
                <a:blip r:embed="rId3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Ovale 11">
            <a:extLst>
              <a:ext uri="{FF2B5EF4-FFF2-40B4-BE49-F238E27FC236}">
                <a16:creationId xmlns:a16="http://schemas.microsoft.com/office/drawing/2014/main" id="{5F554FFA-8942-41B3-B2DE-54008D5E0E7E}"/>
              </a:ext>
            </a:extLst>
          </p:cNvPr>
          <p:cNvSpPr/>
          <p:nvPr/>
        </p:nvSpPr>
        <p:spPr>
          <a:xfrm>
            <a:off x="2343384" y="3115945"/>
            <a:ext cx="1538537" cy="1019105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67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asellaDiTesto 12">
                <a:extLst>
                  <a:ext uri="{FF2B5EF4-FFF2-40B4-BE49-F238E27FC236}">
                    <a16:creationId xmlns:a16="http://schemas.microsoft.com/office/drawing/2014/main" id="{B50E5059-C7CE-4B36-A4F5-BA8F0DE7D86C}"/>
                  </a:ext>
                </a:extLst>
              </p:cNvPr>
              <p:cNvSpPr txBox="1"/>
              <p:nvPr/>
            </p:nvSpPr>
            <p:spPr>
              <a:xfrm>
                <a:off x="1709494" y="2739540"/>
                <a:ext cx="844743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z="2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13" name="CasellaDiTesto 12">
                <a:extLst>
                  <a:ext uri="{FF2B5EF4-FFF2-40B4-BE49-F238E27FC236}">
                    <a16:creationId xmlns:a16="http://schemas.microsoft.com/office/drawing/2014/main" id="{B50E5059-C7CE-4B36-A4F5-BA8F0DE7D8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9494" y="2739540"/>
                <a:ext cx="844743" cy="369332"/>
              </a:xfrm>
              <a:prstGeom prst="rect">
                <a:avLst/>
              </a:prstGeom>
              <a:blipFill>
                <a:blip r:embed="rId4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asellaDiTesto 14">
                <a:extLst>
                  <a:ext uri="{FF2B5EF4-FFF2-40B4-BE49-F238E27FC236}">
                    <a16:creationId xmlns:a16="http://schemas.microsoft.com/office/drawing/2014/main" id="{B258112D-898C-4200-908F-45DD96F2B575}"/>
                  </a:ext>
                </a:extLst>
              </p:cNvPr>
              <p:cNvSpPr txBox="1"/>
              <p:nvPr/>
            </p:nvSpPr>
            <p:spPr>
              <a:xfrm>
                <a:off x="2741923" y="3442177"/>
                <a:ext cx="844743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z="240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B</m:t>
                      </m:r>
                      <m:r>
                        <a:rPr lang="it-IT" sz="240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⊂</m:t>
                      </m:r>
                      <m:r>
                        <m:rPr>
                          <m:sty m:val="p"/>
                        </m:rPr>
                        <a:rPr lang="it-IT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15" name="CasellaDiTesto 14">
                <a:extLst>
                  <a:ext uri="{FF2B5EF4-FFF2-40B4-BE49-F238E27FC236}">
                    <a16:creationId xmlns:a16="http://schemas.microsoft.com/office/drawing/2014/main" id="{B258112D-898C-4200-908F-45DD96F2B5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1923" y="3442177"/>
                <a:ext cx="844743" cy="369332"/>
              </a:xfrm>
              <a:prstGeom prst="rect">
                <a:avLst/>
              </a:prstGeom>
              <a:blipFill>
                <a:blip r:embed="rId5"/>
                <a:stretch>
                  <a:fillRect l="-8696" r="-7971" b="-833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ttangolo 15">
            <a:extLst>
              <a:ext uri="{FF2B5EF4-FFF2-40B4-BE49-F238E27FC236}">
                <a16:creationId xmlns:a16="http://schemas.microsoft.com/office/drawing/2014/main" id="{F9982E95-F053-4BCB-814F-7647F5316F58}"/>
              </a:ext>
            </a:extLst>
          </p:cNvPr>
          <p:cNvSpPr/>
          <p:nvPr/>
        </p:nvSpPr>
        <p:spPr>
          <a:xfrm>
            <a:off x="6383713" y="2065508"/>
            <a:ext cx="4632142" cy="2709217"/>
          </a:xfrm>
          <a:prstGeom prst="rect">
            <a:avLst/>
          </a:prstGeom>
          <a:solidFill>
            <a:srgbClr val="3399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67" dirty="0"/>
          </a:p>
        </p:txBody>
      </p:sp>
      <p:sp>
        <p:nvSpPr>
          <p:cNvPr id="17" name="Ovale 16">
            <a:extLst>
              <a:ext uri="{FF2B5EF4-FFF2-40B4-BE49-F238E27FC236}">
                <a16:creationId xmlns:a16="http://schemas.microsoft.com/office/drawing/2014/main" id="{CA2BBF70-E502-4C05-B7EB-A2672677649E}"/>
              </a:ext>
            </a:extLst>
          </p:cNvPr>
          <p:cNvSpPr/>
          <p:nvPr/>
        </p:nvSpPr>
        <p:spPr>
          <a:xfrm>
            <a:off x="7258652" y="2512688"/>
            <a:ext cx="2566242" cy="1774353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67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asellaDiTesto 17">
                <a:extLst>
                  <a:ext uri="{FF2B5EF4-FFF2-40B4-BE49-F238E27FC236}">
                    <a16:creationId xmlns:a16="http://schemas.microsoft.com/office/drawing/2014/main" id="{C0839A43-17EB-430A-A2A0-5CEBC47B4DEC}"/>
                  </a:ext>
                </a:extLst>
              </p:cNvPr>
              <p:cNvSpPr txBox="1"/>
              <p:nvPr/>
            </p:nvSpPr>
            <p:spPr>
              <a:xfrm>
                <a:off x="5859490" y="1673553"/>
                <a:ext cx="844743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Ω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18" name="CasellaDiTesto 17">
                <a:extLst>
                  <a:ext uri="{FF2B5EF4-FFF2-40B4-BE49-F238E27FC236}">
                    <a16:creationId xmlns:a16="http://schemas.microsoft.com/office/drawing/2014/main" id="{C0839A43-17EB-430A-A2A0-5CEBC47B4D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9490" y="1673553"/>
                <a:ext cx="844743" cy="369332"/>
              </a:xfrm>
              <a:prstGeom prst="rect">
                <a:avLst/>
              </a:prstGeom>
              <a:blipFill>
                <a:blip r:embed="rId6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asellaDiTesto 18">
                <a:extLst>
                  <a:ext uri="{FF2B5EF4-FFF2-40B4-BE49-F238E27FC236}">
                    <a16:creationId xmlns:a16="http://schemas.microsoft.com/office/drawing/2014/main" id="{487719E7-9C99-457E-AD44-D5E79FC99143}"/>
                  </a:ext>
                </a:extLst>
              </p:cNvPr>
              <p:cNvSpPr txBox="1"/>
              <p:nvPr/>
            </p:nvSpPr>
            <p:spPr>
              <a:xfrm>
                <a:off x="7780635" y="3197060"/>
                <a:ext cx="1489053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z="2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</m:t>
                      </m:r>
                      <m:r>
                        <a:rPr lang="it-IT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r>
                        <m:rPr>
                          <m:sty m:val="p"/>
                        </m:rPr>
                        <a:rPr lang="it-IT" sz="2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19" name="CasellaDiTesto 18">
                <a:extLst>
                  <a:ext uri="{FF2B5EF4-FFF2-40B4-BE49-F238E27FC236}">
                    <a16:creationId xmlns:a16="http://schemas.microsoft.com/office/drawing/2014/main" id="{487719E7-9C99-457E-AD44-D5E79FC991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0635" y="3197060"/>
                <a:ext cx="1489053" cy="369332"/>
              </a:xfrm>
              <a:prstGeom prst="rect">
                <a:avLst/>
              </a:prstGeom>
              <a:blipFill>
                <a:blip r:embed="rId7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C83306F2-6171-43EB-87CF-5F1101878ECD}"/>
              </a:ext>
            </a:extLst>
          </p:cNvPr>
          <p:cNvSpPr txBox="1"/>
          <p:nvPr/>
        </p:nvSpPr>
        <p:spPr>
          <a:xfrm>
            <a:off x="2920860" y="1722617"/>
            <a:ext cx="1331612" cy="2769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it-IT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000" b="1">
                <a:solidFill>
                  <a:srgbClr val="1A2441"/>
                </a:solidFill>
                <a:latin typeface="Raleway" panose="020B0503030101060003" pitchFamily="34" charset="0"/>
                <a:ea typeface="+mj-ea"/>
                <a:cs typeface="+mj-cs"/>
              </a:defRPr>
            </a:lvl1pPr>
          </a:lstStyle>
          <a:p>
            <a:r>
              <a:rPr lang="it-IT" dirty="0"/>
              <a:t>Inclusi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96FF2B27-9360-4BE2-B227-A412A92B180E}"/>
              </a:ext>
            </a:extLst>
          </p:cNvPr>
          <p:cNvSpPr txBox="1"/>
          <p:nvPr/>
        </p:nvSpPr>
        <p:spPr>
          <a:xfrm>
            <a:off x="7622624" y="1722617"/>
            <a:ext cx="1838298" cy="2769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it-IT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000" b="1">
                <a:solidFill>
                  <a:srgbClr val="1A2441"/>
                </a:solidFill>
                <a:latin typeface="Raleway" panose="020B0503030101060003" pitchFamily="34" charset="0"/>
                <a:ea typeface="+mj-ea"/>
                <a:cs typeface="+mj-cs"/>
              </a:defRPr>
            </a:lvl1pPr>
          </a:lstStyle>
          <a:p>
            <a:r>
              <a:rPr lang="it-IT" dirty="0"/>
              <a:t>Coincidenti</a:t>
            </a:r>
          </a:p>
        </p:txBody>
      </p:sp>
      <p:sp>
        <p:nvSpPr>
          <p:cNvPr id="14" name="Titolo 3">
            <a:extLst>
              <a:ext uri="{FF2B5EF4-FFF2-40B4-BE49-F238E27FC236}">
                <a16:creationId xmlns:a16="http://schemas.microsoft.com/office/drawing/2014/main" id="{BA89D634-426E-746C-AD5F-FC0069050A27}"/>
              </a:ext>
            </a:extLst>
          </p:cNvPr>
          <p:cNvSpPr txBox="1">
            <a:spLocks/>
          </p:cNvSpPr>
          <p:nvPr/>
        </p:nvSpPr>
        <p:spPr>
          <a:xfrm>
            <a:off x="1027339" y="1256388"/>
            <a:ext cx="10133240" cy="408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000" b="1">
                <a:solidFill>
                  <a:srgbClr val="1A2441"/>
                </a:solidFill>
                <a:latin typeface="Raleway" panose="020B0503030101060003" pitchFamily="34" charset="0"/>
                <a:ea typeface="+mj-ea"/>
                <a:cs typeface="+mj-cs"/>
              </a:defRPr>
            </a:lvl1pPr>
          </a:lstStyle>
          <a:p>
            <a:r>
              <a:rPr lang="it-IT" dirty="0"/>
              <a:t>DIAGRAMMI DI EULERO-VENN</a:t>
            </a:r>
          </a:p>
        </p:txBody>
      </p:sp>
    </p:spTree>
    <p:extLst>
      <p:ext uri="{BB962C8B-B14F-4D97-AF65-F5344CB8AC3E}">
        <p14:creationId xmlns:p14="http://schemas.microsoft.com/office/powerpoint/2010/main" val="3062267996"/>
      </p:ext>
    </p:extLst>
  </p:cSld>
  <p:clrMapOvr>
    <a:masterClrMapping/>
  </p:clrMapOvr>
</p:sld>
</file>

<file path=ppt/theme/theme1.xml><?xml version="1.0" encoding="utf-8"?>
<a:theme xmlns:a="http://schemas.openxmlformats.org/drawingml/2006/main" name="DIAPOSITIVA MADRE">
  <a:themeElements>
    <a:clrScheme name="Personalizzato 2">
      <a:dk1>
        <a:srgbClr val="1A2441"/>
      </a:dk1>
      <a:lt1>
        <a:srgbClr val="FFFFFF"/>
      </a:lt1>
      <a:dk2>
        <a:srgbClr val="1A2441"/>
      </a:dk2>
      <a:lt2>
        <a:srgbClr val="DEF1FD"/>
      </a:lt2>
      <a:accent1>
        <a:srgbClr val="23E5BB"/>
      </a:accent1>
      <a:accent2>
        <a:srgbClr val="5BBDF7"/>
      </a:accent2>
      <a:accent3>
        <a:srgbClr val="74A2FF"/>
      </a:accent3>
      <a:accent4>
        <a:srgbClr val="E6394D"/>
      </a:accent4>
      <a:accent5>
        <a:srgbClr val="5B9BD5"/>
      </a:accent5>
      <a:accent6>
        <a:srgbClr val="70AD47"/>
      </a:accent6>
      <a:hlink>
        <a:srgbClr val="1763FF"/>
      </a:hlink>
      <a:folHlink>
        <a:srgbClr val="C490AA"/>
      </a:folHlink>
    </a:clrScheme>
    <a:fontScheme name="Personalizzato 1">
      <a:majorFont>
        <a:latin typeface="raleway"/>
        <a:ea typeface=""/>
        <a:cs typeface=""/>
      </a:majorFont>
      <a:minorFont>
        <a:latin typeface="ralew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1154</TotalTime>
  <Words>303</Words>
  <Application>Microsoft Office PowerPoint</Application>
  <PresentationFormat>Widescreen</PresentationFormat>
  <Paragraphs>43</Paragraphs>
  <Slides>5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5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Raleway</vt:lpstr>
      <vt:lpstr>Raleway</vt:lpstr>
      <vt:lpstr>Times New Roman</vt:lpstr>
      <vt:lpstr>DIAPOSITIVA MADRE</vt:lpstr>
      <vt:lpstr>Personalizza struttura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Titolo del corso</dc:title>
  <dc:creator>pc04</dc:creator>
  <cp:lastModifiedBy>ILJA BARSANTI</cp:lastModifiedBy>
  <cp:revision>62</cp:revision>
  <dcterms:created xsi:type="dcterms:W3CDTF">2021-09-17T13:10:49Z</dcterms:created>
  <dcterms:modified xsi:type="dcterms:W3CDTF">2025-07-28T19:03:04Z</dcterms:modified>
</cp:coreProperties>
</file>