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5"/>
  </p:notesMasterIdLst>
  <p:handoutMasterIdLst>
    <p:handoutMasterId r:id="rId136"/>
  </p:handoutMasterIdLst>
  <p:sldIdLst>
    <p:sldId id="256" r:id="rId2"/>
    <p:sldId id="300" r:id="rId3"/>
    <p:sldId id="301" r:id="rId4"/>
    <p:sldId id="302" r:id="rId5"/>
    <p:sldId id="423" r:id="rId6"/>
    <p:sldId id="303" r:id="rId7"/>
    <p:sldId id="309" r:id="rId8"/>
    <p:sldId id="308" r:id="rId9"/>
    <p:sldId id="311" r:id="rId10"/>
    <p:sldId id="304" r:id="rId11"/>
    <p:sldId id="312" r:id="rId12"/>
    <p:sldId id="310" r:id="rId13"/>
    <p:sldId id="314" r:id="rId14"/>
    <p:sldId id="313" r:id="rId15"/>
    <p:sldId id="317" r:id="rId16"/>
    <p:sldId id="377" r:id="rId17"/>
    <p:sldId id="305" r:id="rId18"/>
    <p:sldId id="315" r:id="rId19"/>
    <p:sldId id="316" r:id="rId20"/>
    <p:sldId id="323" r:id="rId21"/>
    <p:sldId id="374" r:id="rId22"/>
    <p:sldId id="375" r:id="rId23"/>
    <p:sldId id="376" r:id="rId24"/>
    <p:sldId id="306" r:id="rId25"/>
    <p:sldId id="318" r:id="rId26"/>
    <p:sldId id="319" r:id="rId27"/>
    <p:sldId id="320" r:id="rId28"/>
    <p:sldId id="322" r:id="rId29"/>
    <p:sldId id="307" r:id="rId30"/>
    <p:sldId id="263" r:id="rId31"/>
    <p:sldId id="264" r:id="rId32"/>
    <p:sldId id="324" r:id="rId33"/>
    <p:sldId id="414" r:id="rId34"/>
    <p:sldId id="266" r:id="rId35"/>
    <p:sldId id="282" r:id="rId36"/>
    <p:sldId id="270" r:id="rId37"/>
    <p:sldId id="274" r:id="rId38"/>
    <p:sldId id="268" r:id="rId39"/>
    <p:sldId id="280" r:id="rId40"/>
    <p:sldId id="293" r:id="rId41"/>
    <p:sldId id="272" r:id="rId42"/>
    <p:sldId id="284" r:id="rId43"/>
    <p:sldId id="285" r:id="rId44"/>
    <p:sldId id="287" r:id="rId45"/>
    <p:sldId id="291" r:id="rId46"/>
    <p:sldId id="295" r:id="rId47"/>
    <p:sldId id="297" r:id="rId48"/>
    <p:sldId id="299" r:id="rId49"/>
    <p:sldId id="348" r:id="rId50"/>
    <p:sldId id="352" r:id="rId51"/>
    <p:sldId id="351" r:id="rId52"/>
    <p:sldId id="353" r:id="rId53"/>
    <p:sldId id="357" r:id="rId54"/>
    <p:sldId id="355" r:id="rId55"/>
    <p:sldId id="358" r:id="rId56"/>
    <p:sldId id="359" r:id="rId57"/>
    <p:sldId id="360" r:id="rId58"/>
    <p:sldId id="361" r:id="rId59"/>
    <p:sldId id="354" r:id="rId60"/>
    <p:sldId id="379" r:id="rId61"/>
    <p:sldId id="380" r:id="rId62"/>
    <p:sldId id="381" r:id="rId63"/>
    <p:sldId id="387" r:id="rId64"/>
    <p:sldId id="388" r:id="rId65"/>
    <p:sldId id="389" r:id="rId66"/>
    <p:sldId id="390" r:id="rId67"/>
    <p:sldId id="391" r:id="rId68"/>
    <p:sldId id="392" r:id="rId69"/>
    <p:sldId id="393" r:id="rId70"/>
    <p:sldId id="362" r:id="rId71"/>
    <p:sldId id="368" r:id="rId72"/>
    <p:sldId id="363" r:id="rId73"/>
    <p:sldId id="365" r:id="rId74"/>
    <p:sldId id="366" r:id="rId75"/>
    <p:sldId id="367" r:id="rId76"/>
    <p:sldId id="369" r:id="rId77"/>
    <p:sldId id="370" r:id="rId78"/>
    <p:sldId id="372" r:id="rId79"/>
    <p:sldId id="371" r:id="rId80"/>
    <p:sldId id="413" r:id="rId81"/>
    <p:sldId id="394" r:id="rId82"/>
    <p:sldId id="397" r:id="rId83"/>
    <p:sldId id="395" r:id="rId84"/>
    <p:sldId id="396" r:id="rId85"/>
    <p:sldId id="398" r:id="rId86"/>
    <p:sldId id="399" r:id="rId87"/>
    <p:sldId id="400" r:id="rId88"/>
    <p:sldId id="401" r:id="rId89"/>
    <p:sldId id="402" r:id="rId90"/>
    <p:sldId id="403" r:id="rId91"/>
    <p:sldId id="404" r:id="rId92"/>
    <p:sldId id="405" r:id="rId93"/>
    <p:sldId id="406" r:id="rId94"/>
    <p:sldId id="429" r:id="rId95"/>
    <p:sldId id="407" r:id="rId96"/>
    <p:sldId id="408" r:id="rId97"/>
    <p:sldId id="409" r:id="rId98"/>
    <p:sldId id="425" r:id="rId99"/>
    <p:sldId id="411" r:id="rId100"/>
    <p:sldId id="412" r:id="rId101"/>
    <p:sldId id="427" r:id="rId102"/>
    <p:sldId id="419" r:id="rId103"/>
    <p:sldId id="428" r:id="rId104"/>
    <p:sldId id="420" r:id="rId105"/>
    <p:sldId id="325" r:id="rId106"/>
    <p:sldId id="326" r:id="rId107"/>
    <p:sldId id="327" r:id="rId108"/>
    <p:sldId id="328" r:id="rId109"/>
    <p:sldId id="329" r:id="rId110"/>
    <p:sldId id="330" r:id="rId111"/>
    <p:sldId id="331" r:id="rId112"/>
    <p:sldId id="332" r:id="rId113"/>
    <p:sldId id="333" r:id="rId114"/>
    <p:sldId id="426" r:id="rId115"/>
    <p:sldId id="334" r:id="rId116"/>
    <p:sldId id="335" r:id="rId117"/>
    <p:sldId id="336" r:id="rId118"/>
    <p:sldId id="421" r:id="rId119"/>
    <p:sldId id="422" r:id="rId120"/>
    <p:sldId id="424" r:id="rId121"/>
    <p:sldId id="337" r:id="rId122"/>
    <p:sldId id="338" r:id="rId123"/>
    <p:sldId id="341" r:id="rId124"/>
    <p:sldId id="342" r:id="rId125"/>
    <p:sldId id="340" r:id="rId126"/>
    <p:sldId id="343" r:id="rId127"/>
    <p:sldId id="344" r:id="rId128"/>
    <p:sldId id="345" r:id="rId129"/>
    <p:sldId id="346" r:id="rId130"/>
    <p:sldId id="347" r:id="rId131"/>
    <p:sldId id="415" r:id="rId132"/>
    <p:sldId id="418" r:id="rId133"/>
    <p:sldId id="416" r:id="rId1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pertina" id="{4CCD0927-12CF-4B89-9270-E87E143A62A5}">
          <p14:sldIdLst>
            <p14:sldId id="256"/>
          </p14:sldIdLst>
        </p14:section>
        <p14:section name="Introduzione" id="{7F107C0B-BB17-4D64-9959-C422FAEBFFE6}">
          <p14:sldIdLst>
            <p14:sldId id="300"/>
            <p14:sldId id="301"/>
          </p14:sldIdLst>
        </p14:section>
        <p14:section name="Impariamo a giocare" id="{E062220E-77C9-4CB9-A4E2-2C58880F3591}">
          <p14:sldIdLst>
            <p14:sldId id="302"/>
            <p14:sldId id="423"/>
            <p14:sldId id="303"/>
            <p14:sldId id="309"/>
            <p14:sldId id="308"/>
            <p14:sldId id="311"/>
            <p14:sldId id="304"/>
            <p14:sldId id="312"/>
            <p14:sldId id="310"/>
            <p14:sldId id="314"/>
            <p14:sldId id="313"/>
            <p14:sldId id="317"/>
            <p14:sldId id="377"/>
            <p14:sldId id="305"/>
            <p14:sldId id="315"/>
            <p14:sldId id="316"/>
            <p14:sldId id="323"/>
            <p14:sldId id="374"/>
            <p14:sldId id="375"/>
            <p14:sldId id="376"/>
            <p14:sldId id="306"/>
            <p14:sldId id="318"/>
            <p14:sldId id="319"/>
            <p14:sldId id="320"/>
            <p14:sldId id="322"/>
            <p14:sldId id="307"/>
            <p14:sldId id="263"/>
            <p14:sldId id="264"/>
          </p14:sldIdLst>
        </p14:section>
        <p14:section name="La tattica" id="{F52CA02D-19E8-45E7-AA06-150CC7E64DEE}">
          <p14:sldIdLst>
            <p14:sldId id="324"/>
            <p14:sldId id="414"/>
            <p14:sldId id="266"/>
            <p14:sldId id="282"/>
            <p14:sldId id="270"/>
            <p14:sldId id="274"/>
            <p14:sldId id="268"/>
            <p14:sldId id="280"/>
            <p14:sldId id="293"/>
            <p14:sldId id="272"/>
            <p14:sldId id="284"/>
            <p14:sldId id="285"/>
            <p14:sldId id="287"/>
            <p14:sldId id="291"/>
            <p14:sldId id="295"/>
            <p14:sldId id="297"/>
            <p14:sldId id="299"/>
          </p14:sldIdLst>
        </p14:section>
        <p14:section name="La strategia" id="{90A85405-57BC-4450-8B1E-05134F04057A}">
          <p14:sldIdLst>
            <p14:sldId id="348"/>
            <p14:sldId id="352"/>
            <p14:sldId id="351"/>
            <p14:sldId id="353"/>
            <p14:sldId id="357"/>
            <p14:sldId id="355"/>
            <p14:sldId id="358"/>
            <p14:sldId id="359"/>
            <p14:sldId id="360"/>
            <p14:sldId id="361"/>
            <p14:sldId id="354"/>
            <p14:sldId id="379"/>
            <p14:sldId id="380"/>
            <p14:sldId id="381"/>
            <p14:sldId id="387"/>
            <p14:sldId id="388"/>
            <p14:sldId id="389"/>
            <p14:sldId id="390"/>
            <p14:sldId id="391"/>
            <p14:sldId id="392"/>
            <p14:sldId id="393"/>
            <p14:sldId id="362"/>
            <p14:sldId id="368"/>
            <p14:sldId id="363"/>
            <p14:sldId id="365"/>
            <p14:sldId id="366"/>
            <p14:sldId id="367"/>
            <p14:sldId id="369"/>
            <p14:sldId id="370"/>
            <p14:sldId id="372"/>
            <p14:sldId id="371"/>
          </p14:sldIdLst>
        </p14:section>
        <p14:section name="Termini scacchistici fondamentali" id="{CA081911-2545-49C7-83C5-5C9273803444}">
          <p14:sldIdLst>
            <p14:sldId id="413"/>
            <p14:sldId id="394"/>
            <p14:sldId id="397"/>
            <p14:sldId id="395"/>
            <p14:sldId id="396"/>
            <p14:sldId id="398"/>
            <p14:sldId id="399"/>
            <p14:sldId id="400"/>
            <p14:sldId id="401"/>
            <p14:sldId id="402"/>
            <p14:sldId id="403"/>
            <p14:sldId id="404"/>
            <p14:sldId id="405"/>
            <p14:sldId id="406"/>
            <p14:sldId id="429"/>
            <p14:sldId id="407"/>
            <p14:sldId id="408"/>
            <p14:sldId id="409"/>
            <p14:sldId id="425"/>
            <p14:sldId id="411"/>
            <p14:sldId id="412"/>
            <p14:sldId id="427"/>
          </p14:sldIdLst>
        </p14:section>
        <p14:section name="I migliori siti per giocare ed allenarsi" id="{EDC7B06F-CAFB-430A-AFC1-7D22B26F7F7B}">
          <p14:sldIdLst>
            <p14:sldId id="419"/>
            <p14:sldId id="428"/>
          </p14:sldIdLst>
        </p14:section>
        <p14:section name="Chess.com: approfondimento" id="{A5555264-2396-447F-92AB-6AC25C28A407}">
          <p14:sldIdLst>
            <p14:sldId id="420"/>
          </p14:sldIdLst>
        </p14:section>
        <p14:section name="Il punteggio Elo e la scalata per diventare Grande Maestro" id="{6FCA858B-E2B7-4A2A-BAA4-38D2B267752B}">
          <p14:sldIdLst>
            <p14:sldId id="325"/>
            <p14:sldId id="326"/>
            <p14:sldId id="327"/>
            <p14:sldId id="328"/>
            <p14:sldId id="329"/>
            <p14:sldId id="330"/>
            <p14:sldId id="331"/>
            <p14:sldId id="332"/>
            <p14:sldId id="333"/>
            <p14:sldId id="426"/>
            <p14:sldId id="334"/>
            <p14:sldId id="335"/>
            <p14:sldId id="336"/>
          </p14:sldIdLst>
        </p14:section>
        <p14:section name="Differenze tra scacchi online e dal vivo" id="{5089F00B-69D8-42CE-80F9-918C3A0BB76F}">
          <p14:sldIdLst>
            <p14:sldId id="421"/>
            <p14:sldId id="422"/>
            <p14:sldId id="424"/>
          </p14:sldIdLst>
        </p14:section>
        <p14:section name="Risorse online per vivere il mondo degli scacchi" id="{6C43A4D3-63FC-4A65-969C-FB18EE9F4ED7}">
          <p14:sldIdLst>
            <p14:sldId id="337"/>
            <p14:sldId id="338"/>
            <p14:sldId id="341"/>
            <p14:sldId id="342"/>
            <p14:sldId id="340"/>
            <p14:sldId id="343"/>
          </p14:sldIdLst>
        </p14:section>
        <p14:section name="Varianti degli scacchi" id="{833D9055-E7CC-47D9-9535-450E4C652E76}">
          <p14:sldIdLst>
            <p14:sldId id="344"/>
            <p14:sldId id="345"/>
            <p14:sldId id="346"/>
            <p14:sldId id="347"/>
          </p14:sldIdLst>
        </p14:section>
        <p14:section name="E ora? Altre risorse per continuare..." id="{19E0BF10-51F9-485F-9F32-332681E69EDF}">
          <p14:sldIdLst>
            <p14:sldId id="415"/>
            <p14:sldId id="418"/>
            <p14:sldId id="41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C1EC2D-29FE-D4E5-8C3F-BB81D8ABBAAB}" name="Niccolò Abate" initials="NA" userId="a7e3a520f1a4eff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831D"/>
    <a:srgbClr val="EBDCCC"/>
    <a:srgbClr val="FDF7F0"/>
    <a:srgbClr val="FBEED8"/>
    <a:srgbClr val="FDC500"/>
    <a:srgbClr val="CE821A"/>
    <a:srgbClr val="FBB323"/>
    <a:srgbClr val="E9EEF1"/>
    <a:srgbClr val="502600"/>
    <a:srgbClr val="FAF3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19" autoAdjust="0"/>
    <p:restoredTop sz="96256" autoAdjust="0"/>
  </p:normalViewPr>
  <p:slideViewPr>
    <p:cSldViewPr snapToGrid="0">
      <p:cViewPr varScale="1">
        <p:scale>
          <a:sx n="101" d="100"/>
          <a:sy n="101" d="100"/>
        </p:scale>
        <p:origin x="747" y="276"/>
      </p:cViewPr>
      <p:guideLst/>
    </p:cSldViewPr>
  </p:slideViewPr>
  <p:outlineViewPr>
    <p:cViewPr>
      <p:scale>
        <a:sx n="33" d="100"/>
        <a:sy n="33" d="100"/>
      </p:scale>
      <p:origin x="0" y="-14904"/>
    </p:cViewPr>
  </p:outlineViewPr>
  <p:notesTextViewPr>
    <p:cViewPr>
      <p:scale>
        <a:sx n="3" d="2"/>
        <a:sy n="3" d="2"/>
      </p:scale>
      <p:origin x="0" y="0"/>
    </p:cViewPr>
  </p:notesTextViewPr>
  <p:sorterViewPr>
    <p:cViewPr>
      <p:scale>
        <a:sx n="100" d="100"/>
        <a:sy n="100" d="100"/>
      </p:scale>
      <p:origin x="0" y="-34977"/>
    </p:cViewPr>
  </p:sorterViewPr>
  <p:notesViewPr>
    <p:cSldViewPr snapToGrid="0">
      <p:cViewPr varScale="1">
        <p:scale>
          <a:sx n="83" d="100"/>
          <a:sy n="83" d="100"/>
        </p:scale>
        <p:origin x="3855" y="33"/>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2126B2D8-6B60-9B0E-E4F9-6845BBDB02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5E73A8FC-42F8-F76A-24F3-925654993B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57FE24-E5F9-4448-9224-D7B0F6A9872D}" type="datetimeFigureOut">
              <a:rPr lang="it-IT" smtClean="0"/>
              <a:t>14/08/2025</a:t>
            </a:fld>
            <a:endParaRPr lang="it-IT"/>
          </a:p>
        </p:txBody>
      </p:sp>
      <p:sp>
        <p:nvSpPr>
          <p:cNvPr id="4" name="Segnaposto piè di pagina 3">
            <a:extLst>
              <a:ext uri="{FF2B5EF4-FFF2-40B4-BE49-F238E27FC236}">
                <a16:creationId xmlns:a16="http://schemas.microsoft.com/office/drawing/2014/main" id="{886C64EE-733B-458A-4EAD-A1D4EE02019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AEE28C64-F269-5899-C87F-F8FF7545F62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0B8CA8-F1F9-4243-A596-1F1F67515AD4}" type="slidenum">
              <a:rPr lang="it-IT" smtClean="0"/>
              <a:t>‹N›</a:t>
            </a:fld>
            <a:endParaRPr lang="it-IT"/>
          </a:p>
        </p:txBody>
      </p:sp>
    </p:spTree>
    <p:extLst>
      <p:ext uri="{BB962C8B-B14F-4D97-AF65-F5344CB8AC3E}">
        <p14:creationId xmlns:p14="http://schemas.microsoft.com/office/powerpoint/2010/main" val="36418355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19E947-58AB-414D-BD84-6E47FA93EDFD}" type="datetimeFigureOut">
              <a:rPr lang="it-IT" smtClean="0"/>
              <a:t>14/08/2025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938085-F871-44F2-A8A2-ED965608C8AC}" type="slidenum">
              <a:rPr lang="it-IT" smtClean="0"/>
              <a:t>‹N›</a:t>
            </a:fld>
            <a:endParaRPr lang="it-IT"/>
          </a:p>
        </p:txBody>
      </p:sp>
    </p:spTree>
    <p:extLst>
      <p:ext uri="{BB962C8B-B14F-4D97-AF65-F5344CB8AC3E}">
        <p14:creationId xmlns:p14="http://schemas.microsoft.com/office/powerpoint/2010/main" val="1421534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7</a:t>
            </a:fld>
            <a:endParaRPr lang="it-IT"/>
          </a:p>
        </p:txBody>
      </p:sp>
    </p:spTree>
    <p:extLst>
      <p:ext uri="{BB962C8B-B14F-4D97-AF65-F5344CB8AC3E}">
        <p14:creationId xmlns:p14="http://schemas.microsoft.com/office/powerpoint/2010/main" val="3719039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72</a:t>
            </a:fld>
            <a:endParaRPr lang="it-IT"/>
          </a:p>
        </p:txBody>
      </p:sp>
    </p:spTree>
    <p:extLst>
      <p:ext uri="{BB962C8B-B14F-4D97-AF65-F5344CB8AC3E}">
        <p14:creationId xmlns:p14="http://schemas.microsoft.com/office/powerpoint/2010/main" val="1169239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79</a:t>
            </a:fld>
            <a:endParaRPr lang="it-IT"/>
          </a:p>
        </p:txBody>
      </p:sp>
    </p:spTree>
    <p:extLst>
      <p:ext uri="{BB962C8B-B14F-4D97-AF65-F5344CB8AC3E}">
        <p14:creationId xmlns:p14="http://schemas.microsoft.com/office/powerpoint/2010/main" val="1787239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83</a:t>
            </a:fld>
            <a:endParaRPr lang="it-IT"/>
          </a:p>
        </p:txBody>
      </p:sp>
    </p:spTree>
    <p:extLst>
      <p:ext uri="{BB962C8B-B14F-4D97-AF65-F5344CB8AC3E}">
        <p14:creationId xmlns:p14="http://schemas.microsoft.com/office/powerpoint/2010/main" val="3371718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84</a:t>
            </a:fld>
            <a:endParaRPr lang="it-IT"/>
          </a:p>
        </p:txBody>
      </p:sp>
    </p:spTree>
    <p:extLst>
      <p:ext uri="{BB962C8B-B14F-4D97-AF65-F5344CB8AC3E}">
        <p14:creationId xmlns:p14="http://schemas.microsoft.com/office/powerpoint/2010/main" val="979278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86</a:t>
            </a:fld>
            <a:endParaRPr lang="it-IT"/>
          </a:p>
        </p:txBody>
      </p:sp>
    </p:spTree>
    <p:extLst>
      <p:ext uri="{BB962C8B-B14F-4D97-AF65-F5344CB8AC3E}">
        <p14:creationId xmlns:p14="http://schemas.microsoft.com/office/powerpoint/2010/main" val="1784980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87</a:t>
            </a:fld>
            <a:endParaRPr lang="it-IT"/>
          </a:p>
        </p:txBody>
      </p:sp>
    </p:spTree>
    <p:extLst>
      <p:ext uri="{BB962C8B-B14F-4D97-AF65-F5344CB8AC3E}">
        <p14:creationId xmlns:p14="http://schemas.microsoft.com/office/powerpoint/2010/main" val="3835314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F4A67-852D-02F1-03B5-4B61CF80BFC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23F9A7E-BB0B-653E-7377-611DB1DC0FB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EBCD399-7B00-28D6-5A35-DFE32A1D904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08ABAD2-6457-E3DE-0E3D-2445005BC228}"/>
              </a:ext>
            </a:extLst>
          </p:cNvPr>
          <p:cNvSpPr>
            <a:spLocks noGrp="1"/>
          </p:cNvSpPr>
          <p:nvPr>
            <p:ph type="sldNum" sz="quarter" idx="5"/>
          </p:nvPr>
        </p:nvSpPr>
        <p:spPr/>
        <p:txBody>
          <a:bodyPr/>
          <a:lstStyle/>
          <a:p>
            <a:fld id="{E1938085-F871-44F2-A8A2-ED965608C8AC}" type="slidenum">
              <a:rPr lang="it-IT" smtClean="0"/>
              <a:t>94</a:t>
            </a:fld>
            <a:endParaRPr lang="it-IT"/>
          </a:p>
        </p:txBody>
      </p:sp>
    </p:spTree>
    <p:extLst>
      <p:ext uri="{BB962C8B-B14F-4D97-AF65-F5344CB8AC3E}">
        <p14:creationId xmlns:p14="http://schemas.microsoft.com/office/powerpoint/2010/main" val="565132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96</a:t>
            </a:fld>
            <a:endParaRPr lang="it-IT"/>
          </a:p>
        </p:txBody>
      </p:sp>
    </p:spTree>
    <p:extLst>
      <p:ext uri="{BB962C8B-B14F-4D97-AF65-F5344CB8AC3E}">
        <p14:creationId xmlns:p14="http://schemas.microsoft.com/office/powerpoint/2010/main" val="2946490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97</a:t>
            </a:fld>
            <a:endParaRPr lang="it-IT"/>
          </a:p>
        </p:txBody>
      </p:sp>
    </p:spTree>
    <p:extLst>
      <p:ext uri="{BB962C8B-B14F-4D97-AF65-F5344CB8AC3E}">
        <p14:creationId xmlns:p14="http://schemas.microsoft.com/office/powerpoint/2010/main" val="2409293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101</a:t>
            </a:fld>
            <a:endParaRPr lang="it-IT"/>
          </a:p>
        </p:txBody>
      </p:sp>
    </p:spTree>
    <p:extLst>
      <p:ext uri="{BB962C8B-B14F-4D97-AF65-F5344CB8AC3E}">
        <p14:creationId xmlns:p14="http://schemas.microsoft.com/office/powerpoint/2010/main" val="2429340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br>
              <a:rPr lang="it-IT" sz="1200" dirty="0"/>
            </a:br>
            <a:endParaRPr lang="it-IT" sz="1200" dirty="0"/>
          </a:p>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16</a:t>
            </a:fld>
            <a:endParaRPr lang="it-IT"/>
          </a:p>
        </p:txBody>
      </p:sp>
    </p:spTree>
    <p:extLst>
      <p:ext uri="{BB962C8B-B14F-4D97-AF65-F5344CB8AC3E}">
        <p14:creationId xmlns:p14="http://schemas.microsoft.com/office/powerpoint/2010/main" val="3108905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117</a:t>
            </a:fld>
            <a:endParaRPr lang="it-IT"/>
          </a:p>
        </p:txBody>
      </p:sp>
    </p:spTree>
    <p:extLst>
      <p:ext uri="{BB962C8B-B14F-4D97-AF65-F5344CB8AC3E}">
        <p14:creationId xmlns:p14="http://schemas.microsoft.com/office/powerpoint/2010/main" val="2617119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119</a:t>
            </a:fld>
            <a:endParaRPr lang="it-IT"/>
          </a:p>
        </p:txBody>
      </p:sp>
    </p:spTree>
    <p:extLst>
      <p:ext uri="{BB962C8B-B14F-4D97-AF65-F5344CB8AC3E}">
        <p14:creationId xmlns:p14="http://schemas.microsoft.com/office/powerpoint/2010/main" val="4021931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120</a:t>
            </a:fld>
            <a:endParaRPr lang="it-IT"/>
          </a:p>
        </p:txBody>
      </p:sp>
    </p:spTree>
    <p:extLst>
      <p:ext uri="{BB962C8B-B14F-4D97-AF65-F5344CB8AC3E}">
        <p14:creationId xmlns:p14="http://schemas.microsoft.com/office/powerpoint/2010/main" val="2045556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E1938085-F871-44F2-A8A2-ED965608C8AC}" type="slidenum">
              <a:rPr lang="it-IT" smtClean="0"/>
              <a:t>125</a:t>
            </a:fld>
            <a:endParaRPr lang="it-IT"/>
          </a:p>
        </p:txBody>
      </p:sp>
    </p:spTree>
    <p:extLst>
      <p:ext uri="{BB962C8B-B14F-4D97-AF65-F5344CB8AC3E}">
        <p14:creationId xmlns:p14="http://schemas.microsoft.com/office/powerpoint/2010/main" val="323489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131</a:t>
            </a:fld>
            <a:endParaRPr lang="it-IT"/>
          </a:p>
        </p:txBody>
      </p:sp>
    </p:spTree>
    <p:extLst>
      <p:ext uri="{BB962C8B-B14F-4D97-AF65-F5344CB8AC3E}">
        <p14:creationId xmlns:p14="http://schemas.microsoft.com/office/powerpoint/2010/main" val="107490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132</a:t>
            </a:fld>
            <a:endParaRPr lang="it-IT"/>
          </a:p>
        </p:txBody>
      </p:sp>
    </p:spTree>
    <p:extLst>
      <p:ext uri="{BB962C8B-B14F-4D97-AF65-F5344CB8AC3E}">
        <p14:creationId xmlns:p14="http://schemas.microsoft.com/office/powerpoint/2010/main" val="3193106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133</a:t>
            </a:fld>
            <a:endParaRPr lang="it-IT"/>
          </a:p>
        </p:txBody>
      </p:sp>
    </p:spTree>
    <p:extLst>
      <p:ext uri="{BB962C8B-B14F-4D97-AF65-F5344CB8AC3E}">
        <p14:creationId xmlns:p14="http://schemas.microsoft.com/office/powerpoint/2010/main" val="84805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21</a:t>
            </a:fld>
            <a:endParaRPr lang="it-IT"/>
          </a:p>
        </p:txBody>
      </p:sp>
    </p:spTree>
    <p:extLst>
      <p:ext uri="{BB962C8B-B14F-4D97-AF65-F5344CB8AC3E}">
        <p14:creationId xmlns:p14="http://schemas.microsoft.com/office/powerpoint/2010/main" val="2507507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52</a:t>
            </a:fld>
            <a:endParaRPr lang="it-IT"/>
          </a:p>
        </p:txBody>
      </p:sp>
    </p:spTree>
    <p:extLst>
      <p:ext uri="{BB962C8B-B14F-4D97-AF65-F5344CB8AC3E}">
        <p14:creationId xmlns:p14="http://schemas.microsoft.com/office/powerpoint/2010/main" val="1938512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64</a:t>
            </a:fld>
            <a:endParaRPr lang="it-IT"/>
          </a:p>
        </p:txBody>
      </p:sp>
    </p:spTree>
    <p:extLst>
      <p:ext uri="{BB962C8B-B14F-4D97-AF65-F5344CB8AC3E}">
        <p14:creationId xmlns:p14="http://schemas.microsoft.com/office/powerpoint/2010/main" val="420646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65</a:t>
            </a:fld>
            <a:endParaRPr lang="it-IT"/>
          </a:p>
        </p:txBody>
      </p:sp>
    </p:spTree>
    <p:extLst>
      <p:ext uri="{BB962C8B-B14F-4D97-AF65-F5344CB8AC3E}">
        <p14:creationId xmlns:p14="http://schemas.microsoft.com/office/powerpoint/2010/main" val="335071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66</a:t>
            </a:fld>
            <a:endParaRPr lang="it-IT"/>
          </a:p>
        </p:txBody>
      </p:sp>
    </p:spTree>
    <p:extLst>
      <p:ext uri="{BB962C8B-B14F-4D97-AF65-F5344CB8AC3E}">
        <p14:creationId xmlns:p14="http://schemas.microsoft.com/office/powerpoint/2010/main" val="2501888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67</a:t>
            </a:fld>
            <a:endParaRPr lang="it-IT"/>
          </a:p>
        </p:txBody>
      </p:sp>
    </p:spTree>
    <p:extLst>
      <p:ext uri="{BB962C8B-B14F-4D97-AF65-F5344CB8AC3E}">
        <p14:creationId xmlns:p14="http://schemas.microsoft.com/office/powerpoint/2010/main" val="1413657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1938085-F871-44F2-A8A2-ED965608C8AC}" type="slidenum">
              <a:rPr lang="it-IT" smtClean="0"/>
              <a:t>68</a:t>
            </a:fld>
            <a:endParaRPr lang="it-IT"/>
          </a:p>
        </p:txBody>
      </p:sp>
    </p:spTree>
    <p:extLst>
      <p:ext uri="{BB962C8B-B14F-4D97-AF65-F5344CB8AC3E}">
        <p14:creationId xmlns:p14="http://schemas.microsoft.com/office/powerpoint/2010/main" val="283015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pertin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09D16B-0FCA-BA9F-EBA9-687AF106056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06AAECF-CB16-8514-D5D7-AF545C7042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BCEABDA-18EF-80A8-B5A6-712859B4E9A9}"/>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7E3F8F5A-91FC-767E-8543-CBE8F2314D9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FA1362-6EBB-7DD2-FE9F-36B177B7819E}"/>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379961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54E68-185C-90FC-8070-C1AF549752A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356FD85-8CDC-3DC9-B5C3-6EC907B9048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3A5855-F619-7AAC-5E9F-375B52890EB7}"/>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D586682D-F569-B1D6-4336-1588679044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A8577F-3259-A8A4-6688-8CB34EE2F006}"/>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302438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67BF91D-6752-A381-BBD5-C8ABA4DD17F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16CC832-DE48-91A7-83C0-F34308DE568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182B30-B27D-7E79-CCED-ECFDB28F7F14}"/>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C4B37795-37D1-28FB-D8F7-2DD03893F71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02852C-8EA7-2DA2-A302-62D3C3677843}"/>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160867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658607-ADC9-E18A-F961-33B4BC0E5F9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CF9D402-040C-FD7F-17EE-40A6E271CEF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1E36F8-0A17-C13E-D347-034085F32DF4}"/>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90327AA0-5546-0EAC-D569-3749DDE2CDD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A5BA87F-DD24-D6C6-E839-66F907C83DB7}"/>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96192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C8149B-F100-AE9D-BF34-10987AB94C3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C2CC6CA-17FE-413A-749B-B8BDBAC1D5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93F8ED-B71C-6C89-68E7-28AF0C26C207}"/>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CAAF7E7B-CC48-0348-8F94-23ABD0BE60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07C440-E5F7-1547-70C0-697577218BF0}"/>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1812140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F4DBEB-2371-E271-2184-414DEF75277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32DBFD9-A1EC-7D31-0972-04DDDE658F5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E0DB3F5-365F-DC11-3714-6727851162C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3F51FED-2D63-CB1D-21E4-901D24FF2B57}"/>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6" name="Segnaposto piè di pagina 5">
            <a:extLst>
              <a:ext uri="{FF2B5EF4-FFF2-40B4-BE49-F238E27FC236}">
                <a16:creationId xmlns:a16="http://schemas.microsoft.com/office/drawing/2014/main" id="{7A59A1EE-9ED5-33F7-41A9-F099BDE05DC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AE1F497-F135-53C5-79BA-4B0006F088C9}"/>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3670788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B32546-732D-B03D-290A-B73D1C7D88E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501AE9A-ADF1-5EB9-C797-D34C042F6B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5134E3E-BDB0-D512-F9FA-78A1990ADF3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EDDECFB-E852-B693-54DF-5820EF8065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60196BA-4381-41E4-4696-9FD844A3376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44A3624-F53E-0969-CBC2-F2DF9306DB71}"/>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8" name="Segnaposto piè di pagina 7">
            <a:extLst>
              <a:ext uri="{FF2B5EF4-FFF2-40B4-BE49-F238E27FC236}">
                <a16:creationId xmlns:a16="http://schemas.microsoft.com/office/drawing/2014/main" id="{341D22FA-8232-02A6-8FB7-EE0C75A2527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08AB99E-9BA4-4890-ECEE-586DC3B874EE}"/>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175040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3A90DD-F77C-D9AD-BDE7-918C33A92A1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1A9E516-6CB8-5336-1953-9830E5C4B82E}"/>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4" name="Segnaposto piè di pagina 3">
            <a:extLst>
              <a:ext uri="{FF2B5EF4-FFF2-40B4-BE49-F238E27FC236}">
                <a16:creationId xmlns:a16="http://schemas.microsoft.com/office/drawing/2014/main" id="{93A7E90B-1DAB-AA4C-1FAE-042C2F427EB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1B732E1-4431-05B7-DE35-9A0B622B094D}"/>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30564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3236A5B-81A1-07DA-D870-C35EE6345CB0}"/>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3" name="Segnaposto piè di pagina 2">
            <a:extLst>
              <a:ext uri="{FF2B5EF4-FFF2-40B4-BE49-F238E27FC236}">
                <a16:creationId xmlns:a16="http://schemas.microsoft.com/office/drawing/2014/main" id="{1CBB35E8-6929-AE88-DEDC-D4296AA893A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B334E3D-0974-DD30-5C74-A714C0C1D7A7}"/>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2271391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458858-B614-C6DF-A6A3-A1FFE4E269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988347-3F51-0DCD-83DE-BDEABF298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D49FB78-24C4-5914-8788-97125951A7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819EE1-AAE7-0544-2454-EE3FEF9EC00B}"/>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6" name="Segnaposto piè di pagina 5">
            <a:extLst>
              <a:ext uri="{FF2B5EF4-FFF2-40B4-BE49-F238E27FC236}">
                <a16:creationId xmlns:a16="http://schemas.microsoft.com/office/drawing/2014/main" id="{593ACA23-6249-A355-D91F-A4C005C700B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5792317-36C8-5DEF-159B-618863ECA26E}"/>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1034044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3922A3-B7B7-A720-F901-32178801055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61AD3E7-1A6A-36FD-DBEE-77B4FC8A47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3A07142-5625-B157-C5EE-D9D4125DE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3B3915B-6839-AFBD-98F5-9BCE48C84B95}"/>
              </a:ext>
            </a:extLst>
          </p:cNvPr>
          <p:cNvSpPr>
            <a:spLocks noGrp="1"/>
          </p:cNvSpPr>
          <p:nvPr>
            <p:ph type="dt" sz="half" idx="10"/>
          </p:nvPr>
        </p:nvSpPr>
        <p:spPr/>
        <p:txBody>
          <a:bodyPr/>
          <a:lstStyle/>
          <a:p>
            <a:fld id="{FE198B58-363D-45BC-B31A-16B7E0AFA8C2}" type="datetimeFigureOut">
              <a:rPr lang="it-IT" smtClean="0"/>
              <a:t>14/08/2025</a:t>
            </a:fld>
            <a:endParaRPr lang="it-IT"/>
          </a:p>
        </p:txBody>
      </p:sp>
      <p:sp>
        <p:nvSpPr>
          <p:cNvPr id="6" name="Segnaposto piè di pagina 5">
            <a:extLst>
              <a:ext uri="{FF2B5EF4-FFF2-40B4-BE49-F238E27FC236}">
                <a16:creationId xmlns:a16="http://schemas.microsoft.com/office/drawing/2014/main" id="{41217120-CC0F-76DC-42E6-60F59E14A92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5FC8118-3D7F-525A-7251-3972AC3D8D7A}"/>
              </a:ext>
            </a:extLst>
          </p:cNvPr>
          <p:cNvSpPr>
            <a:spLocks noGrp="1"/>
          </p:cNvSpPr>
          <p:nvPr>
            <p:ph type="sldNum" sz="quarter" idx="12"/>
          </p:nvPr>
        </p:nvSpPr>
        <p:spPr/>
        <p:txBody>
          <a:bodyPr/>
          <a:lstStyle/>
          <a:p>
            <a:fld id="{A80D160C-D21C-45B3-AD35-706CC7B2988E}" type="slidenum">
              <a:rPr lang="it-IT" smtClean="0"/>
              <a:t>‹N›</a:t>
            </a:fld>
            <a:endParaRPr lang="it-IT"/>
          </a:p>
        </p:txBody>
      </p:sp>
    </p:spTree>
    <p:extLst>
      <p:ext uri="{BB962C8B-B14F-4D97-AF65-F5344CB8AC3E}">
        <p14:creationId xmlns:p14="http://schemas.microsoft.com/office/powerpoint/2010/main" val="1651341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1D36E0A-C1B6-BB15-9861-91A76EA3A0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469E5E-2DC9-B688-D2FC-1FDD4E63F4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67C319-D6FC-FDEA-927D-51504BFD69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198B58-363D-45BC-B31A-16B7E0AFA8C2}" type="datetimeFigureOut">
              <a:rPr lang="it-IT" smtClean="0"/>
              <a:t>14/08/2025</a:t>
            </a:fld>
            <a:endParaRPr lang="it-IT"/>
          </a:p>
        </p:txBody>
      </p:sp>
      <p:sp>
        <p:nvSpPr>
          <p:cNvPr id="5" name="Segnaposto piè di pagina 4">
            <a:extLst>
              <a:ext uri="{FF2B5EF4-FFF2-40B4-BE49-F238E27FC236}">
                <a16:creationId xmlns:a16="http://schemas.microsoft.com/office/drawing/2014/main" id="{827154A8-4501-C4BC-0260-52448183A2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005A0962-4C43-E3D7-C11B-91B0C3DFC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0D160C-D21C-45B3-AD35-706CC7B2988E}" type="slidenum">
              <a:rPr lang="it-IT" smtClean="0"/>
              <a:t>‹N›</a:t>
            </a:fld>
            <a:endParaRPr lang="it-IT"/>
          </a:p>
        </p:txBody>
      </p:sp>
    </p:spTree>
    <p:extLst>
      <p:ext uri="{BB962C8B-B14F-4D97-AF65-F5344CB8AC3E}">
        <p14:creationId xmlns:p14="http://schemas.microsoft.com/office/powerpoint/2010/main" val="1708796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chess.com/it/players/magnus-carlsen" TargetMode="External"/><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chess.com/" TargetMode="External"/><Relationship Id="rId5" Type="http://schemas.openxmlformats.org/officeDocument/2006/relationships/image" Target="../media/image110.jpg"/><Relationship Id="rId4" Type="http://schemas.openxmlformats.org/officeDocument/2006/relationships/hyperlink" Target="https://lichess.org/" TargetMode="External"/></Relationships>
</file>

<file path=ppt/slides/_rels/slide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8" Type="http://schemas.openxmlformats.org/officeDocument/2006/relationships/hyperlink" Target="https://discord.com/channels/387637011965804544/803593217521221662" TargetMode="External"/><Relationship Id="rId13" Type="http://schemas.openxmlformats.org/officeDocument/2006/relationships/image" Target="../media/image111.png"/><Relationship Id="rId3" Type="http://schemas.openxmlformats.org/officeDocument/2006/relationships/image" Target="../media/image3.png"/><Relationship Id="rId7" Type="http://schemas.openxmlformats.org/officeDocument/2006/relationships/image" Target="../media/image113.png"/><Relationship Id="rId12" Type="http://schemas.openxmlformats.org/officeDocument/2006/relationships/hyperlink" Target="https://www.chess.com/"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twitch.tv/chess" TargetMode="External"/><Relationship Id="rId11" Type="http://schemas.openxmlformats.org/officeDocument/2006/relationships/image" Target="../media/image115.png"/><Relationship Id="rId5" Type="http://schemas.openxmlformats.org/officeDocument/2006/relationships/image" Target="../media/image112.png"/><Relationship Id="rId10" Type="http://schemas.openxmlformats.org/officeDocument/2006/relationships/hyperlink" Target="https://x.com/chesscom" TargetMode="External"/><Relationship Id="rId4" Type="http://schemas.openxmlformats.org/officeDocument/2006/relationships/hyperlink" Target="https://www.youtube.com/" TargetMode="External"/><Relationship Id="rId9" Type="http://schemas.openxmlformats.org/officeDocument/2006/relationships/image" Target="../media/image114.png"/></Relationships>
</file>

<file path=ppt/slides/_rels/slide123.xml.rels><?xml version="1.0" encoding="UTF-8" standalone="yes"?>
<Relationships xmlns="http://schemas.openxmlformats.org/package/2006/relationships"><Relationship Id="rId8" Type="http://schemas.openxmlformats.org/officeDocument/2006/relationships/hyperlink" Target="https://www.youtube.com/@gm_moro" TargetMode="External"/><Relationship Id="rId13" Type="http://schemas.openxmlformats.org/officeDocument/2006/relationships/hyperlink" Target="https://www.youtube.com/@GMHikaru" TargetMode="External"/><Relationship Id="rId3" Type="http://schemas.openxmlformats.org/officeDocument/2006/relationships/image" Target="../media/image3.png"/><Relationship Id="rId7" Type="http://schemas.openxmlformats.org/officeDocument/2006/relationships/image" Target="../media/image112.png"/><Relationship Id="rId12" Type="http://schemas.openxmlformats.org/officeDocument/2006/relationships/hyperlink" Target="https://www.youtube.com/@ches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youtube.com/" TargetMode="External"/><Relationship Id="rId11" Type="http://schemas.openxmlformats.org/officeDocument/2006/relationships/hyperlink" Target="https://www.youtube.com/@Alessia_Santeramo" TargetMode="External"/><Relationship Id="rId5" Type="http://schemas.openxmlformats.org/officeDocument/2006/relationships/hyperlink" Target="https://www.youtube.com/@GothamChess" TargetMode="External"/><Relationship Id="rId15" Type="http://schemas.openxmlformats.org/officeDocument/2006/relationships/hyperlink" Target="https://www.youtube.com/@DinaBelenkaya" TargetMode="External"/><Relationship Id="rId10" Type="http://schemas.openxmlformats.org/officeDocument/2006/relationships/hyperlink" Target="https://www.youtube.com/@MontyMagnus" TargetMode="External"/><Relationship Id="rId4" Type="http://schemas.openxmlformats.org/officeDocument/2006/relationships/hyperlink" Target="https://www.youtube.com/@superspeedscacchi" TargetMode="External"/><Relationship Id="rId9" Type="http://schemas.openxmlformats.org/officeDocument/2006/relationships/hyperlink" Target="https://www.youtube.com/@ChesscomIT" TargetMode="External"/><Relationship Id="rId14" Type="http://schemas.openxmlformats.org/officeDocument/2006/relationships/hyperlink" Target="https://www.youtube.com/@AnnaCramling" TargetMode="External"/></Relationships>
</file>

<file path=ppt/slides/_rels/slide124.xml.rels><?xml version="1.0" encoding="UTF-8" standalone="yes"?>
<Relationships xmlns="http://schemas.openxmlformats.org/package/2006/relationships"><Relationship Id="rId8" Type="http://schemas.openxmlformats.org/officeDocument/2006/relationships/hyperlink" Target="https://x.com/chesscom" TargetMode="External"/><Relationship Id="rId3" Type="http://schemas.openxmlformats.org/officeDocument/2006/relationships/image" Target="../media/image3.png"/><Relationship Id="rId7" Type="http://schemas.openxmlformats.org/officeDocument/2006/relationships/image" Target="../media/image1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discord.com/channels/387637011965804544/803593217521221662" TargetMode="External"/><Relationship Id="rId11" Type="http://schemas.openxmlformats.org/officeDocument/2006/relationships/image" Target="../media/image111.png"/><Relationship Id="rId5" Type="http://schemas.openxmlformats.org/officeDocument/2006/relationships/image" Target="../media/image113.png"/><Relationship Id="rId10" Type="http://schemas.openxmlformats.org/officeDocument/2006/relationships/hyperlink" Target="https://www.chess.com/" TargetMode="External"/><Relationship Id="rId4" Type="http://schemas.openxmlformats.org/officeDocument/2006/relationships/hyperlink" Target="https://www.twitch.tv/chess" TargetMode="External"/><Relationship Id="rId9" Type="http://schemas.openxmlformats.org/officeDocument/2006/relationships/image" Target="../media/image115.png"/></Relationships>
</file>

<file path=ppt/slides/_rels/slide125.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2.png"/><Relationship Id="rId7" Type="http://schemas.openxmlformats.org/officeDocument/2006/relationships/hyperlink" Target="https://it.wikipedia.org/wiki/Scacchi"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hyperlink" Target="https://www.chess.com/terms" TargetMode="External"/><Relationship Id="rId10" Type="http://schemas.openxmlformats.org/officeDocument/2006/relationships/image" Target="../media/image117.png"/><Relationship Id="rId4" Type="http://schemas.openxmlformats.org/officeDocument/2006/relationships/image" Target="../media/image3.png"/><Relationship Id="rId9" Type="http://schemas.openxmlformats.org/officeDocument/2006/relationships/hyperlink" Target="https://www.mattoscacco.com/blog/" TargetMode="External"/></Relationships>
</file>

<file path=ppt/slides/_rels/slide126.xml.rels><?xml version="1.0" encoding="UTF-8" standalone="yes"?>
<Relationships xmlns="http://schemas.openxmlformats.org/package/2006/relationships"><Relationship Id="rId8" Type="http://schemas.openxmlformats.org/officeDocument/2006/relationships/image" Target="../media/image120.jpg"/><Relationship Id="rId3" Type="http://schemas.openxmlformats.org/officeDocument/2006/relationships/image" Target="../media/image3.png"/><Relationship Id="rId7" Type="http://schemas.openxmlformats.org/officeDocument/2006/relationships/image" Target="../media/image119.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federscacchi.com/fsi/" TargetMode="External"/><Relationship Id="rId5" Type="http://schemas.openxmlformats.org/officeDocument/2006/relationships/image" Target="../media/image118.png"/><Relationship Id="rId4" Type="http://schemas.openxmlformats.org/officeDocument/2006/relationships/hyperlink" Target="https://www.fide.com/" TargetMode="External"/></Relationships>
</file>

<file path=ppt/slides/_rels/slide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5.png"/><Relationship Id="rId4" Type="http://schemas.openxmlformats.org/officeDocument/2006/relationships/image" Target="../media/image12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4.png"/><Relationship Id="rId4" Type="http://schemas.openxmlformats.org/officeDocument/2006/relationships/image" Target="../media/image122.png"/></Relationships>
</file>

<file path=ppt/slides/_rels/slide1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uniscacchi.it/" TargetMode="External"/><Relationship Id="rId5" Type="http://schemas.openxmlformats.org/officeDocument/2006/relationships/hyperlink" Target="https://superspeedclub-scacchi.mykajabi.com/superspeed-academy" TargetMode="External"/><Relationship Id="rId4" Type="http://schemas.openxmlformats.org/officeDocument/2006/relationships/image" Target="../media/image3.png"/></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26.png"/><Relationship Id="rId5" Type="http://schemas.openxmlformats.org/officeDocument/2006/relationships/hyperlink" Target="https://www.amazon.it/1001-esercizi-principianti-Franco-Masetti/dp/8890237902/ref=sr_1_1?crid=2CDUSIIW2FSRQ&amp;dib=eyJ2IjoiMSJ9.PZRscpYNkW7O2tHMkulJuV4lWwG4ee4RFJ_S0YkVzEFTVzyT6slMdBb0n4x8bFJSh9EWxYN94Sk7p72GVFcawtX5nZhDqBlLii_Sj6dqzUop6alPoNGLTJw9w-uMtwj7k_AtOOsPrVQgIE1uv_v_ZwaAw0tpKnfCMjncUVUWTZxPZWTssb4YTLgZjsIjlmzOFhN0SdVTO4NTds6JiqyjbHeLTl4a409xYrTNThB7fwGdKRuYN3WxH5S48TsCxtLNAg8aK665FNL_STm0FvITXsaMePTvVA3bQu5wYEkgSmw.hcRCDgiaa2mRhV4zmIwG9u-kHxyAFY7KP0PDFsZwXJk&amp;dib_tag=se&amp;keywords=1001+esercizi+di+scacchi+per+principianti&amp;qid=1755035803&amp;sprefix=1001+%2Caps%2C101&amp;sr=8-1" TargetMode="Externa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3.png"/><Relationship Id="rId7" Type="http://schemas.openxmlformats.org/officeDocument/2006/relationships/image" Target="../media/image8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77.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7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2.png"/><Relationship Id="rId7" Type="http://schemas.openxmlformats.org/officeDocument/2006/relationships/image" Target="../media/image9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98.pn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106.png"/></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pezzo degli scacchi, vestiti, persona, Viso umano&#10;&#10;Il contenuto generato dall'IA potrebbe non essere corretto.">
            <a:extLst>
              <a:ext uri="{FF2B5EF4-FFF2-40B4-BE49-F238E27FC236}">
                <a16:creationId xmlns:a16="http://schemas.microsoft.com/office/drawing/2014/main" id="{19D626C6-9E82-0886-4C70-0E216A006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2"/>
            <a:ext cx="12196369" cy="6858022"/>
          </a:xfrm>
          <a:prstGeom prst="rect">
            <a:avLst/>
          </a:prstGeom>
        </p:spPr>
      </p:pic>
      <p:sp>
        <p:nvSpPr>
          <p:cNvPr id="2" name="Titolo 1">
            <a:extLst>
              <a:ext uri="{FF2B5EF4-FFF2-40B4-BE49-F238E27FC236}">
                <a16:creationId xmlns:a16="http://schemas.microsoft.com/office/drawing/2014/main" id="{ECDF48EF-014B-83D5-8508-FBCD04CE45DF}"/>
              </a:ext>
            </a:extLst>
          </p:cNvPr>
          <p:cNvSpPr>
            <a:spLocks noGrp="1"/>
          </p:cNvSpPr>
          <p:nvPr>
            <p:ph type="ctrTitle"/>
          </p:nvPr>
        </p:nvSpPr>
        <p:spPr>
          <a:xfrm>
            <a:off x="422240" y="436989"/>
            <a:ext cx="5452529" cy="1663496"/>
          </a:xfrm>
        </p:spPr>
        <p:txBody>
          <a:bodyPr anchor="t">
            <a:normAutofit/>
          </a:bodyPr>
          <a:lstStyle/>
          <a:p>
            <a:pPr algn="l"/>
            <a:r>
              <a:rPr lang="it-IT" sz="5200" dirty="0">
                <a:solidFill>
                  <a:srgbClr val="FFFFFF"/>
                </a:solidFill>
                <a:effectLst>
                  <a:outerShdw blurRad="38100" dist="38100" dir="2700000" algn="tl">
                    <a:srgbClr val="000000">
                      <a:alpha val="43137"/>
                    </a:srgbClr>
                  </a:outerShdw>
                </a:effectLst>
                <a:latin typeface="Bahnschrift" panose="020B0502040204020203" pitchFamily="34" charset="0"/>
              </a:rPr>
              <a:t>SCACCHI PER PRINCIPIANTI</a:t>
            </a:r>
          </a:p>
        </p:txBody>
      </p:sp>
      <p:sp>
        <p:nvSpPr>
          <p:cNvPr id="3" name="Sottotitolo 2">
            <a:extLst>
              <a:ext uri="{FF2B5EF4-FFF2-40B4-BE49-F238E27FC236}">
                <a16:creationId xmlns:a16="http://schemas.microsoft.com/office/drawing/2014/main" id="{C83F14F3-A5D4-185F-AAC8-F55B0FE0AB70}"/>
              </a:ext>
            </a:extLst>
          </p:cNvPr>
          <p:cNvSpPr>
            <a:spLocks noGrp="1"/>
          </p:cNvSpPr>
          <p:nvPr>
            <p:ph type="subTitle" idx="1"/>
          </p:nvPr>
        </p:nvSpPr>
        <p:spPr>
          <a:xfrm>
            <a:off x="423770" y="1988220"/>
            <a:ext cx="5142855" cy="1065992"/>
          </a:xfrm>
        </p:spPr>
        <p:txBody>
          <a:bodyPr anchor="ctr">
            <a:normAutofit/>
          </a:bodyPr>
          <a:lstStyle/>
          <a:p>
            <a:pPr algn="l"/>
            <a:r>
              <a:rPr lang="it-IT" sz="2000" dirty="0">
                <a:solidFill>
                  <a:schemeClr val="bg1"/>
                </a:solidFill>
                <a:effectLst>
                  <a:outerShdw blurRad="38100" dist="38100" dir="2700000" algn="tl">
                    <a:srgbClr val="000000">
                      <a:alpha val="43137"/>
                    </a:srgbClr>
                  </a:outerShdw>
                </a:effectLst>
                <a:latin typeface="Bahnschrift" panose="020B0502040204020203" pitchFamily="34" charset="0"/>
              </a:rPr>
              <a:t>Impara le regole, scopri i siti online, segui i migliori canali e vivi il mondo degli scacchi anche da principiante.</a:t>
            </a:r>
          </a:p>
        </p:txBody>
      </p:sp>
    </p:spTree>
    <p:extLst>
      <p:ext uri="{BB962C8B-B14F-4D97-AF65-F5344CB8AC3E}">
        <p14:creationId xmlns:p14="http://schemas.microsoft.com/office/powerpoint/2010/main" val="310419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EBD7-7CB1-B773-DAEA-E245E895DA9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808E1B39-349E-A966-A197-D5D6479D072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19C98B1-A4DA-5697-EDCB-F1045F6861A3}"/>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8F63F79-C1C9-A132-CEFC-23A34510ABAD}"/>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98B5C3A-C2CB-9D6F-E04B-FE28F547BC00}"/>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57C054A-B39E-DFC5-AA3A-169474BF37E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21C16DB-8E8C-378F-2973-F5DD13FBC57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7517A469-E6CD-811C-9B70-540849F9772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VALORE DEI PEZZI E MOVIMENTI</a:t>
            </a:r>
          </a:p>
        </p:txBody>
      </p:sp>
      <p:pic>
        <p:nvPicPr>
          <p:cNvPr id="4" name="Immagine 3">
            <a:extLst>
              <a:ext uri="{FF2B5EF4-FFF2-40B4-BE49-F238E27FC236}">
                <a16:creationId xmlns:a16="http://schemas.microsoft.com/office/drawing/2014/main" id="{C22A99A1-8762-0B6C-15BC-F2E981B8909F}"/>
              </a:ext>
            </a:extLst>
          </p:cNvPr>
          <p:cNvPicPr>
            <a:picLocks noChangeAspect="1"/>
          </p:cNvPicPr>
          <p:nvPr/>
        </p:nvPicPr>
        <p:blipFill>
          <a:blip r:embed="rId4"/>
          <a:stretch>
            <a:fillRect/>
          </a:stretch>
        </p:blipFill>
        <p:spPr>
          <a:xfrm>
            <a:off x="785414" y="1915387"/>
            <a:ext cx="2160000" cy="2158594"/>
          </a:xfrm>
          <a:prstGeom prst="rect">
            <a:avLst/>
          </a:prstGeom>
        </p:spPr>
      </p:pic>
      <p:pic>
        <p:nvPicPr>
          <p:cNvPr id="6" name="Immagine 5">
            <a:extLst>
              <a:ext uri="{FF2B5EF4-FFF2-40B4-BE49-F238E27FC236}">
                <a16:creationId xmlns:a16="http://schemas.microsoft.com/office/drawing/2014/main" id="{66AD5C14-26CF-A68C-9D95-3A497CB36737}"/>
              </a:ext>
            </a:extLst>
          </p:cNvPr>
          <p:cNvPicPr>
            <a:picLocks noChangeAspect="1"/>
          </p:cNvPicPr>
          <p:nvPr/>
        </p:nvPicPr>
        <p:blipFill>
          <a:blip r:embed="rId5"/>
          <a:stretch>
            <a:fillRect/>
          </a:stretch>
        </p:blipFill>
        <p:spPr>
          <a:xfrm>
            <a:off x="3604632" y="1915387"/>
            <a:ext cx="2160000" cy="2171279"/>
          </a:xfrm>
          <a:prstGeom prst="rect">
            <a:avLst/>
          </a:prstGeom>
        </p:spPr>
      </p:pic>
      <p:pic>
        <p:nvPicPr>
          <p:cNvPr id="8" name="Immagine 7">
            <a:extLst>
              <a:ext uri="{FF2B5EF4-FFF2-40B4-BE49-F238E27FC236}">
                <a16:creationId xmlns:a16="http://schemas.microsoft.com/office/drawing/2014/main" id="{4BCBB423-F752-AD5B-D9BF-B3F1ACF950DB}"/>
              </a:ext>
            </a:extLst>
          </p:cNvPr>
          <p:cNvPicPr>
            <a:picLocks noChangeAspect="1"/>
          </p:cNvPicPr>
          <p:nvPr/>
        </p:nvPicPr>
        <p:blipFill>
          <a:blip r:embed="rId6"/>
          <a:stretch>
            <a:fillRect/>
          </a:stretch>
        </p:blipFill>
        <p:spPr>
          <a:xfrm>
            <a:off x="9238848" y="1915387"/>
            <a:ext cx="2158592" cy="2160000"/>
          </a:xfrm>
          <a:prstGeom prst="rect">
            <a:avLst/>
          </a:prstGeom>
        </p:spPr>
      </p:pic>
      <p:pic>
        <p:nvPicPr>
          <p:cNvPr id="10" name="Immagine 9">
            <a:extLst>
              <a:ext uri="{FF2B5EF4-FFF2-40B4-BE49-F238E27FC236}">
                <a16:creationId xmlns:a16="http://schemas.microsoft.com/office/drawing/2014/main" id="{372AB68E-4222-7B19-DE62-538D2C78DDC8}"/>
              </a:ext>
            </a:extLst>
          </p:cNvPr>
          <p:cNvPicPr>
            <a:picLocks noChangeAspect="1"/>
          </p:cNvPicPr>
          <p:nvPr/>
        </p:nvPicPr>
        <p:blipFill>
          <a:blip r:embed="rId7"/>
          <a:stretch>
            <a:fillRect/>
          </a:stretch>
        </p:blipFill>
        <p:spPr>
          <a:xfrm>
            <a:off x="6423850" y="1915387"/>
            <a:ext cx="2155781" cy="2160000"/>
          </a:xfrm>
          <a:prstGeom prst="rect">
            <a:avLst/>
          </a:prstGeom>
        </p:spPr>
      </p:pic>
      <p:sp>
        <p:nvSpPr>
          <p:cNvPr id="17" name="CasellaDiTesto 16">
            <a:extLst>
              <a:ext uri="{FF2B5EF4-FFF2-40B4-BE49-F238E27FC236}">
                <a16:creationId xmlns:a16="http://schemas.microsoft.com/office/drawing/2014/main" id="{A439DFD6-1E9C-5D9F-C984-ECF83E0AD5A7}"/>
              </a:ext>
            </a:extLst>
          </p:cNvPr>
          <p:cNvSpPr txBox="1"/>
          <p:nvPr/>
        </p:nvSpPr>
        <p:spPr>
          <a:xfrm>
            <a:off x="676296" y="4194912"/>
            <a:ext cx="2269117" cy="1600438"/>
          </a:xfrm>
          <a:prstGeom prst="rect">
            <a:avLst/>
          </a:prstGeom>
          <a:noFill/>
        </p:spPr>
        <p:txBody>
          <a:bodyPr wrap="square" rtlCol="0">
            <a:spAutoFit/>
          </a:bodyPr>
          <a:lstStyle/>
          <a:p>
            <a:r>
              <a:rPr lang="it-IT" sz="1400" dirty="0"/>
              <a:t>L’</a:t>
            </a:r>
            <a:r>
              <a:rPr lang="it-IT" sz="1400" b="1" dirty="0"/>
              <a:t>alfiere</a:t>
            </a:r>
            <a:r>
              <a:rPr lang="it-IT" sz="1400" dirty="0"/>
              <a:t> si muove e cattura solo lungo le diagonali, in avanti e indietro, ma non può mai cambiare </a:t>
            </a:r>
            <a:r>
              <a:rPr lang="it-IT" sz="1400" b="1" dirty="0"/>
              <a:t>colore di casa</a:t>
            </a:r>
            <a:r>
              <a:rPr lang="it-IT" sz="1400" dirty="0"/>
              <a:t>. Se parte da una casa bianca, resterà sempre su case bianche.</a:t>
            </a:r>
          </a:p>
        </p:txBody>
      </p:sp>
      <p:sp>
        <p:nvSpPr>
          <p:cNvPr id="19" name="CasellaDiTesto 18">
            <a:extLst>
              <a:ext uri="{FF2B5EF4-FFF2-40B4-BE49-F238E27FC236}">
                <a16:creationId xmlns:a16="http://schemas.microsoft.com/office/drawing/2014/main" id="{CF78D855-522B-DB6C-738A-AF9C03C47232}"/>
              </a:ext>
            </a:extLst>
          </p:cNvPr>
          <p:cNvSpPr txBox="1"/>
          <p:nvPr/>
        </p:nvSpPr>
        <p:spPr>
          <a:xfrm>
            <a:off x="9152052" y="4213884"/>
            <a:ext cx="2252058" cy="1384995"/>
          </a:xfrm>
          <a:prstGeom prst="rect">
            <a:avLst/>
          </a:prstGeom>
          <a:noFill/>
        </p:spPr>
        <p:txBody>
          <a:bodyPr wrap="square">
            <a:spAutoFit/>
          </a:bodyPr>
          <a:lstStyle/>
          <a:p>
            <a:r>
              <a:rPr lang="it-IT" sz="1400" dirty="0"/>
              <a:t>Il </a:t>
            </a:r>
            <a:r>
              <a:rPr lang="it-IT" sz="1400" b="1" dirty="0"/>
              <a:t>cavallo</a:t>
            </a:r>
            <a:r>
              <a:rPr lang="it-IT" sz="1400" dirty="0"/>
              <a:t> si muove e cattura con un </a:t>
            </a:r>
            <a:r>
              <a:rPr lang="it-IT" sz="1400" b="1" dirty="0"/>
              <a:t>movimento speciale a “L”: </a:t>
            </a:r>
            <a:r>
              <a:rPr lang="it-IT" sz="1400" dirty="0"/>
              <a:t>due case in una direzione e una a lato. È l’unico pezzo che può </a:t>
            </a:r>
            <a:r>
              <a:rPr lang="it-IT" sz="1400" b="1" dirty="0"/>
              <a:t>saltare</a:t>
            </a:r>
            <a:r>
              <a:rPr lang="it-IT" sz="1400" dirty="0"/>
              <a:t> sopra gli altri.</a:t>
            </a:r>
          </a:p>
        </p:txBody>
      </p:sp>
      <p:sp>
        <p:nvSpPr>
          <p:cNvPr id="21" name="CasellaDiTesto 20">
            <a:extLst>
              <a:ext uri="{FF2B5EF4-FFF2-40B4-BE49-F238E27FC236}">
                <a16:creationId xmlns:a16="http://schemas.microsoft.com/office/drawing/2014/main" id="{60B4630F-6F08-FF93-C1AE-FA18B4F5304A}"/>
              </a:ext>
            </a:extLst>
          </p:cNvPr>
          <p:cNvSpPr txBox="1"/>
          <p:nvPr/>
        </p:nvSpPr>
        <p:spPr>
          <a:xfrm>
            <a:off x="6327572" y="4213885"/>
            <a:ext cx="2269116" cy="1600438"/>
          </a:xfrm>
          <a:prstGeom prst="rect">
            <a:avLst/>
          </a:prstGeom>
          <a:noFill/>
        </p:spPr>
        <p:txBody>
          <a:bodyPr wrap="square">
            <a:spAutoFit/>
          </a:bodyPr>
          <a:lstStyle/>
          <a:p>
            <a:r>
              <a:rPr lang="it-IT" sz="1400" dirty="0"/>
              <a:t>La </a:t>
            </a:r>
            <a:r>
              <a:rPr lang="it-IT" sz="1400" b="1" dirty="0"/>
              <a:t>regina</a:t>
            </a:r>
            <a:r>
              <a:rPr lang="it-IT" sz="1400" dirty="0"/>
              <a:t> è il pezzo più </a:t>
            </a:r>
            <a:r>
              <a:rPr lang="it-IT" sz="1400" b="1" dirty="0"/>
              <a:t>potente</a:t>
            </a:r>
            <a:r>
              <a:rPr lang="it-IT" sz="1400" dirty="0"/>
              <a:t>: si muove e cattura lungo colonne, traverse e diagonali. Combina dunque le capacità della torre e dell’alfiere.</a:t>
            </a:r>
          </a:p>
        </p:txBody>
      </p:sp>
      <p:sp>
        <p:nvSpPr>
          <p:cNvPr id="26" name="CasellaDiTesto 25">
            <a:extLst>
              <a:ext uri="{FF2B5EF4-FFF2-40B4-BE49-F238E27FC236}">
                <a16:creationId xmlns:a16="http://schemas.microsoft.com/office/drawing/2014/main" id="{5AD93E4B-39AD-3900-2A8F-CBA8AAEABB82}"/>
              </a:ext>
            </a:extLst>
          </p:cNvPr>
          <p:cNvSpPr txBox="1"/>
          <p:nvPr/>
        </p:nvSpPr>
        <p:spPr>
          <a:xfrm>
            <a:off x="3512574" y="4213887"/>
            <a:ext cx="2269116" cy="1169551"/>
          </a:xfrm>
          <a:prstGeom prst="rect">
            <a:avLst/>
          </a:prstGeom>
          <a:noFill/>
        </p:spPr>
        <p:txBody>
          <a:bodyPr wrap="square">
            <a:spAutoFit/>
          </a:bodyPr>
          <a:lstStyle/>
          <a:p>
            <a:r>
              <a:rPr lang="it-IT" sz="1400" dirty="0"/>
              <a:t>La </a:t>
            </a:r>
            <a:r>
              <a:rPr lang="it-IT" sz="1400" b="1" dirty="0"/>
              <a:t>torre</a:t>
            </a:r>
            <a:r>
              <a:rPr lang="it-IT" sz="1400" dirty="0"/>
              <a:t> si muove e cattura lungo colonne e traverse, cioè in verticale e in orizzontale. È uno dei pezzi più forti in campo aperto.</a:t>
            </a:r>
          </a:p>
        </p:txBody>
      </p:sp>
      <p:sp>
        <p:nvSpPr>
          <p:cNvPr id="2" name="Titolo 1">
            <a:extLst>
              <a:ext uri="{FF2B5EF4-FFF2-40B4-BE49-F238E27FC236}">
                <a16:creationId xmlns:a16="http://schemas.microsoft.com/office/drawing/2014/main" id="{12F41E59-1E90-41AF-49C2-F4E7BCCE6A0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07490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FC48-19FF-437C-4938-4A785C36ACD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AD14274-B392-B1EB-0450-99576FCEE09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9EDA71E-D78F-7A37-7FD4-480A7FC8CB3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1748B55-7673-6671-7A69-448650E2308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3F155CC-C973-CBE8-84E8-425965C0D7ED}"/>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2F55C5A-5AD7-5B12-2CCB-88250B56A78A}"/>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7C4C89CA-4D20-93D9-A0ED-044ACD0EA1B9}"/>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C55305AD-CDA9-FE2C-C01B-6457E8CA254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CHEATING</a:t>
            </a:r>
          </a:p>
        </p:txBody>
      </p:sp>
      <p:sp>
        <p:nvSpPr>
          <p:cNvPr id="7" name="CasellaDiTesto 6">
            <a:extLst>
              <a:ext uri="{FF2B5EF4-FFF2-40B4-BE49-F238E27FC236}">
                <a16:creationId xmlns:a16="http://schemas.microsoft.com/office/drawing/2014/main" id="{B35510D4-0EA6-C1E4-6AA5-8DEC6895BB4C}"/>
              </a:ext>
            </a:extLst>
          </p:cNvPr>
          <p:cNvSpPr txBox="1"/>
          <p:nvPr/>
        </p:nvSpPr>
        <p:spPr>
          <a:xfrm>
            <a:off x="711150" y="2444748"/>
            <a:ext cx="10693587" cy="1200329"/>
          </a:xfrm>
          <a:prstGeom prst="rect">
            <a:avLst/>
          </a:prstGeom>
          <a:noFill/>
        </p:spPr>
        <p:txBody>
          <a:bodyPr wrap="square">
            <a:spAutoFit/>
          </a:bodyPr>
          <a:lstStyle/>
          <a:p>
            <a:pPr algn="just"/>
            <a:r>
              <a:rPr lang="it-IT" dirty="0"/>
              <a:t>Il </a:t>
            </a:r>
            <a:r>
              <a:rPr lang="it-IT" b="1" dirty="0" err="1"/>
              <a:t>cheating</a:t>
            </a:r>
            <a:r>
              <a:rPr lang="it-IT" dirty="0"/>
              <a:t> (cioè barare) consiste nell’utilizzare </a:t>
            </a:r>
            <a:r>
              <a:rPr lang="it-IT" b="1" dirty="0"/>
              <a:t>aiuti esterni durante una partita</a:t>
            </a:r>
            <a:r>
              <a:rPr lang="it-IT" dirty="0"/>
              <a:t>, il più comune dei quali è un </a:t>
            </a:r>
            <a:r>
              <a:rPr lang="it-IT" b="1" dirty="0"/>
              <a:t>motore scacchistico</a:t>
            </a:r>
            <a:r>
              <a:rPr lang="it-IT" dirty="0"/>
              <a:t>. Anche solo controllare una mossa con il motore in una singola posizione è considerato </a:t>
            </a:r>
            <a:r>
              <a:rPr lang="it-IT" dirty="0" err="1"/>
              <a:t>cheating</a:t>
            </a:r>
            <a:r>
              <a:rPr lang="it-IT" dirty="0"/>
              <a:t>. È una pratica </a:t>
            </a:r>
            <a:r>
              <a:rPr lang="it-IT" b="1" dirty="0"/>
              <a:t>severamente vietata</a:t>
            </a:r>
            <a:r>
              <a:rPr lang="it-IT" dirty="0"/>
              <a:t>, che viola l’etica del gioco e compromette la fiducia tra i giocatori.</a:t>
            </a:r>
          </a:p>
        </p:txBody>
      </p:sp>
      <p:sp>
        <p:nvSpPr>
          <p:cNvPr id="2" name="Titolo 1">
            <a:extLst>
              <a:ext uri="{FF2B5EF4-FFF2-40B4-BE49-F238E27FC236}">
                <a16:creationId xmlns:a16="http://schemas.microsoft.com/office/drawing/2014/main" id="{7819B8A0-CD95-8641-49BB-34081BBC6D7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5" name="CasellaDiTesto 4">
            <a:extLst>
              <a:ext uri="{FF2B5EF4-FFF2-40B4-BE49-F238E27FC236}">
                <a16:creationId xmlns:a16="http://schemas.microsoft.com/office/drawing/2014/main" id="{557813E4-8078-918E-B2BD-6B92E004F65C}"/>
              </a:ext>
            </a:extLst>
          </p:cNvPr>
          <p:cNvSpPr txBox="1"/>
          <p:nvPr/>
        </p:nvSpPr>
        <p:spPr>
          <a:xfrm>
            <a:off x="709606" y="3544723"/>
            <a:ext cx="10693586" cy="646331"/>
          </a:xfrm>
          <a:prstGeom prst="rect">
            <a:avLst/>
          </a:prstGeom>
          <a:noFill/>
        </p:spPr>
        <p:txBody>
          <a:bodyPr wrap="square">
            <a:spAutoFit/>
          </a:bodyPr>
          <a:lstStyle/>
          <a:p>
            <a:pPr algn="just"/>
            <a:r>
              <a:rPr lang="it-IT" dirty="0"/>
              <a:t>Chi bara può essere </a:t>
            </a:r>
            <a:r>
              <a:rPr lang="it-IT" b="1" dirty="0"/>
              <a:t>squalificato da tornei ufficiali</a:t>
            </a:r>
            <a:r>
              <a:rPr lang="it-IT" dirty="0"/>
              <a:t>, oppure </a:t>
            </a:r>
            <a:r>
              <a:rPr lang="it-IT" b="1" dirty="0"/>
              <a:t>bloccato (“bannato”) da piattaforme online</a:t>
            </a:r>
            <a:r>
              <a:rPr lang="it-IT" dirty="0"/>
              <a:t> come chess.com o </a:t>
            </a:r>
            <a:r>
              <a:rPr lang="it-IT" dirty="0" err="1"/>
              <a:t>lichess</a:t>
            </a:r>
            <a:r>
              <a:rPr lang="it-IT" dirty="0"/>
              <a:t>.</a:t>
            </a:r>
          </a:p>
        </p:txBody>
      </p:sp>
      <p:sp>
        <p:nvSpPr>
          <p:cNvPr id="8" name="CasellaDiTesto 7">
            <a:extLst>
              <a:ext uri="{FF2B5EF4-FFF2-40B4-BE49-F238E27FC236}">
                <a16:creationId xmlns:a16="http://schemas.microsoft.com/office/drawing/2014/main" id="{515CCA12-242D-24D4-A1B3-7D588D44D5CD}"/>
              </a:ext>
            </a:extLst>
          </p:cNvPr>
          <p:cNvSpPr txBox="1"/>
          <p:nvPr/>
        </p:nvSpPr>
        <p:spPr>
          <a:xfrm>
            <a:off x="708060" y="4120140"/>
            <a:ext cx="10693585" cy="923330"/>
          </a:xfrm>
          <a:prstGeom prst="rect">
            <a:avLst/>
          </a:prstGeom>
          <a:noFill/>
        </p:spPr>
        <p:txBody>
          <a:bodyPr wrap="square">
            <a:spAutoFit/>
          </a:bodyPr>
          <a:lstStyle/>
          <a:p>
            <a:pPr algn="just"/>
            <a:r>
              <a:rPr lang="it-IT" dirty="0"/>
              <a:t>Giocare onestamente è </a:t>
            </a:r>
            <a:r>
              <a:rPr lang="it-IT" b="1" dirty="0"/>
              <a:t>l’unica via per crescere davvero</a:t>
            </a:r>
            <a:r>
              <a:rPr lang="it-IT" dirty="0"/>
              <a:t> e rispettare il valore del gioco.</a:t>
            </a:r>
            <a:br>
              <a:rPr lang="it-IT" dirty="0"/>
            </a:br>
            <a:r>
              <a:rPr lang="it-IT" b="1" dirty="0"/>
              <a:t>Esistono varie vicende in cui anche i migliori giocatori del mondo sono stati accusati di </a:t>
            </a:r>
            <a:r>
              <a:rPr lang="it-IT" b="1" dirty="0" err="1"/>
              <a:t>cheating</a:t>
            </a:r>
            <a:r>
              <a:rPr lang="it-IT" b="1" dirty="0"/>
              <a:t> nei modi più disparati</a:t>
            </a:r>
            <a:r>
              <a:rPr lang="it-IT" dirty="0"/>
              <a:t>, a dimostrazione di quanto il tema sia delicato e attuale.</a:t>
            </a:r>
          </a:p>
        </p:txBody>
      </p:sp>
    </p:spTree>
    <p:extLst>
      <p:ext uri="{BB962C8B-B14F-4D97-AF65-F5344CB8AC3E}">
        <p14:creationId xmlns:p14="http://schemas.microsoft.com/office/powerpoint/2010/main" val="36656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DBF11-23A2-0C68-BD12-023E4075998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0211BE7-6BEB-81E6-B67A-A85E17AE813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8B684443-597F-0799-5D93-720328019F18}"/>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2C6B399-2051-D086-C661-C9104493708D}"/>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8BBDD69-F7C1-83EF-AFF5-47F12757FFB8}"/>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F788329-ECEA-E209-970E-8FD0BEF94A05}"/>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18C97A5-3F46-C236-FCCE-56D05B0A994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DBFBF99-29A5-16A1-FB69-C98C9B2A911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MAGNUS CARLSEN</a:t>
            </a:r>
          </a:p>
        </p:txBody>
      </p:sp>
      <p:sp>
        <p:nvSpPr>
          <p:cNvPr id="7" name="CasellaDiTesto 6">
            <a:extLst>
              <a:ext uri="{FF2B5EF4-FFF2-40B4-BE49-F238E27FC236}">
                <a16:creationId xmlns:a16="http://schemas.microsoft.com/office/drawing/2014/main" id="{3DBE2B0A-C119-47CC-4C92-C46BE9BF8925}"/>
              </a:ext>
            </a:extLst>
          </p:cNvPr>
          <p:cNvSpPr txBox="1"/>
          <p:nvPr/>
        </p:nvSpPr>
        <p:spPr>
          <a:xfrm>
            <a:off x="874064" y="2444748"/>
            <a:ext cx="10693587" cy="923330"/>
          </a:xfrm>
          <a:prstGeom prst="rect">
            <a:avLst/>
          </a:prstGeom>
          <a:noFill/>
        </p:spPr>
        <p:txBody>
          <a:bodyPr wrap="square">
            <a:spAutoFit/>
          </a:bodyPr>
          <a:lstStyle/>
          <a:p>
            <a:pPr algn="just"/>
            <a:r>
              <a:rPr lang="it-IT" dirty="0"/>
              <a:t>Non puoi non conoscere </a:t>
            </a:r>
            <a:r>
              <a:rPr lang="it-IT" b="1" dirty="0"/>
              <a:t>Magnus Carlsen</a:t>
            </a:r>
            <a:r>
              <a:rPr lang="it-IT" dirty="0"/>
              <a:t>, ampiamente considerato il </a:t>
            </a:r>
            <a:r>
              <a:rPr lang="it-IT" b="1" dirty="0"/>
              <a:t>miglior scacchista in attività</a:t>
            </a:r>
            <a:r>
              <a:rPr lang="it-IT" dirty="0"/>
              <a:t>. Nato in Norvegia nel 1990, Carlsen è diventato Grande Maestro a soli 13 anni e ha mantenuto per anni la posizione numero uno al mondo, con un picco ELO di 2882, il più alto mai raggiunto nella storia.</a:t>
            </a:r>
          </a:p>
        </p:txBody>
      </p:sp>
      <p:sp>
        <p:nvSpPr>
          <p:cNvPr id="2" name="Titolo 1">
            <a:extLst>
              <a:ext uri="{FF2B5EF4-FFF2-40B4-BE49-F238E27FC236}">
                <a16:creationId xmlns:a16="http://schemas.microsoft.com/office/drawing/2014/main" id="{EAF3EC3A-588B-25DB-8651-57816B1220A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8" name="CasellaDiTesto 7">
            <a:hlinkClick r:id="rId5"/>
            <a:extLst>
              <a:ext uri="{FF2B5EF4-FFF2-40B4-BE49-F238E27FC236}">
                <a16:creationId xmlns:a16="http://schemas.microsoft.com/office/drawing/2014/main" id="{4C871B0F-EE81-79F6-386B-0FE4E95F2598}"/>
              </a:ext>
            </a:extLst>
          </p:cNvPr>
          <p:cNvSpPr txBox="1"/>
          <p:nvPr/>
        </p:nvSpPr>
        <p:spPr>
          <a:xfrm>
            <a:off x="4705544" y="1971818"/>
            <a:ext cx="2780911" cy="230832"/>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900" b="1" dirty="0">
                <a:solidFill>
                  <a:srgbClr val="CD831D"/>
                </a:solidFill>
              </a:rPr>
              <a:t>LINK AL PROFILO SU CHESS.COM</a:t>
            </a:r>
          </a:p>
        </p:txBody>
      </p:sp>
      <p:sp>
        <p:nvSpPr>
          <p:cNvPr id="10" name="CasellaDiTesto 9">
            <a:extLst>
              <a:ext uri="{FF2B5EF4-FFF2-40B4-BE49-F238E27FC236}">
                <a16:creationId xmlns:a16="http://schemas.microsoft.com/office/drawing/2014/main" id="{B8954C40-6E24-A2EA-7040-FA39D758B889}"/>
              </a:ext>
            </a:extLst>
          </p:cNvPr>
          <p:cNvSpPr txBox="1"/>
          <p:nvPr/>
        </p:nvSpPr>
        <p:spPr>
          <a:xfrm>
            <a:off x="869431" y="3299504"/>
            <a:ext cx="10693587" cy="646331"/>
          </a:xfrm>
          <a:prstGeom prst="rect">
            <a:avLst/>
          </a:prstGeom>
          <a:noFill/>
        </p:spPr>
        <p:txBody>
          <a:bodyPr wrap="square">
            <a:spAutoFit/>
          </a:bodyPr>
          <a:lstStyle/>
          <a:p>
            <a:pPr algn="just"/>
            <a:r>
              <a:rPr lang="it-IT" dirty="0"/>
              <a:t>Ha vinto </a:t>
            </a:r>
            <a:r>
              <a:rPr lang="it-IT" b="1" dirty="0"/>
              <a:t>cinque volte</a:t>
            </a:r>
            <a:r>
              <a:rPr lang="it-IT" dirty="0"/>
              <a:t> il Campionato del Mondo di scacchi classico, oltre a numerosi titoli in </a:t>
            </a:r>
            <a:r>
              <a:rPr lang="it-IT" dirty="0" err="1"/>
              <a:t>rapid</a:t>
            </a:r>
            <a:r>
              <a:rPr lang="it-IT" dirty="0"/>
              <a:t> e blitz, confermandosi come uno dei giocatori più versatili e longevi al vertice.</a:t>
            </a:r>
          </a:p>
        </p:txBody>
      </p:sp>
      <p:sp>
        <p:nvSpPr>
          <p:cNvPr id="17" name="CasellaDiTesto 16">
            <a:extLst>
              <a:ext uri="{FF2B5EF4-FFF2-40B4-BE49-F238E27FC236}">
                <a16:creationId xmlns:a16="http://schemas.microsoft.com/office/drawing/2014/main" id="{E8573814-AEA6-B51B-3AAF-77BF6244529C}"/>
              </a:ext>
            </a:extLst>
          </p:cNvPr>
          <p:cNvSpPr txBox="1"/>
          <p:nvPr/>
        </p:nvSpPr>
        <p:spPr>
          <a:xfrm>
            <a:off x="870975" y="3878487"/>
            <a:ext cx="10693587" cy="923330"/>
          </a:xfrm>
          <a:prstGeom prst="rect">
            <a:avLst/>
          </a:prstGeom>
          <a:noFill/>
        </p:spPr>
        <p:txBody>
          <a:bodyPr wrap="square">
            <a:spAutoFit/>
          </a:bodyPr>
          <a:lstStyle/>
          <a:p>
            <a:pPr algn="just"/>
            <a:r>
              <a:rPr lang="it-IT" dirty="0"/>
              <a:t>La sua presenza continua e la capacità di dominare sia online sia nei tornei dal vivo lo rendono </a:t>
            </a:r>
            <a:r>
              <a:rPr lang="it-IT" b="1" dirty="0"/>
              <a:t>non solo una leggenda vivente</a:t>
            </a:r>
            <a:r>
              <a:rPr lang="it-IT" dirty="0"/>
              <a:t>, ma anche un riferimento imprescindibile per chi vuole capire davvero il gioco degli scacchi.</a:t>
            </a:r>
          </a:p>
        </p:txBody>
      </p:sp>
    </p:spTree>
    <p:extLst>
      <p:ext uri="{BB962C8B-B14F-4D97-AF65-F5344CB8AC3E}">
        <p14:creationId xmlns:p14="http://schemas.microsoft.com/office/powerpoint/2010/main" val="224522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545E9-A33D-3EDF-72C3-3CD9F3EF2359}"/>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E7F4AE06-2610-0BC7-67B5-1FE5A6C8C918}"/>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CBB4737B-977A-6217-E27B-C41B74EC38A7}"/>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445E2D2A-0861-689A-5ACF-7F0B84A01846}"/>
                </a:ext>
              </a:extLst>
            </p:cNvPr>
            <p:cNvSpPr txBox="1">
              <a:spLocks/>
            </p:cNvSpPr>
            <p:nvPr/>
          </p:nvSpPr>
          <p:spPr>
            <a:xfrm>
              <a:off x="0" y="5317240"/>
              <a:ext cx="12191999"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MIGLIORI SITI PER GIOCARE E ALLENARSI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14509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AFC52-5E2B-2AF9-1F25-1DDD094C40FC}"/>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D546F31-4448-0C4B-9874-B252511D29E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0538A2A-6FBF-CE77-433C-5869357AF43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6335E5A4-6B2F-E340-12BC-35C42647E71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E2A2F483-0B67-474B-DBB1-A892ED62616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B198093-7592-22A8-C1F6-7D3D2173F81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3CC4A0F-4F25-397A-5485-FB787DDE681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3D5FA1BD-14A9-5058-337D-9AD51E6729E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MIGLIORI SITI PER GIOCARE E ALLENARSI</a:t>
            </a:r>
          </a:p>
        </p:txBody>
      </p:sp>
      <p:sp>
        <p:nvSpPr>
          <p:cNvPr id="7" name="CasellaDiTesto 6">
            <a:extLst>
              <a:ext uri="{FF2B5EF4-FFF2-40B4-BE49-F238E27FC236}">
                <a16:creationId xmlns:a16="http://schemas.microsoft.com/office/drawing/2014/main" id="{E7ABCF38-376B-BB85-94E2-836E178FDA66}"/>
              </a:ext>
            </a:extLst>
          </p:cNvPr>
          <p:cNvSpPr txBox="1"/>
          <p:nvPr/>
        </p:nvSpPr>
        <p:spPr>
          <a:xfrm>
            <a:off x="744633" y="1592206"/>
            <a:ext cx="10792943" cy="369332"/>
          </a:xfrm>
          <a:prstGeom prst="rect">
            <a:avLst/>
          </a:prstGeom>
          <a:noFill/>
        </p:spPr>
        <p:txBody>
          <a:bodyPr wrap="square">
            <a:spAutoFit/>
          </a:bodyPr>
          <a:lstStyle/>
          <a:p>
            <a:r>
              <a:rPr lang="it-IT" dirty="0"/>
              <a:t>Ora che hai imparato a giocare a scacchi, vediamo quali sono </a:t>
            </a:r>
            <a:r>
              <a:rPr lang="it-IT" b="1" dirty="0"/>
              <a:t>i migliori siti online per giocare ed allenarsi.</a:t>
            </a:r>
            <a:endParaRPr lang="it-IT" dirty="0"/>
          </a:p>
        </p:txBody>
      </p:sp>
      <p:sp>
        <p:nvSpPr>
          <p:cNvPr id="4" name="Titolo 1">
            <a:extLst>
              <a:ext uri="{FF2B5EF4-FFF2-40B4-BE49-F238E27FC236}">
                <a16:creationId xmlns:a16="http://schemas.microsoft.com/office/drawing/2014/main" id="{C39C019B-C448-2DD8-6B27-5D06835BBB0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migliori siti per giocare e allenarsi</a:t>
            </a:r>
            <a:endParaRPr lang="en-US" sz="1000" dirty="0">
              <a:solidFill>
                <a:srgbClr val="EBDCCC"/>
              </a:solidFill>
              <a:latin typeface="Bahnschrift" panose="020B0502040204020203" pitchFamily="34" charset="0"/>
            </a:endParaRPr>
          </a:p>
        </p:txBody>
      </p:sp>
      <p:sp>
        <p:nvSpPr>
          <p:cNvPr id="5" name="CasellaDiTesto 4">
            <a:extLst>
              <a:ext uri="{FF2B5EF4-FFF2-40B4-BE49-F238E27FC236}">
                <a16:creationId xmlns:a16="http://schemas.microsoft.com/office/drawing/2014/main" id="{CCB0199D-3894-4EAE-F6DF-F4E3C5372647}"/>
              </a:ext>
            </a:extLst>
          </p:cNvPr>
          <p:cNvSpPr txBox="1"/>
          <p:nvPr/>
        </p:nvSpPr>
        <p:spPr>
          <a:xfrm>
            <a:off x="2077337" y="2486492"/>
            <a:ext cx="9360883" cy="1200329"/>
          </a:xfrm>
          <a:prstGeom prst="rect">
            <a:avLst/>
          </a:prstGeom>
          <a:noFill/>
        </p:spPr>
        <p:txBody>
          <a:bodyPr wrap="square">
            <a:spAutoFit/>
          </a:bodyPr>
          <a:lstStyle/>
          <a:p>
            <a:pPr algn="just"/>
            <a:r>
              <a:rPr lang="it-IT" b="1" dirty="0"/>
              <a:t>Lichess.org</a:t>
            </a:r>
            <a:r>
              <a:rPr lang="it-IT" dirty="0"/>
              <a:t> è una piattaforma completamente gratuita e senza pubblicità, ideale sia per principianti che per giocatori esperti. Offre la possibilità di giocare online, allenarsi con esercizi e puzzle illimitati, guardare incontri in diretta, analizzare le proprie performance e approfondire la teoria degli scacchi attraverso strumenti interattivi e risorse didattiche.</a:t>
            </a:r>
          </a:p>
        </p:txBody>
      </p:sp>
      <p:sp>
        <p:nvSpPr>
          <p:cNvPr id="8" name="CasellaDiTesto 7">
            <a:extLst>
              <a:ext uri="{FF2B5EF4-FFF2-40B4-BE49-F238E27FC236}">
                <a16:creationId xmlns:a16="http://schemas.microsoft.com/office/drawing/2014/main" id="{57B1FE62-74D2-F1CA-A4F6-3ACC782AD85E}"/>
              </a:ext>
            </a:extLst>
          </p:cNvPr>
          <p:cNvSpPr txBox="1"/>
          <p:nvPr/>
        </p:nvSpPr>
        <p:spPr>
          <a:xfrm>
            <a:off x="2077337" y="3853360"/>
            <a:ext cx="9360882" cy="2031325"/>
          </a:xfrm>
          <a:prstGeom prst="rect">
            <a:avLst/>
          </a:prstGeom>
          <a:noFill/>
        </p:spPr>
        <p:txBody>
          <a:bodyPr wrap="square">
            <a:spAutoFit/>
          </a:bodyPr>
          <a:lstStyle/>
          <a:p>
            <a:pPr algn="just"/>
            <a:r>
              <a:rPr lang="it-IT" b="1" dirty="0"/>
              <a:t>Chess.com </a:t>
            </a:r>
            <a:r>
              <a:rPr lang="it-IT" dirty="0"/>
              <a:t>è la piattaforma di scacchi n.1 al mondo e il sito di riferimento per il nostro corso. Adatta sia a principianti che a giocatori esperti, permette di giocare online, allenarsi con problemi tattici, guardare partite e tornei in diretta, effettuare revisioni dettagliate delle proprie partite e accedere a un’ampia gamma di contenuti didattici e di intrattenimento. Pur offrendo gratuitamente molte funzionalità, chi sottoscrive un abbonamento premium può sbloccare numerosi vantaggi aggiuntivi, come revisioni di partite illimitate e altri strumenti avanzati.</a:t>
            </a:r>
          </a:p>
        </p:txBody>
      </p:sp>
      <p:pic>
        <p:nvPicPr>
          <p:cNvPr id="12" name="Immagine 11" descr="Immagine che contiene Carattere, Elementi grafici, logo, design&#10;&#10;Il contenuto generato dall'IA potrebbe non essere corretto.">
            <a:hlinkClick r:id="rId4"/>
            <a:extLst>
              <a:ext uri="{FF2B5EF4-FFF2-40B4-BE49-F238E27FC236}">
                <a16:creationId xmlns:a16="http://schemas.microsoft.com/office/drawing/2014/main" id="{57869C19-FD9F-5779-B87C-5476400392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551" y="2686232"/>
            <a:ext cx="1219200" cy="499872"/>
          </a:xfrm>
          <a:prstGeom prst="rect">
            <a:avLst/>
          </a:prstGeom>
          <a:ln>
            <a:solidFill>
              <a:schemeClr val="tx1"/>
            </a:solidFill>
          </a:ln>
        </p:spPr>
      </p:pic>
      <p:pic>
        <p:nvPicPr>
          <p:cNvPr id="13" name="Immagine 12" descr="Immagine che contiene Elementi grafici, Carattere, grafica, logo&#10;&#10;Il contenuto generato dall'IA potrebbe non essere corretto.">
            <a:hlinkClick r:id="rId6"/>
            <a:extLst>
              <a:ext uri="{FF2B5EF4-FFF2-40B4-BE49-F238E27FC236}">
                <a16:creationId xmlns:a16="http://schemas.microsoft.com/office/drawing/2014/main" id="{567C825F-CB2B-540C-C481-5D4651F14F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551" y="4404429"/>
            <a:ext cx="1219200" cy="442174"/>
          </a:xfrm>
          <a:prstGeom prst="rect">
            <a:avLst/>
          </a:prstGeom>
        </p:spPr>
      </p:pic>
    </p:spTree>
    <p:extLst>
      <p:ext uri="{BB962C8B-B14F-4D97-AF65-F5344CB8AC3E}">
        <p14:creationId xmlns:p14="http://schemas.microsoft.com/office/powerpoint/2010/main" val="383741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49982-F27F-02D1-CF37-4F5BBA817F68}"/>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F812C40B-28B1-1782-13BA-8BE2A93DF5DF}"/>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19D3D06E-F989-C535-2662-2214A54E448B}"/>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2A5E2C1F-FE2C-A5CE-276D-5730F27DDD67}"/>
                </a:ext>
              </a:extLst>
            </p:cNvPr>
            <p:cNvSpPr txBox="1">
              <a:spLocks/>
            </p:cNvSpPr>
            <p:nvPr/>
          </p:nvSpPr>
          <p:spPr>
            <a:xfrm>
              <a:off x="0" y="5317240"/>
              <a:ext cx="12191999"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CHESS.COM: APPROFONDIMENTO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298422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AC019-42A4-B263-18D0-3492F30251BA}"/>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2FCC32C8-7C6E-C463-85AA-A9B0A813F160}"/>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BC8CD2EA-D1C1-7FEE-4AB6-313DC03F562F}"/>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A5ACE581-4AD6-0096-2F3D-EFC5FD8ADCEC}"/>
                </a:ext>
              </a:extLst>
            </p:cNvPr>
            <p:cNvSpPr txBox="1">
              <a:spLocks/>
            </p:cNvSpPr>
            <p:nvPr/>
          </p:nvSpPr>
          <p:spPr>
            <a:xfrm>
              <a:off x="0" y="5317240"/>
              <a:ext cx="12191999"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8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 E LA SCALATA PER DIVENTARE GRANDE MAESTRO</a:t>
              </a:r>
              <a:endParaRPr lang="en-US" sz="28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135839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1CF4A-1116-1BAD-4E79-3F6EAEAFCCF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5450148-D959-F089-6E4F-A01143CC829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9FFEA7F-D72F-6EBC-3533-B0E3EEA9F8C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F15CD03-0A93-6338-E56A-900281AE64F2}"/>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E88EA8D-8C41-867D-BEC3-96AC7DA6075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1095DC6-0A07-4DA6-2D8D-258B7688F201}"/>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0160509-E789-A5E9-9462-0A2534C6184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7B05B95-F9BC-36EF-8842-314D9ED92B0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1A20171D-D9BB-240D-8088-58FBA751F6F8}"/>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ELO</a:t>
            </a:r>
          </a:p>
        </p:txBody>
      </p:sp>
      <p:sp>
        <p:nvSpPr>
          <p:cNvPr id="2" name="CasellaDiTesto 1">
            <a:extLst>
              <a:ext uri="{FF2B5EF4-FFF2-40B4-BE49-F238E27FC236}">
                <a16:creationId xmlns:a16="http://schemas.microsoft.com/office/drawing/2014/main" id="{CF05BE39-2524-3E6F-6D93-747D57687DC8}"/>
              </a:ext>
            </a:extLst>
          </p:cNvPr>
          <p:cNvSpPr txBox="1"/>
          <p:nvPr/>
        </p:nvSpPr>
        <p:spPr>
          <a:xfrm>
            <a:off x="4827278" y="1829834"/>
            <a:ext cx="6607637" cy="1200329"/>
          </a:xfrm>
          <a:prstGeom prst="rect">
            <a:avLst/>
          </a:prstGeom>
          <a:noFill/>
        </p:spPr>
        <p:txBody>
          <a:bodyPr wrap="square" rtlCol="0">
            <a:spAutoFit/>
          </a:bodyPr>
          <a:lstStyle/>
          <a:p>
            <a:r>
              <a:rPr lang="it-IT" dirty="0"/>
              <a:t>Negli scacchi esiste un sistema chiamato </a:t>
            </a:r>
            <a:r>
              <a:rPr lang="it-IT" b="1" dirty="0"/>
              <a:t>ELO</a:t>
            </a:r>
            <a:r>
              <a:rPr lang="it-IT" dirty="0"/>
              <a:t>, che serve per determinare il </a:t>
            </a:r>
            <a:r>
              <a:rPr lang="it-IT" b="1" dirty="0"/>
              <a:t>valore</a:t>
            </a:r>
            <a:r>
              <a:rPr lang="it-IT" dirty="0"/>
              <a:t> di un giocatore. È un </a:t>
            </a:r>
            <a:r>
              <a:rPr lang="it-IT" b="1" dirty="0"/>
              <a:t>numero</a:t>
            </a:r>
            <a:r>
              <a:rPr lang="it-IT" dirty="0"/>
              <a:t> che </a:t>
            </a:r>
            <a:r>
              <a:rPr lang="it-IT" b="1" dirty="0"/>
              <a:t>aumenta</a:t>
            </a:r>
            <a:r>
              <a:rPr lang="it-IT" dirty="0"/>
              <a:t> o </a:t>
            </a:r>
            <a:r>
              <a:rPr lang="it-IT" b="1" dirty="0"/>
              <a:t>diminuisce</a:t>
            </a:r>
            <a:r>
              <a:rPr lang="it-IT" dirty="0"/>
              <a:t> in base ai </a:t>
            </a:r>
            <a:r>
              <a:rPr lang="it-IT" b="1" dirty="0"/>
              <a:t>risultati ottenuti nei tornei</a:t>
            </a:r>
            <a:r>
              <a:rPr lang="it-IT" dirty="0"/>
              <a:t>, e indica quanto sei forte rispetto ad altri giocatori.</a:t>
            </a:r>
          </a:p>
        </p:txBody>
      </p:sp>
      <p:sp>
        <p:nvSpPr>
          <p:cNvPr id="4" name="CasellaDiTesto 3">
            <a:extLst>
              <a:ext uri="{FF2B5EF4-FFF2-40B4-BE49-F238E27FC236}">
                <a16:creationId xmlns:a16="http://schemas.microsoft.com/office/drawing/2014/main" id="{F8F2603E-9086-225B-7CF1-5F67795C57C9}"/>
              </a:ext>
            </a:extLst>
          </p:cNvPr>
          <p:cNvSpPr txBox="1"/>
          <p:nvPr/>
        </p:nvSpPr>
        <p:spPr>
          <a:xfrm>
            <a:off x="4827278" y="3947936"/>
            <a:ext cx="6607637" cy="923330"/>
          </a:xfrm>
          <a:prstGeom prst="rect">
            <a:avLst/>
          </a:prstGeom>
          <a:noFill/>
        </p:spPr>
        <p:txBody>
          <a:bodyPr wrap="square" rtlCol="0">
            <a:spAutoFit/>
          </a:bodyPr>
          <a:lstStyle/>
          <a:p>
            <a:pPr marL="285750" indent="-285750">
              <a:buFont typeface="Arial" panose="020B0604020202020204" pitchFamily="34" charset="0"/>
              <a:buChar char="•"/>
            </a:pPr>
            <a:r>
              <a:rPr lang="it-IT" dirty="0"/>
              <a:t>valutare il </a:t>
            </a:r>
            <a:r>
              <a:rPr lang="it-IT" b="1" dirty="0"/>
              <a:t>livello dei giocatori </a:t>
            </a:r>
            <a:r>
              <a:rPr lang="it-IT" dirty="0"/>
              <a:t>in modo oggettivo,</a:t>
            </a:r>
          </a:p>
          <a:p>
            <a:pPr marL="285750" indent="-285750">
              <a:buFont typeface="Arial" panose="020B0604020202020204" pitchFamily="34" charset="0"/>
              <a:buChar char="•"/>
            </a:pPr>
            <a:r>
              <a:rPr lang="it-IT" dirty="0"/>
              <a:t>creare </a:t>
            </a:r>
            <a:r>
              <a:rPr lang="it-IT" b="1" dirty="0"/>
              <a:t>accoppiamenti equilibrati </a:t>
            </a:r>
            <a:r>
              <a:rPr lang="it-IT" dirty="0"/>
              <a:t>nei tornei,</a:t>
            </a:r>
          </a:p>
          <a:p>
            <a:pPr marL="285750" indent="-285750">
              <a:buFont typeface="Arial" panose="020B0604020202020204" pitchFamily="34" charset="0"/>
              <a:buChar char="•"/>
            </a:pPr>
            <a:r>
              <a:rPr lang="it-IT" dirty="0"/>
              <a:t>tenere traccia dei propri </a:t>
            </a:r>
            <a:r>
              <a:rPr lang="it-IT" b="1" dirty="0"/>
              <a:t>miglioramenti</a:t>
            </a:r>
            <a:r>
              <a:rPr lang="it-IT" dirty="0"/>
              <a:t> nel tempo.</a:t>
            </a:r>
          </a:p>
        </p:txBody>
      </p:sp>
      <p:sp>
        <p:nvSpPr>
          <p:cNvPr id="5" name="CasellaDiTesto 4">
            <a:extLst>
              <a:ext uri="{FF2B5EF4-FFF2-40B4-BE49-F238E27FC236}">
                <a16:creationId xmlns:a16="http://schemas.microsoft.com/office/drawing/2014/main" id="{E0F423E2-C0E1-4D61-46D8-5A9231DA6FAC}"/>
              </a:ext>
            </a:extLst>
          </p:cNvPr>
          <p:cNvSpPr txBox="1"/>
          <p:nvPr/>
        </p:nvSpPr>
        <p:spPr>
          <a:xfrm>
            <a:off x="4827278" y="3244334"/>
            <a:ext cx="6607637" cy="369332"/>
          </a:xfrm>
          <a:prstGeom prst="rect">
            <a:avLst/>
          </a:prstGeom>
          <a:noFill/>
        </p:spPr>
        <p:txBody>
          <a:bodyPr wrap="square" rtlCol="0">
            <a:spAutoFit/>
          </a:bodyPr>
          <a:lstStyle/>
          <a:p>
            <a:r>
              <a:rPr lang="it-IT" dirty="0"/>
              <a:t>Serve dunque per:</a:t>
            </a:r>
          </a:p>
        </p:txBody>
      </p:sp>
      <p:sp>
        <p:nvSpPr>
          <p:cNvPr id="6" name="Titolo 1">
            <a:extLst>
              <a:ext uri="{FF2B5EF4-FFF2-40B4-BE49-F238E27FC236}">
                <a16:creationId xmlns:a16="http://schemas.microsoft.com/office/drawing/2014/main" id="{EB050A1E-CC03-216D-5F87-615EFC69B70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6854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p:bldP spid="5"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0878-C675-005F-5871-88ED9DD49C2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C4FB8099-2BCE-D0BA-66E2-48A97A82F85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94A03EF-14F9-5FA0-C04A-01E9DE50A24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458FDCF-7361-7898-EC01-45A3CED1CC1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1E996AE-6508-B1BE-DD03-5567811CF50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BA27D93-696F-3D36-7A63-AE1ABE0E6C10}"/>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E552784-6537-D5AC-3B3E-DA6FEE0FC89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8413834-8FE4-8E6C-DBA1-971B2670171E}"/>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98AE3661-5DFF-AB8D-3335-5634EF516393}"/>
              </a:ext>
            </a:extLst>
          </p:cNvPr>
          <p:cNvSpPr txBox="1"/>
          <p:nvPr/>
        </p:nvSpPr>
        <p:spPr>
          <a:xfrm>
            <a:off x="936323" y="3116939"/>
            <a:ext cx="3033310" cy="83099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FIDE E FEDERAZIONI NAZIONALI</a:t>
            </a:r>
          </a:p>
        </p:txBody>
      </p:sp>
      <p:sp>
        <p:nvSpPr>
          <p:cNvPr id="2" name="CasellaDiTesto 1">
            <a:extLst>
              <a:ext uri="{FF2B5EF4-FFF2-40B4-BE49-F238E27FC236}">
                <a16:creationId xmlns:a16="http://schemas.microsoft.com/office/drawing/2014/main" id="{8F32C9AB-B021-39D2-38D8-50B3BD3E838B}"/>
              </a:ext>
            </a:extLst>
          </p:cNvPr>
          <p:cNvSpPr txBox="1"/>
          <p:nvPr/>
        </p:nvSpPr>
        <p:spPr>
          <a:xfrm>
            <a:off x="4827278" y="1829834"/>
            <a:ext cx="6607637" cy="369332"/>
          </a:xfrm>
          <a:prstGeom prst="rect">
            <a:avLst/>
          </a:prstGeom>
          <a:noFill/>
        </p:spPr>
        <p:txBody>
          <a:bodyPr wrap="square" rtlCol="0">
            <a:spAutoFit/>
          </a:bodyPr>
          <a:lstStyle/>
          <a:p>
            <a:r>
              <a:rPr lang="it-IT" dirty="0"/>
              <a:t>Esistono due tipi di ELO:</a:t>
            </a:r>
          </a:p>
        </p:txBody>
      </p:sp>
      <p:sp>
        <p:nvSpPr>
          <p:cNvPr id="4" name="CasellaDiTesto 3">
            <a:extLst>
              <a:ext uri="{FF2B5EF4-FFF2-40B4-BE49-F238E27FC236}">
                <a16:creationId xmlns:a16="http://schemas.microsoft.com/office/drawing/2014/main" id="{AB12B139-C98D-CAD8-5C77-5EF9AD23D766}"/>
              </a:ext>
            </a:extLst>
          </p:cNvPr>
          <p:cNvSpPr txBox="1"/>
          <p:nvPr/>
        </p:nvSpPr>
        <p:spPr>
          <a:xfrm>
            <a:off x="4827278" y="2199166"/>
            <a:ext cx="6607637" cy="1200329"/>
          </a:xfrm>
          <a:prstGeom prst="rect">
            <a:avLst/>
          </a:prstGeom>
          <a:noFill/>
        </p:spPr>
        <p:txBody>
          <a:bodyPr wrap="square" rtlCol="0">
            <a:spAutoFit/>
          </a:bodyPr>
          <a:lstStyle/>
          <a:p>
            <a:pPr marL="285750" indent="-285750">
              <a:buFont typeface="Arial" panose="020B0604020202020204" pitchFamily="34" charset="0"/>
              <a:buChar char="•"/>
            </a:pPr>
            <a:r>
              <a:rPr lang="it-IT" dirty="0"/>
              <a:t>Il </a:t>
            </a:r>
            <a:r>
              <a:rPr lang="it-IT" b="1" dirty="0"/>
              <a:t>punteggio FIDE</a:t>
            </a:r>
            <a:r>
              <a:rPr lang="it-IT" dirty="0"/>
              <a:t>, che è internazionale ed è riconosciuto in tutto il mondo.</a:t>
            </a:r>
          </a:p>
          <a:p>
            <a:pPr marL="285750" indent="-285750">
              <a:buFont typeface="Arial" panose="020B0604020202020204" pitchFamily="34" charset="0"/>
              <a:buChar char="•"/>
            </a:pPr>
            <a:r>
              <a:rPr lang="it-IT" dirty="0"/>
              <a:t>Il </a:t>
            </a:r>
            <a:r>
              <a:rPr lang="it-IT" b="1" dirty="0"/>
              <a:t>punteggio nazionale</a:t>
            </a:r>
            <a:r>
              <a:rPr lang="it-IT" dirty="0"/>
              <a:t>, che cambia da nazione a nazione. In Italia, è gestito dalla </a:t>
            </a:r>
            <a:r>
              <a:rPr lang="it-IT" b="1" dirty="0"/>
              <a:t>FSI – Federazione Scacchistica Italiana.</a:t>
            </a:r>
          </a:p>
        </p:txBody>
      </p:sp>
      <p:sp>
        <p:nvSpPr>
          <p:cNvPr id="5" name="CasellaDiTesto 4">
            <a:extLst>
              <a:ext uri="{FF2B5EF4-FFF2-40B4-BE49-F238E27FC236}">
                <a16:creationId xmlns:a16="http://schemas.microsoft.com/office/drawing/2014/main" id="{498B9AEB-5D5B-D7FC-B927-0C1073554ADA}"/>
              </a:ext>
            </a:extLst>
          </p:cNvPr>
          <p:cNvSpPr txBox="1"/>
          <p:nvPr/>
        </p:nvSpPr>
        <p:spPr>
          <a:xfrm>
            <a:off x="4827278" y="3562907"/>
            <a:ext cx="6607637" cy="2031325"/>
          </a:xfrm>
          <a:prstGeom prst="rect">
            <a:avLst/>
          </a:prstGeom>
          <a:noFill/>
        </p:spPr>
        <p:txBody>
          <a:bodyPr wrap="square" rtlCol="0">
            <a:spAutoFit/>
          </a:bodyPr>
          <a:lstStyle/>
          <a:p>
            <a:pPr algn="just"/>
            <a:r>
              <a:rPr lang="it-IT" dirty="0"/>
              <a:t>L’</a:t>
            </a:r>
            <a:r>
              <a:rPr lang="it-IT" b="1" dirty="0"/>
              <a:t>ELO FSI</a:t>
            </a:r>
            <a:r>
              <a:rPr lang="it-IT" dirty="0"/>
              <a:t> si ottiene partecipando a tornei ufficiali in Italia, e ha valore solo a livello </a:t>
            </a:r>
            <a:r>
              <a:rPr lang="it-IT" b="1" dirty="0"/>
              <a:t>nazionale</a:t>
            </a:r>
            <a:r>
              <a:rPr lang="it-IT" dirty="0"/>
              <a:t>. Non è che non sia importante: è molto utile per iniziare, per entrare nel circuito e per giocare tornei locali, ma è il punteggio </a:t>
            </a:r>
            <a:r>
              <a:rPr lang="it-IT" b="1" dirty="0"/>
              <a:t>FIDE</a:t>
            </a:r>
            <a:r>
              <a:rPr lang="it-IT" dirty="0"/>
              <a:t> quello che conta se si vuole ambire a qualcosa di più grande, come confrontarsi con giocatori di altri Paesi o entrare nelle </a:t>
            </a:r>
            <a:r>
              <a:rPr lang="it-IT" b="1" dirty="0"/>
              <a:t>classifiche internazionali.</a:t>
            </a:r>
          </a:p>
          <a:p>
            <a:pPr algn="just"/>
            <a:endParaRPr lang="it-IT" dirty="0"/>
          </a:p>
        </p:txBody>
      </p:sp>
      <p:sp>
        <p:nvSpPr>
          <p:cNvPr id="6" name="Titolo 1">
            <a:extLst>
              <a:ext uri="{FF2B5EF4-FFF2-40B4-BE49-F238E27FC236}">
                <a16:creationId xmlns:a16="http://schemas.microsoft.com/office/drawing/2014/main" id="{21AEBB4F-6313-91BF-0993-1D80C7BBBDB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27716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41489-40F2-90A5-F003-77123AD1EFA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7AA371E-F0DE-5226-D228-6AEB0F78313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E6AC2D2-0534-2B80-0678-CA44B4F73D3E}"/>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E20E4E4-7B9C-ED3D-7695-8B3F01D9849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1C027D6-800A-9697-0E93-0E2D7F929C57}"/>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668089A4-6469-B439-B886-6412F166790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FFDC1EA-7A18-0720-4CA7-3AE0D2D2CE1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DD42E26F-91AE-2128-38A0-5ACF15FD275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60C0CCF9-C0E9-A76A-3985-214CC5596FCE}"/>
              </a:ext>
            </a:extLst>
          </p:cNvPr>
          <p:cNvSpPr txBox="1"/>
          <p:nvPr/>
        </p:nvSpPr>
        <p:spPr>
          <a:xfrm>
            <a:off x="936323" y="3116939"/>
            <a:ext cx="3033310" cy="83099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GRANDE MAESTRO (GM)</a:t>
            </a:r>
          </a:p>
        </p:txBody>
      </p:sp>
      <p:sp>
        <p:nvSpPr>
          <p:cNvPr id="2" name="CasellaDiTesto 1">
            <a:extLst>
              <a:ext uri="{FF2B5EF4-FFF2-40B4-BE49-F238E27FC236}">
                <a16:creationId xmlns:a16="http://schemas.microsoft.com/office/drawing/2014/main" id="{BA6CEBC3-E7E3-ECD5-C5B4-EDF9211700D9}"/>
              </a:ext>
            </a:extLst>
          </p:cNvPr>
          <p:cNvSpPr txBox="1"/>
          <p:nvPr/>
        </p:nvSpPr>
        <p:spPr>
          <a:xfrm>
            <a:off x="4776998" y="2701672"/>
            <a:ext cx="6607637" cy="369332"/>
          </a:xfrm>
          <a:prstGeom prst="rect">
            <a:avLst/>
          </a:prstGeom>
          <a:noFill/>
        </p:spPr>
        <p:txBody>
          <a:bodyPr wrap="square" rtlCol="0">
            <a:spAutoFit/>
          </a:bodyPr>
          <a:lstStyle/>
          <a:p>
            <a:r>
              <a:rPr lang="it-IT" b="1" dirty="0"/>
              <a:t>E per chi vuole puntare in alto?</a:t>
            </a:r>
          </a:p>
        </p:txBody>
      </p:sp>
      <p:sp>
        <p:nvSpPr>
          <p:cNvPr id="5" name="CasellaDiTesto 4">
            <a:extLst>
              <a:ext uri="{FF2B5EF4-FFF2-40B4-BE49-F238E27FC236}">
                <a16:creationId xmlns:a16="http://schemas.microsoft.com/office/drawing/2014/main" id="{B4B51353-8574-AAA0-4448-6BCEB0E5A502}"/>
              </a:ext>
            </a:extLst>
          </p:cNvPr>
          <p:cNvSpPr txBox="1"/>
          <p:nvPr/>
        </p:nvSpPr>
        <p:spPr>
          <a:xfrm>
            <a:off x="4776997" y="3071004"/>
            <a:ext cx="6607637" cy="2031325"/>
          </a:xfrm>
          <a:prstGeom prst="rect">
            <a:avLst/>
          </a:prstGeom>
          <a:noFill/>
        </p:spPr>
        <p:txBody>
          <a:bodyPr wrap="square" rtlCol="0">
            <a:spAutoFit/>
          </a:bodyPr>
          <a:lstStyle/>
          <a:p>
            <a:r>
              <a:rPr lang="it-IT" dirty="0"/>
              <a:t>Il titolo più prestigioso negli scacchi è </a:t>
            </a:r>
            <a:r>
              <a:rPr lang="it-IT" b="1" dirty="0"/>
              <a:t>Grande Maestro (GM)</a:t>
            </a:r>
            <a:r>
              <a:rPr lang="it-IT" dirty="0"/>
              <a:t>.</a:t>
            </a:r>
            <a:br>
              <a:rPr lang="it-IT" dirty="0"/>
            </a:br>
            <a:r>
              <a:rPr lang="it-IT" dirty="0"/>
              <a:t>Per ottenere questo tipo di riconoscimento, serve un </a:t>
            </a:r>
            <a:r>
              <a:rPr lang="it-IT" b="1" dirty="0"/>
              <a:t>punteggio FIDE</a:t>
            </a:r>
            <a:r>
              <a:rPr lang="it-IT" dirty="0"/>
              <a:t> molto alto e risultati di prestigio in tornei internazionali.</a:t>
            </a:r>
          </a:p>
          <a:p>
            <a:r>
              <a:rPr lang="it-IT" dirty="0"/>
              <a:t>Il punteggio nazionale, come quello FSI, </a:t>
            </a:r>
            <a:r>
              <a:rPr lang="it-IT" b="1" dirty="0"/>
              <a:t>non è sufficiente</a:t>
            </a:r>
            <a:r>
              <a:rPr lang="it-IT" dirty="0"/>
              <a:t> per ottenere questi titoli.</a:t>
            </a:r>
          </a:p>
          <a:p>
            <a:endParaRPr lang="it-IT" dirty="0"/>
          </a:p>
          <a:p>
            <a:endParaRPr lang="it-IT" dirty="0"/>
          </a:p>
        </p:txBody>
      </p:sp>
      <p:sp>
        <p:nvSpPr>
          <p:cNvPr id="6" name="Titolo 1">
            <a:extLst>
              <a:ext uri="{FF2B5EF4-FFF2-40B4-BE49-F238E27FC236}">
                <a16:creationId xmlns:a16="http://schemas.microsoft.com/office/drawing/2014/main" id="{2C14560C-EEE5-5FBE-93A6-45B58EAECDB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45681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FB309-1D4E-2C20-F297-9C3E0FD38436}"/>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F0AADC4-7BFB-4C52-0388-EAAD5739850C}"/>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7FB80A8-BEFA-C1E5-067B-54C50DF6330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3300F8D-053F-43FA-4048-71D000AF51F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336B1371-79E2-94ED-B006-CC021E936E67}"/>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9C84BFE-D9E6-1CC8-B3BD-41CAD68B17A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E0A5C1B-51CE-60A7-42F6-AD24B1EA7B1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9424BDF5-2ACE-CB6B-160F-682DCA6E2E0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770EC1B3-0FAE-2DBA-B098-A16C96D83B68}"/>
              </a:ext>
            </a:extLst>
          </p:cNvPr>
          <p:cNvSpPr txBox="1"/>
          <p:nvPr/>
        </p:nvSpPr>
        <p:spPr>
          <a:xfrm>
            <a:off x="936323" y="3301605"/>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ELO ONLINE</a:t>
            </a:r>
          </a:p>
        </p:txBody>
      </p:sp>
      <p:sp>
        <p:nvSpPr>
          <p:cNvPr id="2" name="CasellaDiTesto 1">
            <a:extLst>
              <a:ext uri="{FF2B5EF4-FFF2-40B4-BE49-F238E27FC236}">
                <a16:creationId xmlns:a16="http://schemas.microsoft.com/office/drawing/2014/main" id="{572053A9-5288-D0F4-F502-0FFA19587CB2}"/>
              </a:ext>
            </a:extLst>
          </p:cNvPr>
          <p:cNvSpPr txBox="1"/>
          <p:nvPr/>
        </p:nvSpPr>
        <p:spPr>
          <a:xfrm>
            <a:off x="4776997" y="2365665"/>
            <a:ext cx="6607637" cy="369332"/>
          </a:xfrm>
          <a:prstGeom prst="rect">
            <a:avLst/>
          </a:prstGeom>
          <a:noFill/>
        </p:spPr>
        <p:txBody>
          <a:bodyPr wrap="square" rtlCol="0">
            <a:spAutoFit/>
          </a:bodyPr>
          <a:lstStyle/>
          <a:p>
            <a:r>
              <a:rPr lang="it-IT" b="1" dirty="0"/>
              <a:t>E l’ELO online?</a:t>
            </a:r>
          </a:p>
        </p:txBody>
      </p:sp>
      <p:sp>
        <p:nvSpPr>
          <p:cNvPr id="5" name="CasellaDiTesto 4">
            <a:extLst>
              <a:ext uri="{FF2B5EF4-FFF2-40B4-BE49-F238E27FC236}">
                <a16:creationId xmlns:a16="http://schemas.microsoft.com/office/drawing/2014/main" id="{63BC1EE0-D3BC-E7E6-101B-C352E7C4D50D}"/>
              </a:ext>
            </a:extLst>
          </p:cNvPr>
          <p:cNvSpPr txBox="1"/>
          <p:nvPr/>
        </p:nvSpPr>
        <p:spPr>
          <a:xfrm>
            <a:off x="4776996" y="2734997"/>
            <a:ext cx="6607637" cy="2031325"/>
          </a:xfrm>
          <a:prstGeom prst="rect">
            <a:avLst/>
          </a:prstGeom>
          <a:noFill/>
        </p:spPr>
        <p:txBody>
          <a:bodyPr wrap="square" rtlCol="0">
            <a:spAutoFit/>
          </a:bodyPr>
          <a:lstStyle/>
          <a:p>
            <a:r>
              <a:rPr lang="it-IT" dirty="0"/>
              <a:t>Siti come </a:t>
            </a:r>
            <a:r>
              <a:rPr lang="it-IT" b="1" i="1" dirty="0"/>
              <a:t>Chess.com </a:t>
            </a:r>
            <a:r>
              <a:rPr lang="it-IT" dirty="0"/>
              <a:t>e</a:t>
            </a:r>
            <a:r>
              <a:rPr lang="it-IT" b="1" dirty="0"/>
              <a:t> </a:t>
            </a:r>
            <a:r>
              <a:rPr lang="it-IT" b="1" i="1" dirty="0" err="1"/>
              <a:t>Lichess</a:t>
            </a:r>
            <a:r>
              <a:rPr lang="it-IT" b="1" dirty="0"/>
              <a:t> </a:t>
            </a:r>
            <a:r>
              <a:rPr lang="it-IT" dirty="0"/>
              <a:t>usano un sistema simile all’</a:t>
            </a:r>
            <a:r>
              <a:rPr lang="it-IT" b="1" dirty="0"/>
              <a:t>ELO</a:t>
            </a:r>
            <a:r>
              <a:rPr lang="it-IT" dirty="0"/>
              <a:t>, ma solo per l’ambiente online.</a:t>
            </a:r>
          </a:p>
          <a:p>
            <a:r>
              <a:rPr lang="it-IT" dirty="0"/>
              <a:t>È utile per divertirsi, migliorare e giocare contro avversari del proprio livello, ma non ha valore ufficiale.</a:t>
            </a:r>
          </a:p>
          <a:p>
            <a:r>
              <a:rPr lang="it-IT" dirty="0"/>
              <a:t>Può succedere che un giocatore abbia un punteggio online alto e nessun ELO ufficiale, semplicemente perché non ha mai partecipato a un torneo dal vivo.</a:t>
            </a:r>
          </a:p>
        </p:txBody>
      </p:sp>
      <p:sp>
        <p:nvSpPr>
          <p:cNvPr id="6" name="Titolo 1">
            <a:extLst>
              <a:ext uri="{FF2B5EF4-FFF2-40B4-BE49-F238E27FC236}">
                <a16:creationId xmlns:a16="http://schemas.microsoft.com/office/drawing/2014/main" id="{85078A10-75C4-0368-6F88-DF8C9CD11E8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31299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9E566-DAF5-DDCC-31AC-DE1B6BEC4480}"/>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3AAD137-26C1-D6B3-1B01-D93DFBEDB06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38B8FB3-8999-D467-3C94-7D160F4C963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39DE078-1986-C343-CFEF-BEBD79212E8F}"/>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C518FAC-C11A-6B9E-5979-2CE57251323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C5D9868-BE39-9A0B-07AF-0C509D87EF3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52192BEB-34A3-F6E4-2916-1B87D307394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D27CDF0-72FF-424B-D7D2-C744F21134C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VALORE DEI PEZZI E MOVIMENTI</a:t>
            </a:r>
          </a:p>
        </p:txBody>
      </p:sp>
      <p:sp>
        <p:nvSpPr>
          <p:cNvPr id="17" name="CasellaDiTesto 16">
            <a:extLst>
              <a:ext uri="{FF2B5EF4-FFF2-40B4-BE49-F238E27FC236}">
                <a16:creationId xmlns:a16="http://schemas.microsoft.com/office/drawing/2014/main" id="{9C2109DA-676F-3B93-DE3E-016EDF64E0EC}"/>
              </a:ext>
            </a:extLst>
          </p:cNvPr>
          <p:cNvSpPr txBox="1"/>
          <p:nvPr/>
        </p:nvSpPr>
        <p:spPr>
          <a:xfrm>
            <a:off x="706756" y="4212818"/>
            <a:ext cx="2292994" cy="1169551"/>
          </a:xfrm>
          <a:prstGeom prst="rect">
            <a:avLst/>
          </a:prstGeom>
          <a:noFill/>
        </p:spPr>
        <p:txBody>
          <a:bodyPr wrap="square" rtlCol="0">
            <a:spAutoFit/>
          </a:bodyPr>
          <a:lstStyle/>
          <a:p>
            <a:r>
              <a:rPr lang="it-IT" sz="1400" dirty="0"/>
              <a:t>Il </a:t>
            </a:r>
            <a:r>
              <a:rPr lang="it-IT" sz="1400" b="1" dirty="0"/>
              <a:t>re</a:t>
            </a:r>
            <a:r>
              <a:rPr lang="it-IT" sz="1400" dirty="0"/>
              <a:t> si muove e cattura di una sola casa per volta, in </a:t>
            </a:r>
            <a:r>
              <a:rPr lang="it-IT" sz="1400" b="1" dirty="0"/>
              <a:t>qualsiasi direzione</a:t>
            </a:r>
            <a:r>
              <a:rPr lang="it-IT" sz="1400" dirty="0"/>
              <a:t>: orizzontale, verticale o diagonale</a:t>
            </a:r>
          </a:p>
        </p:txBody>
      </p:sp>
      <p:sp>
        <p:nvSpPr>
          <p:cNvPr id="26" name="CasellaDiTesto 25">
            <a:extLst>
              <a:ext uri="{FF2B5EF4-FFF2-40B4-BE49-F238E27FC236}">
                <a16:creationId xmlns:a16="http://schemas.microsoft.com/office/drawing/2014/main" id="{CAB80DB7-811B-23E5-A1EE-1F577AC2C4A7}"/>
              </a:ext>
            </a:extLst>
          </p:cNvPr>
          <p:cNvSpPr txBox="1"/>
          <p:nvPr/>
        </p:nvSpPr>
        <p:spPr>
          <a:xfrm>
            <a:off x="6231192" y="1808036"/>
            <a:ext cx="5513439" cy="523220"/>
          </a:xfrm>
          <a:prstGeom prst="rect">
            <a:avLst/>
          </a:prstGeom>
          <a:noFill/>
        </p:spPr>
        <p:txBody>
          <a:bodyPr wrap="square">
            <a:spAutoFit/>
          </a:bodyPr>
          <a:lstStyle/>
          <a:p>
            <a:pPr algn="just"/>
            <a:r>
              <a:rPr lang="it-IT" sz="1400" dirty="0"/>
              <a:t>l </a:t>
            </a:r>
            <a:r>
              <a:rPr lang="it-IT" sz="1400" b="1" dirty="0"/>
              <a:t>pedone</a:t>
            </a:r>
            <a:r>
              <a:rPr lang="it-IT" sz="1400" dirty="0"/>
              <a:t> si muove in </a:t>
            </a:r>
            <a:r>
              <a:rPr lang="it-IT" sz="1400" b="1" dirty="0"/>
              <a:t>avanti</a:t>
            </a:r>
            <a:r>
              <a:rPr lang="it-IT" sz="1400" dirty="0"/>
              <a:t> di una sola casa, sulla stessa colonna, ma </a:t>
            </a:r>
            <a:r>
              <a:rPr lang="it-IT" sz="1400" b="1" dirty="0"/>
              <a:t>non può mai andare indietro</a:t>
            </a:r>
            <a:r>
              <a:rPr lang="it-IT" sz="1400" dirty="0"/>
              <a:t>.</a:t>
            </a:r>
          </a:p>
        </p:txBody>
      </p:sp>
      <p:pic>
        <p:nvPicPr>
          <p:cNvPr id="12" name="Immagine 11">
            <a:extLst>
              <a:ext uri="{FF2B5EF4-FFF2-40B4-BE49-F238E27FC236}">
                <a16:creationId xmlns:a16="http://schemas.microsoft.com/office/drawing/2014/main" id="{2CBE605B-F065-5D45-1206-AD81982619CA}"/>
              </a:ext>
            </a:extLst>
          </p:cNvPr>
          <p:cNvPicPr>
            <a:picLocks noChangeAspect="1"/>
          </p:cNvPicPr>
          <p:nvPr/>
        </p:nvPicPr>
        <p:blipFill>
          <a:blip r:embed="rId4"/>
          <a:stretch>
            <a:fillRect/>
          </a:stretch>
        </p:blipFill>
        <p:spPr>
          <a:xfrm>
            <a:off x="780181" y="1917766"/>
            <a:ext cx="2164226" cy="2158594"/>
          </a:xfrm>
          <a:prstGeom prst="rect">
            <a:avLst/>
          </a:prstGeom>
        </p:spPr>
      </p:pic>
      <p:pic>
        <p:nvPicPr>
          <p:cNvPr id="5" name="Immagine 4">
            <a:extLst>
              <a:ext uri="{FF2B5EF4-FFF2-40B4-BE49-F238E27FC236}">
                <a16:creationId xmlns:a16="http://schemas.microsoft.com/office/drawing/2014/main" id="{F5B55253-25BF-B41B-103C-932C2626FA36}"/>
              </a:ext>
            </a:extLst>
          </p:cNvPr>
          <p:cNvPicPr>
            <a:picLocks noChangeAspect="1"/>
          </p:cNvPicPr>
          <p:nvPr/>
        </p:nvPicPr>
        <p:blipFill>
          <a:blip r:embed="rId5"/>
          <a:stretch>
            <a:fillRect/>
          </a:stretch>
        </p:blipFill>
        <p:spPr>
          <a:xfrm>
            <a:off x="3604632" y="1918732"/>
            <a:ext cx="2160000" cy="2160000"/>
          </a:xfrm>
          <a:prstGeom prst="rect">
            <a:avLst/>
          </a:prstGeom>
        </p:spPr>
      </p:pic>
      <p:sp>
        <p:nvSpPr>
          <p:cNvPr id="2" name="Titolo 1">
            <a:extLst>
              <a:ext uri="{FF2B5EF4-FFF2-40B4-BE49-F238E27FC236}">
                <a16:creationId xmlns:a16="http://schemas.microsoft.com/office/drawing/2014/main" id="{B134C8BE-4A22-A890-9F1C-21A6CAD3EAA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8F84A4C9-B35C-EA3F-9AAE-6047A4930669}"/>
              </a:ext>
            </a:extLst>
          </p:cNvPr>
          <p:cNvSpPr txBox="1"/>
          <p:nvPr/>
        </p:nvSpPr>
        <p:spPr>
          <a:xfrm>
            <a:off x="6231192" y="2476255"/>
            <a:ext cx="5513439" cy="738664"/>
          </a:xfrm>
          <a:prstGeom prst="rect">
            <a:avLst/>
          </a:prstGeom>
          <a:noFill/>
        </p:spPr>
        <p:txBody>
          <a:bodyPr wrap="square">
            <a:spAutoFit/>
          </a:bodyPr>
          <a:lstStyle/>
          <a:p>
            <a:pPr algn="just"/>
            <a:r>
              <a:rPr lang="it-IT" sz="1400" dirty="0"/>
              <a:t>Tuttavia, </a:t>
            </a:r>
            <a:r>
              <a:rPr lang="it-IT" sz="1400" b="1" dirty="0"/>
              <a:t>se si trova ancora sulla sua traversa di partenza, </a:t>
            </a:r>
            <a:r>
              <a:rPr lang="it-IT" sz="1400" dirty="0"/>
              <a:t>allora </a:t>
            </a:r>
            <a:r>
              <a:rPr lang="it-IT" sz="1400" b="1" dirty="0"/>
              <a:t>può scegliere di avanzare di una o due case in un’unica mossa</a:t>
            </a:r>
            <a:r>
              <a:rPr lang="it-IT" sz="1400" dirty="0"/>
              <a:t>.</a:t>
            </a:r>
          </a:p>
          <a:p>
            <a:pPr algn="just"/>
            <a:r>
              <a:rPr lang="it-IT" sz="1400" dirty="0"/>
              <a:t>Questo vale solo alla prima mossa del pedone.</a:t>
            </a:r>
          </a:p>
        </p:txBody>
      </p:sp>
      <p:sp>
        <p:nvSpPr>
          <p:cNvPr id="8" name="CasellaDiTesto 7">
            <a:extLst>
              <a:ext uri="{FF2B5EF4-FFF2-40B4-BE49-F238E27FC236}">
                <a16:creationId xmlns:a16="http://schemas.microsoft.com/office/drawing/2014/main" id="{D1B3C249-6D83-A6C8-A106-7ED93D4073A1}"/>
              </a:ext>
            </a:extLst>
          </p:cNvPr>
          <p:cNvSpPr txBox="1"/>
          <p:nvPr/>
        </p:nvSpPr>
        <p:spPr>
          <a:xfrm>
            <a:off x="6231191" y="3359919"/>
            <a:ext cx="5465699" cy="523220"/>
          </a:xfrm>
          <a:prstGeom prst="rect">
            <a:avLst/>
          </a:prstGeom>
          <a:noFill/>
        </p:spPr>
        <p:txBody>
          <a:bodyPr wrap="square">
            <a:spAutoFit/>
          </a:bodyPr>
          <a:lstStyle/>
          <a:p>
            <a:pPr algn="just"/>
            <a:r>
              <a:rPr lang="it-IT" sz="1400" b="1" dirty="0"/>
              <a:t>NB</a:t>
            </a:r>
            <a:r>
              <a:rPr lang="it-IT" sz="1400" dirty="0"/>
              <a:t>: Per catturare, il pedone non va dritto, ma </a:t>
            </a:r>
            <a:r>
              <a:rPr lang="it-IT" sz="1400" b="1" dirty="0"/>
              <a:t>cattura in diagonale di una casa, verso sinistra o destra.</a:t>
            </a:r>
          </a:p>
        </p:txBody>
      </p:sp>
      <p:sp>
        <p:nvSpPr>
          <p:cNvPr id="4" name="Rettangolo 3">
            <a:extLst>
              <a:ext uri="{FF2B5EF4-FFF2-40B4-BE49-F238E27FC236}">
                <a16:creationId xmlns:a16="http://schemas.microsoft.com/office/drawing/2014/main" id="{C95C8377-E8C2-8420-429D-A08B1D10450D}"/>
              </a:ext>
            </a:extLst>
          </p:cNvPr>
          <p:cNvSpPr/>
          <p:nvPr/>
        </p:nvSpPr>
        <p:spPr>
          <a:xfrm>
            <a:off x="3592635" y="2453985"/>
            <a:ext cx="277165" cy="552851"/>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EC6E913F-38B1-7C5F-2C62-92A94ACC83F2}"/>
              </a:ext>
            </a:extLst>
          </p:cNvPr>
          <p:cNvSpPr/>
          <p:nvPr/>
        </p:nvSpPr>
        <p:spPr>
          <a:xfrm>
            <a:off x="4137941" y="3019729"/>
            <a:ext cx="277165" cy="81248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extLst>
              <a:ext uri="{FF2B5EF4-FFF2-40B4-BE49-F238E27FC236}">
                <a16:creationId xmlns:a16="http://schemas.microsoft.com/office/drawing/2014/main" id="{8763E44B-90BB-E45B-9113-DF4025F7D66C}"/>
              </a:ext>
            </a:extLst>
          </p:cNvPr>
          <p:cNvSpPr/>
          <p:nvPr/>
        </p:nvSpPr>
        <p:spPr>
          <a:xfrm>
            <a:off x="4667250" y="2712245"/>
            <a:ext cx="847725" cy="575221"/>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8634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8" grpId="0"/>
      <p:bldP spid="4" grpId="0" animBg="1"/>
      <p:bldP spid="7" grpId="0" animBg="1"/>
      <p:bldP spid="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5A47A-EE59-7CBF-F84F-ADBB1EFFC5B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008871C-8781-DDFB-F962-8ED229870B9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26CF932-DC28-4F60-984B-568B3C7ABCF6}"/>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E1DF60D-4F70-39C5-21A7-F50F8220B15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65BD8F3-8DAA-54BC-4A15-7903FEF81E9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7330858-2990-863D-9515-B5864E5B91A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FA4197A-14D3-9171-D99C-3D26FCBD552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D688F822-2AD6-BCA0-59E9-599A67BDE972}"/>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PUNTEGGIO ELO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2" name="CasellaDiTesto 1">
            <a:extLst>
              <a:ext uri="{FF2B5EF4-FFF2-40B4-BE49-F238E27FC236}">
                <a16:creationId xmlns:a16="http://schemas.microsoft.com/office/drawing/2014/main" id="{F3F8F3D2-ED38-6508-2844-8165AB8DF380}"/>
              </a:ext>
            </a:extLst>
          </p:cNvPr>
          <p:cNvSpPr txBox="1"/>
          <p:nvPr/>
        </p:nvSpPr>
        <p:spPr>
          <a:xfrm>
            <a:off x="2890847" y="1962336"/>
            <a:ext cx="6607637" cy="369332"/>
          </a:xfrm>
          <a:prstGeom prst="rect">
            <a:avLst/>
          </a:prstGeom>
          <a:noFill/>
        </p:spPr>
        <p:txBody>
          <a:bodyPr wrap="square" rtlCol="0">
            <a:spAutoFit/>
          </a:bodyPr>
          <a:lstStyle/>
          <a:p>
            <a:pPr algn="ctr"/>
            <a:r>
              <a:rPr lang="it-IT" b="1" dirty="0"/>
              <a:t>In sintesi</a:t>
            </a:r>
          </a:p>
        </p:txBody>
      </p:sp>
      <p:sp>
        <p:nvSpPr>
          <p:cNvPr id="5" name="CasellaDiTesto 4">
            <a:extLst>
              <a:ext uri="{FF2B5EF4-FFF2-40B4-BE49-F238E27FC236}">
                <a16:creationId xmlns:a16="http://schemas.microsoft.com/office/drawing/2014/main" id="{D1113CE5-D808-EBDB-3B33-DE542C2F5578}"/>
              </a:ext>
            </a:extLst>
          </p:cNvPr>
          <p:cNvSpPr txBox="1"/>
          <p:nvPr/>
        </p:nvSpPr>
        <p:spPr>
          <a:xfrm>
            <a:off x="2736168" y="2645574"/>
            <a:ext cx="6916994" cy="2308324"/>
          </a:xfrm>
          <a:prstGeom prst="rect">
            <a:avLst/>
          </a:prstGeom>
          <a:noFill/>
        </p:spPr>
        <p:txBody>
          <a:bodyPr wrap="square" rtlCol="0">
            <a:spAutoFit/>
          </a:bodyPr>
          <a:lstStyle/>
          <a:p>
            <a:pPr marL="285750" indent="-285750">
              <a:buFont typeface="Arial" panose="020B0604020202020204" pitchFamily="34" charset="0"/>
              <a:buChar char="•"/>
            </a:pPr>
            <a:r>
              <a:rPr lang="it-IT" dirty="0"/>
              <a:t>Se ti piace giocare e vuoi fare sul serio, prima o poi parteciperai a un torneo vero.</a:t>
            </a:r>
          </a:p>
          <a:p>
            <a:pPr marL="285750" indent="-285750">
              <a:buFont typeface="Arial" panose="020B0604020202020204" pitchFamily="34" charset="0"/>
              <a:buChar char="•"/>
            </a:pPr>
            <a:r>
              <a:rPr lang="it-IT" b="1" dirty="0"/>
              <a:t>Per farlo, dovrai però essere iscritto a un circolo scacchistico.</a:t>
            </a:r>
            <a:br>
              <a:rPr lang="it-IT" dirty="0"/>
            </a:br>
            <a:r>
              <a:rPr lang="it-IT" dirty="0"/>
              <a:t>Ti spiegherò più avanti come funzionano e perché sono fondamentali.</a:t>
            </a:r>
          </a:p>
          <a:p>
            <a:pPr marL="285750" indent="-285750">
              <a:buFont typeface="Arial" panose="020B0604020202020204" pitchFamily="34" charset="0"/>
              <a:buChar char="•"/>
            </a:pPr>
            <a:r>
              <a:rPr lang="it-IT" dirty="0"/>
              <a:t>Ma prima, vediamo quali sono </a:t>
            </a:r>
            <a:r>
              <a:rPr lang="it-IT" b="1" dirty="0"/>
              <a:t>gli step da seguire</a:t>
            </a:r>
            <a:r>
              <a:rPr lang="it-IT" dirty="0"/>
              <a:t> e </a:t>
            </a:r>
            <a:r>
              <a:rPr lang="it-IT" b="1" dirty="0"/>
              <a:t>i titoli ufficiali</a:t>
            </a:r>
            <a:r>
              <a:rPr lang="it-IT" dirty="0"/>
              <a:t> che si possono ottenere nel mondo degli scacchi, sia in campo </a:t>
            </a:r>
            <a:r>
              <a:rPr lang="it-IT" b="1" dirty="0"/>
              <a:t>maschile</a:t>
            </a:r>
            <a:r>
              <a:rPr lang="it-IT" dirty="0"/>
              <a:t> che </a:t>
            </a:r>
            <a:r>
              <a:rPr lang="it-IT" b="1" dirty="0"/>
              <a:t>femminile</a:t>
            </a:r>
            <a:r>
              <a:rPr lang="it-IT" dirty="0"/>
              <a:t>.</a:t>
            </a:r>
          </a:p>
        </p:txBody>
      </p:sp>
      <p:sp>
        <p:nvSpPr>
          <p:cNvPr id="6" name="Titolo 1">
            <a:extLst>
              <a:ext uri="{FF2B5EF4-FFF2-40B4-BE49-F238E27FC236}">
                <a16:creationId xmlns:a16="http://schemas.microsoft.com/office/drawing/2014/main" id="{FACDAE04-588A-7083-5F34-8EC4668648C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8668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71F1-B5F4-047B-8604-3AC23E670F6C}"/>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928C8C3-0F9E-10E9-382A-711DED70646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56DFB1F-28C9-474D-E6D1-19FBD0E7A8D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F0C6C24-8829-0D70-C469-BD03BF4811E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92EC977-EC27-16A1-7780-1D9108B3B02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EE804FE-C1AB-CEB3-10BD-39EF31DC0D2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023B460-32E8-5DFF-48D4-FD0E816DA19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B5BB628-582F-D461-4B11-FEEEC76794A7}"/>
              </a:ext>
            </a:extLst>
          </p:cNvPr>
          <p:cNvSpPr txBox="1">
            <a:spLocks/>
          </p:cNvSpPr>
          <p:nvPr/>
        </p:nvSpPr>
        <p:spPr>
          <a:xfrm>
            <a:off x="-7620" y="477778"/>
            <a:ext cx="1219961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SCALATA PER DIVENTARE GRANDE MAESTRO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9BA12891-356C-345D-53A7-07CC3368FBCE}"/>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I TITOLI UFFICIALI</a:t>
            </a:r>
          </a:p>
        </p:txBody>
      </p:sp>
      <p:sp>
        <p:nvSpPr>
          <p:cNvPr id="2" name="CasellaDiTesto 1">
            <a:extLst>
              <a:ext uri="{FF2B5EF4-FFF2-40B4-BE49-F238E27FC236}">
                <a16:creationId xmlns:a16="http://schemas.microsoft.com/office/drawing/2014/main" id="{F4814B23-4211-BA5C-5F61-1F87ED7061CA}"/>
              </a:ext>
            </a:extLst>
          </p:cNvPr>
          <p:cNvSpPr txBox="1"/>
          <p:nvPr/>
        </p:nvSpPr>
        <p:spPr>
          <a:xfrm>
            <a:off x="4778117" y="1425001"/>
            <a:ext cx="6986180" cy="1754326"/>
          </a:xfrm>
          <a:prstGeom prst="rect">
            <a:avLst/>
          </a:prstGeom>
          <a:noFill/>
        </p:spPr>
        <p:txBody>
          <a:bodyPr wrap="square" rtlCol="0">
            <a:spAutoFit/>
          </a:bodyPr>
          <a:lstStyle/>
          <a:p>
            <a:r>
              <a:rPr lang="it-IT" dirty="0"/>
              <a:t>Oltre al punteggio ELO, negli scacchi esistono anche dei </a:t>
            </a:r>
            <a:r>
              <a:rPr lang="it-IT" b="1" dirty="0"/>
              <a:t>titoli ufficiali</a:t>
            </a:r>
            <a:r>
              <a:rPr lang="it-IT" dirty="0"/>
              <a:t>, riconosciuti dalla </a:t>
            </a:r>
            <a:r>
              <a:rPr lang="it-IT" b="1" dirty="0"/>
              <a:t>FIDE</a:t>
            </a:r>
            <a:r>
              <a:rPr lang="it-IT" dirty="0"/>
              <a:t>, la </a:t>
            </a:r>
            <a:r>
              <a:rPr lang="it-IT" b="1" dirty="0"/>
              <a:t>Federazione Internazionale degli Scacchi.</a:t>
            </a:r>
          </a:p>
          <a:p>
            <a:r>
              <a:rPr lang="it-IT" dirty="0"/>
              <a:t>Questi titoli indicano il livello raggiunto da un giocatore e una volta ottenuti restano per sempre, anche se in futuro il punteggio dovesse calare. Si ottengono:</a:t>
            </a:r>
          </a:p>
        </p:txBody>
      </p:sp>
      <p:sp>
        <p:nvSpPr>
          <p:cNvPr id="6" name="CasellaDiTesto 5">
            <a:extLst>
              <a:ext uri="{FF2B5EF4-FFF2-40B4-BE49-F238E27FC236}">
                <a16:creationId xmlns:a16="http://schemas.microsoft.com/office/drawing/2014/main" id="{18AD94EA-DD49-CEF2-78C7-343AE1DD8870}"/>
              </a:ext>
            </a:extLst>
          </p:cNvPr>
          <p:cNvSpPr txBox="1"/>
          <p:nvPr/>
        </p:nvSpPr>
        <p:spPr>
          <a:xfrm>
            <a:off x="4779896" y="3329962"/>
            <a:ext cx="6984401" cy="646331"/>
          </a:xfrm>
          <a:prstGeom prst="rect">
            <a:avLst/>
          </a:prstGeom>
          <a:noFill/>
        </p:spPr>
        <p:txBody>
          <a:bodyPr wrap="square" rtlCol="0">
            <a:spAutoFit/>
          </a:bodyPr>
          <a:lstStyle/>
          <a:p>
            <a:pPr marL="285750" indent="-285750">
              <a:buFont typeface="Arial" panose="020B0604020202020204" pitchFamily="34" charset="0"/>
              <a:buChar char="•"/>
            </a:pPr>
            <a:r>
              <a:rPr lang="it-IT" dirty="0"/>
              <a:t>Quando si raggiunge un determinato </a:t>
            </a:r>
            <a:r>
              <a:rPr lang="it-IT" b="1" dirty="0"/>
              <a:t>punteggio ELO</a:t>
            </a:r>
            <a:r>
              <a:rPr lang="it-IT" dirty="0"/>
              <a:t>, </a:t>
            </a:r>
          </a:p>
          <a:p>
            <a:pPr marL="285750" indent="-285750">
              <a:buFont typeface="Arial" panose="020B0604020202020204" pitchFamily="34" charset="0"/>
              <a:buChar char="•"/>
            </a:pPr>
            <a:r>
              <a:rPr lang="it-IT" dirty="0"/>
              <a:t>e, per i titoli più alti, servono anche le cosiddette </a:t>
            </a:r>
            <a:r>
              <a:rPr lang="it-IT" b="1" dirty="0"/>
              <a:t>norme</a:t>
            </a:r>
            <a:r>
              <a:rPr lang="it-IT" dirty="0"/>
              <a:t>.</a:t>
            </a:r>
          </a:p>
        </p:txBody>
      </p:sp>
      <p:sp>
        <p:nvSpPr>
          <p:cNvPr id="8" name="CasellaDiTesto 7">
            <a:extLst>
              <a:ext uri="{FF2B5EF4-FFF2-40B4-BE49-F238E27FC236}">
                <a16:creationId xmlns:a16="http://schemas.microsoft.com/office/drawing/2014/main" id="{F4CF5352-1743-03F1-1D2C-8F4F272404C8}"/>
              </a:ext>
            </a:extLst>
          </p:cNvPr>
          <p:cNvSpPr txBox="1"/>
          <p:nvPr/>
        </p:nvSpPr>
        <p:spPr>
          <a:xfrm>
            <a:off x="4778116" y="4202046"/>
            <a:ext cx="7035341" cy="1453411"/>
          </a:xfrm>
          <a:prstGeom prst="rect">
            <a:avLst/>
          </a:prstGeom>
          <a:noFill/>
        </p:spPr>
        <p:txBody>
          <a:bodyPr wrap="square">
            <a:spAutoFit/>
          </a:bodyPr>
          <a:lstStyle/>
          <a:p>
            <a:pPr>
              <a:lnSpc>
                <a:spcPct val="115000"/>
              </a:lnSpc>
              <a:spcAft>
                <a:spcPts val="800"/>
              </a:spcAft>
              <a:buNone/>
            </a:pPr>
            <a:r>
              <a:rPr lang="it-IT" dirty="0"/>
              <a:t>Una </a:t>
            </a:r>
            <a:r>
              <a:rPr lang="it-IT" b="1" dirty="0"/>
              <a:t>norma</a:t>
            </a:r>
            <a:r>
              <a:rPr lang="it-IT" dirty="0"/>
              <a:t> è un risultato particolarmente buono ottenuto in un </a:t>
            </a:r>
            <a:r>
              <a:rPr lang="it-IT" b="1" dirty="0"/>
              <a:t>torneo ufficiale e di alto livello</a:t>
            </a:r>
            <a:r>
              <a:rPr lang="it-IT" dirty="0"/>
              <a:t>, dove si gioca contro avversari forti.</a:t>
            </a:r>
          </a:p>
          <a:p>
            <a:pPr>
              <a:lnSpc>
                <a:spcPct val="115000"/>
              </a:lnSpc>
              <a:spcAft>
                <a:spcPts val="800"/>
              </a:spcAft>
              <a:buNone/>
            </a:pPr>
            <a:r>
              <a:rPr lang="it-IT" dirty="0"/>
              <a:t>Per diventare Maestro Internazionale o Grande Maestro, servono </a:t>
            </a:r>
            <a:r>
              <a:rPr lang="it-IT" b="1" dirty="0"/>
              <a:t>tre norme ottenute in tornei diversi</a:t>
            </a:r>
            <a:r>
              <a:rPr lang="it-IT" dirty="0"/>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itolo 1">
            <a:extLst>
              <a:ext uri="{FF2B5EF4-FFF2-40B4-BE49-F238E27FC236}">
                <a16:creationId xmlns:a16="http://schemas.microsoft.com/office/drawing/2014/main" id="{41760A99-D75F-8D31-3327-D0A1BBF6D0D2}"/>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58043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fade">
                                      <p:cBhvr>
                                        <p:cTn id="3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build="p"/>
      <p:bldP spid="8"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CF67-9B67-8766-DDD4-BE1BD2A4BFB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0E4A6ED-335A-ED34-2D8E-0FF616D1E52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35E2C47-5BDC-333D-B114-3A71EC5E151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087639F-02A6-2E29-A008-1C8FAAAB484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E0A9F8B-F9FB-6311-5523-E14DDDB8CACC}"/>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3DACCBB7-3BD3-8159-6DFD-CE47D707453A}"/>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B353233-04CE-4437-4E68-E2B810DC2D03}"/>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graphicFrame>
        <p:nvGraphicFramePr>
          <p:cNvPr id="4" name="Tabella 3">
            <a:extLst>
              <a:ext uri="{FF2B5EF4-FFF2-40B4-BE49-F238E27FC236}">
                <a16:creationId xmlns:a16="http://schemas.microsoft.com/office/drawing/2014/main" id="{4B9EE26F-B15E-CFC2-96A5-7918EAEBCA63}"/>
              </a:ext>
            </a:extLst>
          </p:cNvPr>
          <p:cNvGraphicFramePr>
            <a:graphicFrameLocks noGrp="1"/>
          </p:cNvGraphicFramePr>
          <p:nvPr>
            <p:extLst>
              <p:ext uri="{D42A27DB-BD31-4B8C-83A1-F6EECF244321}">
                <p14:modId xmlns:p14="http://schemas.microsoft.com/office/powerpoint/2010/main" val="4014053064"/>
              </p:ext>
            </p:extLst>
          </p:nvPr>
        </p:nvGraphicFramePr>
        <p:xfrm>
          <a:off x="735447" y="1460131"/>
          <a:ext cx="10711960" cy="3657600"/>
        </p:xfrm>
        <a:graphic>
          <a:graphicData uri="http://schemas.openxmlformats.org/drawingml/2006/table">
            <a:tbl>
              <a:tblPr firstRow="1" bandRow="1">
                <a:tableStyleId>{5C22544A-7EE6-4342-B048-85BDC9FD1C3A}</a:tableStyleId>
              </a:tblPr>
              <a:tblGrid>
                <a:gridCol w="2677990">
                  <a:extLst>
                    <a:ext uri="{9D8B030D-6E8A-4147-A177-3AD203B41FA5}">
                      <a16:colId xmlns:a16="http://schemas.microsoft.com/office/drawing/2014/main" val="2490785347"/>
                    </a:ext>
                  </a:extLst>
                </a:gridCol>
                <a:gridCol w="2677990">
                  <a:extLst>
                    <a:ext uri="{9D8B030D-6E8A-4147-A177-3AD203B41FA5}">
                      <a16:colId xmlns:a16="http://schemas.microsoft.com/office/drawing/2014/main" val="13429945"/>
                    </a:ext>
                  </a:extLst>
                </a:gridCol>
                <a:gridCol w="2677990">
                  <a:extLst>
                    <a:ext uri="{9D8B030D-6E8A-4147-A177-3AD203B41FA5}">
                      <a16:colId xmlns:a16="http://schemas.microsoft.com/office/drawing/2014/main" val="3928585495"/>
                    </a:ext>
                  </a:extLst>
                </a:gridCol>
                <a:gridCol w="2677990">
                  <a:extLst>
                    <a:ext uri="{9D8B030D-6E8A-4147-A177-3AD203B41FA5}">
                      <a16:colId xmlns:a16="http://schemas.microsoft.com/office/drawing/2014/main" val="1626077903"/>
                    </a:ext>
                  </a:extLst>
                </a:gridCol>
              </a:tblGrid>
              <a:tr h="731520">
                <a:tc>
                  <a:txBody>
                    <a:bodyPr/>
                    <a:lstStyle/>
                    <a:p>
                      <a:pPr algn="ctr"/>
                      <a:r>
                        <a:rPr lang="it-IT" sz="1800" b="1" dirty="0">
                          <a:solidFill>
                            <a:schemeClr val="tx1"/>
                          </a:solidFill>
                          <a:latin typeface="+mn-lt"/>
                        </a:rPr>
                        <a:t>TITOLO «GENERALE»</a:t>
                      </a:r>
                    </a:p>
                  </a:txBody>
                  <a:tcPr anchor="ctr">
                    <a:noFill/>
                  </a:tcPr>
                </a:tc>
                <a:tc>
                  <a:txBody>
                    <a:bodyPr/>
                    <a:lstStyle/>
                    <a:p>
                      <a:pPr algn="ctr"/>
                      <a:r>
                        <a:rPr lang="it-IT" sz="1800" b="1" i="0" dirty="0">
                          <a:solidFill>
                            <a:srgbClr val="CE821A"/>
                          </a:solidFill>
                          <a:latin typeface="+mn-lt"/>
                        </a:rPr>
                        <a:t>REQUISITI</a:t>
                      </a:r>
                    </a:p>
                  </a:txBody>
                  <a:tcPr anchor="ctr">
                    <a:noFill/>
                  </a:tcPr>
                </a:tc>
                <a:tc>
                  <a:txBody>
                    <a:bodyPr/>
                    <a:lstStyle/>
                    <a:p>
                      <a:pPr algn="ctr"/>
                      <a:r>
                        <a:rPr lang="it-IT" sz="1800" b="1" dirty="0">
                          <a:solidFill>
                            <a:schemeClr val="tx1"/>
                          </a:solidFill>
                          <a:latin typeface="+mn-lt"/>
                        </a:rPr>
                        <a:t>TITOLO FEMMINILE</a:t>
                      </a:r>
                    </a:p>
                  </a:txBody>
                  <a:tcPr anchor="ctr">
                    <a:noFill/>
                  </a:tcPr>
                </a:tc>
                <a:tc>
                  <a:txBody>
                    <a:bodyPr/>
                    <a:lstStyle/>
                    <a:p>
                      <a:pPr algn="ctr"/>
                      <a:r>
                        <a:rPr lang="it-IT" sz="1800" b="1" dirty="0">
                          <a:solidFill>
                            <a:srgbClr val="CE821A"/>
                          </a:solidFill>
                          <a:latin typeface="+mn-lt"/>
                        </a:rPr>
                        <a:t>REQUISITI</a:t>
                      </a:r>
                    </a:p>
                  </a:txBody>
                  <a:tcPr anchor="ctr">
                    <a:noFill/>
                  </a:tcPr>
                </a:tc>
                <a:extLst>
                  <a:ext uri="{0D108BD9-81ED-4DB2-BD59-A6C34878D82A}">
                    <a16:rowId xmlns:a16="http://schemas.microsoft.com/office/drawing/2014/main" val="779671841"/>
                  </a:ext>
                </a:extLst>
              </a:tr>
              <a:tr h="731520">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Candidato Maestro (CM)</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2000 punti ELO FIDE</a:t>
                      </a:r>
                    </a:p>
                  </a:txBody>
                  <a:tcPr marL="9525" marR="9525" marT="9525" marB="9525" anchor="ctr">
                    <a:noFill/>
                  </a:tcPr>
                </a:tc>
                <a:tc>
                  <a:txBody>
                    <a:bodyPr/>
                    <a:lstStyle/>
                    <a:p>
                      <a:pPr algn="ctr">
                        <a:lnSpc>
                          <a:spcPct val="115000"/>
                        </a:lnSpc>
                        <a:spcAft>
                          <a:spcPts val="800"/>
                        </a:spcAft>
                        <a:buNone/>
                      </a:pPr>
                      <a:r>
                        <a:rPr lang="it-IT" sz="1400" b="1" kern="100">
                          <a:effectLst/>
                          <a:latin typeface="+mn-lt"/>
                          <a:ea typeface="Aptos" panose="020B0004020202020204" pitchFamily="34" charset="0"/>
                          <a:cs typeface="Times New Roman" panose="02020603050405020304" pitchFamily="18" charset="0"/>
                        </a:rPr>
                        <a:t>WCM – Candidato Maestro</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1800 punti ELO FIDE</a:t>
                      </a:r>
                    </a:p>
                  </a:txBody>
                  <a:tcPr marL="9525" marR="9525" marT="9525" marB="9525" anchor="ctr">
                    <a:noFill/>
                  </a:tcPr>
                </a:tc>
                <a:extLst>
                  <a:ext uri="{0D108BD9-81ED-4DB2-BD59-A6C34878D82A}">
                    <a16:rowId xmlns:a16="http://schemas.microsoft.com/office/drawing/2014/main" val="611684549"/>
                  </a:ext>
                </a:extLst>
              </a:tr>
              <a:tr h="731520">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Maestro FIDE (FM)</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2300 punti ELO FIDE</a:t>
                      </a:r>
                    </a:p>
                  </a:txBody>
                  <a:tcPr marL="9525" marR="9525" marT="9525" marB="9525" anchor="ctr">
                    <a:noFill/>
                  </a:tcPr>
                </a:tc>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WFM – Maestro FIDE</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2100 punti ELO FIDE</a:t>
                      </a:r>
                    </a:p>
                  </a:txBody>
                  <a:tcPr marL="9525" marR="9525" marT="9525" marB="9525" anchor="ctr">
                    <a:noFill/>
                  </a:tcPr>
                </a:tc>
                <a:extLst>
                  <a:ext uri="{0D108BD9-81ED-4DB2-BD59-A6C34878D82A}">
                    <a16:rowId xmlns:a16="http://schemas.microsoft.com/office/drawing/2014/main" val="1138946303"/>
                  </a:ext>
                </a:extLst>
              </a:tr>
              <a:tr h="731520">
                <a:tc>
                  <a:txBody>
                    <a:bodyPr/>
                    <a:lstStyle/>
                    <a:p>
                      <a:pPr algn="ctr">
                        <a:lnSpc>
                          <a:spcPct val="115000"/>
                        </a:lnSpc>
                        <a:spcAft>
                          <a:spcPts val="800"/>
                        </a:spcAft>
                        <a:buNone/>
                      </a:pPr>
                      <a:r>
                        <a:rPr lang="it-IT" sz="1400" b="1" kern="100">
                          <a:effectLst/>
                          <a:latin typeface="+mn-lt"/>
                          <a:ea typeface="Aptos" panose="020B0004020202020204" pitchFamily="34" charset="0"/>
                          <a:cs typeface="Times New Roman" panose="02020603050405020304" pitchFamily="18" charset="0"/>
                        </a:rPr>
                        <a:t>Maestro Internazionale (IM)</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2400 ELO + 3 norme</a:t>
                      </a:r>
                    </a:p>
                  </a:txBody>
                  <a:tcPr marL="9525" marR="9525" marT="9525" marB="9525" anchor="ctr">
                    <a:noFill/>
                  </a:tcPr>
                </a:tc>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WIM – Maestro Int. Femminile</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2200 ELO + 3 norme</a:t>
                      </a:r>
                    </a:p>
                  </a:txBody>
                  <a:tcPr marL="9525" marR="9525" marT="9525" marB="9525" anchor="ctr">
                    <a:noFill/>
                  </a:tcPr>
                </a:tc>
                <a:extLst>
                  <a:ext uri="{0D108BD9-81ED-4DB2-BD59-A6C34878D82A}">
                    <a16:rowId xmlns:a16="http://schemas.microsoft.com/office/drawing/2014/main" val="707123070"/>
                  </a:ext>
                </a:extLst>
              </a:tr>
              <a:tr h="731520">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Grande Maestro (GM)</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2500 ELO + 3 norme</a:t>
                      </a:r>
                    </a:p>
                  </a:txBody>
                  <a:tcPr marL="9525" marR="9525" marT="9525" marB="9525" anchor="ctr">
                    <a:noFill/>
                  </a:tcPr>
                </a:tc>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WGM – Grande Maestro Femminile</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2300 ELO + 3 norme</a:t>
                      </a:r>
                    </a:p>
                  </a:txBody>
                  <a:tcPr marL="9525" marR="9525" marT="9525" marB="9525" anchor="ctr">
                    <a:noFill/>
                  </a:tcPr>
                </a:tc>
                <a:extLst>
                  <a:ext uri="{0D108BD9-81ED-4DB2-BD59-A6C34878D82A}">
                    <a16:rowId xmlns:a16="http://schemas.microsoft.com/office/drawing/2014/main" val="1947508671"/>
                  </a:ext>
                </a:extLst>
              </a:tr>
            </a:tbl>
          </a:graphicData>
        </a:graphic>
      </p:graphicFrame>
      <p:sp>
        <p:nvSpPr>
          <p:cNvPr id="7" name="CasellaDiTesto 6">
            <a:extLst>
              <a:ext uri="{FF2B5EF4-FFF2-40B4-BE49-F238E27FC236}">
                <a16:creationId xmlns:a16="http://schemas.microsoft.com/office/drawing/2014/main" id="{F993F1BE-0E26-12E3-AFEC-487B38057CD3}"/>
              </a:ext>
            </a:extLst>
          </p:cNvPr>
          <p:cNvSpPr txBox="1"/>
          <p:nvPr/>
        </p:nvSpPr>
        <p:spPr>
          <a:xfrm>
            <a:off x="697718" y="5185402"/>
            <a:ext cx="10749689" cy="830997"/>
          </a:xfrm>
          <a:prstGeom prst="rect">
            <a:avLst/>
          </a:prstGeom>
          <a:noFill/>
        </p:spPr>
        <p:txBody>
          <a:bodyPr wrap="square">
            <a:spAutoFit/>
          </a:bodyPr>
          <a:lstStyle/>
          <a:p>
            <a:pPr algn="just"/>
            <a:r>
              <a:rPr lang="it-IT" sz="1600" b="1" dirty="0">
                <a:effectLst/>
                <a:latin typeface="Aptos" panose="020B0004020202020204" pitchFamily="34" charset="0"/>
                <a:ea typeface="Aptos" panose="020B0004020202020204" pitchFamily="34" charset="0"/>
                <a:cs typeface="Times New Roman" panose="02020603050405020304" pitchFamily="18" charset="0"/>
              </a:rPr>
              <a:t>Le donne possono anche scegliere di puntare ai titoli FIDE standard</a:t>
            </a:r>
            <a:r>
              <a:rPr lang="it-IT" sz="1600" dirty="0">
                <a:effectLst/>
                <a:latin typeface="Aptos" panose="020B0004020202020204" pitchFamily="34" charset="0"/>
                <a:ea typeface="Aptos" panose="020B0004020202020204" pitchFamily="34" charset="0"/>
                <a:cs typeface="Times New Roman" panose="02020603050405020304" pitchFamily="18" charset="0"/>
              </a:rPr>
              <a:t>, come ha fatto ad esempio </a:t>
            </a:r>
            <a:r>
              <a:rPr lang="it-IT" sz="1600" b="1" dirty="0">
                <a:effectLst/>
                <a:latin typeface="Aptos" panose="020B0004020202020204" pitchFamily="34" charset="0"/>
                <a:ea typeface="Aptos" panose="020B0004020202020204" pitchFamily="34" charset="0"/>
                <a:cs typeface="Times New Roman" panose="02020603050405020304" pitchFamily="18" charset="0"/>
              </a:rPr>
              <a:t>Judit </a:t>
            </a:r>
            <a:r>
              <a:rPr lang="it-IT" sz="1600" b="1" dirty="0" err="1">
                <a:effectLst/>
                <a:latin typeface="Aptos" panose="020B0004020202020204" pitchFamily="34" charset="0"/>
                <a:ea typeface="Aptos" panose="020B0004020202020204" pitchFamily="34" charset="0"/>
                <a:cs typeface="Times New Roman" panose="02020603050405020304" pitchFamily="18" charset="0"/>
              </a:rPr>
              <a:t>Polgar</a:t>
            </a:r>
            <a:r>
              <a:rPr lang="it-IT" sz="1600" dirty="0">
                <a:effectLst/>
                <a:latin typeface="Aptos" panose="020B0004020202020204" pitchFamily="34" charset="0"/>
                <a:ea typeface="Aptos" panose="020B0004020202020204" pitchFamily="34" charset="0"/>
                <a:cs typeface="Times New Roman" panose="02020603050405020304" pitchFamily="18" charset="0"/>
              </a:rPr>
              <a:t>, che nel </a:t>
            </a:r>
            <a:r>
              <a:rPr lang="it-IT" sz="1600" b="1" dirty="0">
                <a:effectLst/>
                <a:latin typeface="Aptos" panose="020B0004020202020204" pitchFamily="34" charset="0"/>
                <a:ea typeface="Aptos" panose="020B0004020202020204" pitchFamily="34" charset="0"/>
                <a:cs typeface="Times New Roman" panose="02020603050405020304" pitchFamily="18" charset="0"/>
              </a:rPr>
              <a:t>1991</a:t>
            </a:r>
            <a:r>
              <a:rPr lang="it-IT" sz="1600" dirty="0">
                <a:effectLst/>
                <a:latin typeface="Aptos" panose="020B0004020202020204" pitchFamily="34" charset="0"/>
                <a:ea typeface="Aptos" panose="020B0004020202020204" pitchFamily="34" charset="0"/>
                <a:cs typeface="Times New Roman" panose="02020603050405020304" pitchFamily="18" charset="0"/>
              </a:rPr>
              <a:t>, all’età di soli </a:t>
            </a:r>
            <a:r>
              <a:rPr lang="it-IT" sz="1600" b="1" dirty="0">
                <a:effectLst/>
                <a:latin typeface="Aptos" panose="020B0004020202020204" pitchFamily="34" charset="0"/>
                <a:ea typeface="Aptos" panose="020B0004020202020204" pitchFamily="34" charset="0"/>
                <a:cs typeface="Times New Roman" panose="02020603050405020304" pitchFamily="18" charset="0"/>
              </a:rPr>
              <a:t>15 anni</a:t>
            </a:r>
            <a:r>
              <a:rPr lang="it-IT" sz="1600" dirty="0">
                <a:effectLst/>
                <a:latin typeface="Aptos" panose="020B0004020202020204" pitchFamily="34" charset="0"/>
                <a:ea typeface="Aptos" panose="020B0004020202020204" pitchFamily="34" charset="0"/>
                <a:cs typeface="Times New Roman" panose="02020603050405020304" pitchFamily="18" charset="0"/>
              </a:rPr>
              <a:t>, è diventata la </a:t>
            </a:r>
            <a:r>
              <a:rPr lang="it-IT" sz="1600" b="1" dirty="0">
                <a:effectLst/>
                <a:latin typeface="Aptos" panose="020B0004020202020204" pitchFamily="34" charset="0"/>
                <a:ea typeface="Aptos" panose="020B0004020202020204" pitchFamily="34" charset="0"/>
                <a:cs typeface="Times New Roman" panose="02020603050405020304" pitchFamily="18" charset="0"/>
              </a:rPr>
              <a:t>prima donna nella storia a ottenere il titolo di Grande Maestro (GM)</a:t>
            </a:r>
            <a:r>
              <a:rPr lang="it-IT" sz="1600" dirty="0">
                <a:effectLst/>
                <a:latin typeface="Aptos" panose="020B0004020202020204" pitchFamily="34" charset="0"/>
                <a:ea typeface="Aptos" panose="020B0004020202020204" pitchFamily="34" charset="0"/>
                <a:cs typeface="Times New Roman" panose="02020603050405020304" pitchFamily="18" charset="0"/>
              </a:rPr>
              <a:t> con i </a:t>
            </a:r>
            <a:r>
              <a:rPr lang="it-IT" sz="1600" b="1" dirty="0">
                <a:effectLst/>
                <a:latin typeface="Aptos" panose="020B0004020202020204" pitchFamily="34" charset="0"/>
                <a:ea typeface="Aptos" panose="020B0004020202020204" pitchFamily="34" charset="0"/>
                <a:cs typeface="Times New Roman" panose="02020603050405020304" pitchFamily="18" charset="0"/>
              </a:rPr>
              <a:t>criteri aperti</a:t>
            </a:r>
            <a:r>
              <a:rPr lang="it-IT" sz="1600" dirty="0">
                <a:effectLst/>
                <a:latin typeface="Aptos" panose="020B0004020202020204" pitchFamily="34" charset="0"/>
                <a:ea typeface="Aptos" panose="020B0004020202020204" pitchFamily="34" charset="0"/>
                <a:cs typeface="Times New Roman" panose="02020603050405020304" pitchFamily="18" charset="0"/>
              </a:rPr>
              <a:t> (cioè, superando i </a:t>
            </a:r>
            <a:r>
              <a:rPr lang="it-IT" sz="1600" b="1" dirty="0">
                <a:effectLst/>
                <a:latin typeface="Aptos" panose="020B0004020202020204" pitchFamily="34" charset="0"/>
                <a:ea typeface="Aptos" panose="020B0004020202020204" pitchFamily="34" charset="0"/>
                <a:cs typeface="Times New Roman" panose="02020603050405020304" pitchFamily="18" charset="0"/>
              </a:rPr>
              <a:t>2500 punti ELO</a:t>
            </a:r>
            <a:r>
              <a:rPr lang="it-IT" sz="1600" dirty="0">
                <a:effectLst/>
                <a:latin typeface="Aptos" panose="020B0004020202020204" pitchFamily="34" charset="0"/>
                <a:ea typeface="Aptos" panose="020B0004020202020204" pitchFamily="34" charset="0"/>
                <a:cs typeface="Times New Roman" panose="02020603050405020304" pitchFamily="18" charset="0"/>
              </a:rPr>
              <a:t> e ottenendo le norme richieste), senza passare per i titoli femminili.</a:t>
            </a:r>
            <a:endParaRPr lang="it-IT" sz="1600" dirty="0"/>
          </a:p>
        </p:txBody>
      </p:sp>
      <p:sp>
        <p:nvSpPr>
          <p:cNvPr id="2" name="Titolo 1">
            <a:extLst>
              <a:ext uri="{FF2B5EF4-FFF2-40B4-BE49-F238E27FC236}">
                <a16:creationId xmlns:a16="http://schemas.microsoft.com/office/drawing/2014/main" id="{4BD5CF01-1F0F-FF4C-F3A7-D60463CFC25C}"/>
              </a:ext>
            </a:extLst>
          </p:cNvPr>
          <p:cNvSpPr txBox="1">
            <a:spLocks/>
          </p:cNvSpPr>
          <p:nvPr/>
        </p:nvSpPr>
        <p:spPr>
          <a:xfrm>
            <a:off x="-7620" y="477778"/>
            <a:ext cx="1219961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SCALATA PER DIVENTARE GRANDE MAESTRO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6" name="Titolo 1">
            <a:extLst>
              <a:ext uri="{FF2B5EF4-FFF2-40B4-BE49-F238E27FC236}">
                <a16:creationId xmlns:a16="http://schemas.microsoft.com/office/drawing/2014/main" id="{CEEC4D82-D2EF-F5F4-44A5-9A85E13263E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51830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4DD63-953A-7FBE-88F7-AFDF6E2B723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ADE17E37-AF2B-2461-90A3-F1BD8FC5968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FF883CF-1588-CDC0-FBD8-AC6C1519D2D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1ED579D-C006-7D83-E2AD-0E637E56050E}"/>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07908DD-17F5-39A7-6717-494F8DA9216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0B1DD3C-7A7A-3606-B20D-03DFA42B0DD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26E49B6-2C28-1AF5-DAC1-8705C33FE7B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 name="CasellaDiTesto 1">
            <a:extLst>
              <a:ext uri="{FF2B5EF4-FFF2-40B4-BE49-F238E27FC236}">
                <a16:creationId xmlns:a16="http://schemas.microsoft.com/office/drawing/2014/main" id="{79477A1E-7DE6-0B53-EEA4-0B8CA92D4320}"/>
              </a:ext>
            </a:extLst>
          </p:cNvPr>
          <p:cNvSpPr txBox="1"/>
          <p:nvPr/>
        </p:nvSpPr>
        <p:spPr>
          <a:xfrm>
            <a:off x="2598337" y="1391165"/>
            <a:ext cx="6986180" cy="861774"/>
          </a:xfrm>
          <a:prstGeom prst="rect">
            <a:avLst/>
          </a:prstGeom>
          <a:noFill/>
        </p:spPr>
        <p:txBody>
          <a:bodyPr wrap="square" rtlCol="0">
            <a:spAutoFit/>
          </a:bodyPr>
          <a:lstStyle/>
          <a:p>
            <a:pPr algn="ctr"/>
            <a:r>
              <a:rPr lang="it-IT" b="1" dirty="0"/>
              <a:t>Perché i titoli femminili richiedono meno punti?</a:t>
            </a:r>
            <a:br>
              <a:rPr lang="it-IT" b="1" dirty="0"/>
            </a:br>
            <a:r>
              <a:rPr lang="it-IT" sz="1400" i="1" dirty="0"/>
              <a:t>È un tema molto discusso…</a:t>
            </a:r>
          </a:p>
          <a:p>
            <a:endParaRPr lang="it-IT" b="1" dirty="0"/>
          </a:p>
        </p:txBody>
      </p:sp>
      <p:sp>
        <p:nvSpPr>
          <p:cNvPr id="6" name="CasellaDiTesto 5">
            <a:extLst>
              <a:ext uri="{FF2B5EF4-FFF2-40B4-BE49-F238E27FC236}">
                <a16:creationId xmlns:a16="http://schemas.microsoft.com/office/drawing/2014/main" id="{7366DAB8-2110-2992-6287-80341DBFAE6D}"/>
              </a:ext>
            </a:extLst>
          </p:cNvPr>
          <p:cNvSpPr txBox="1"/>
          <p:nvPr/>
        </p:nvSpPr>
        <p:spPr>
          <a:xfrm>
            <a:off x="1625833" y="2113501"/>
            <a:ext cx="8931188" cy="2031325"/>
          </a:xfrm>
          <a:prstGeom prst="rect">
            <a:avLst/>
          </a:prstGeom>
          <a:noFill/>
        </p:spPr>
        <p:txBody>
          <a:bodyPr wrap="square" rtlCol="0">
            <a:spAutoFit/>
          </a:bodyPr>
          <a:lstStyle/>
          <a:p>
            <a:r>
              <a:rPr lang="it-IT" dirty="0"/>
              <a:t> </a:t>
            </a:r>
            <a:r>
              <a:rPr lang="it-IT" b="1" dirty="0"/>
              <a:t>Chi è a favore dice che queste categorie:</a:t>
            </a:r>
          </a:p>
          <a:p>
            <a:pPr marL="285750" indent="-285750">
              <a:buFont typeface="Arial" panose="020B0604020202020204" pitchFamily="34" charset="0"/>
              <a:buChar char="•"/>
            </a:pPr>
            <a:r>
              <a:rPr lang="it-IT" dirty="0"/>
              <a:t>aiutano a favorire l’ingresso delle donne nel mondo degli scacchi,</a:t>
            </a:r>
          </a:p>
          <a:p>
            <a:pPr marL="285750" indent="-285750">
              <a:buFont typeface="Arial" panose="020B0604020202020204" pitchFamily="34" charset="0"/>
              <a:buChar char="•"/>
            </a:pPr>
            <a:r>
              <a:rPr lang="it-IT" dirty="0"/>
              <a:t>danno visibilità e modelli positivi in un ambiente dove sono ancora poche.</a:t>
            </a:r>
          </a:p>
          <a:p>
            <a:pPr marL="285750" indent="-285750">
              <a:buFont typeface="Arial" panose="020B0604020202020204" pitchFamily="34" charset="0"/>
              <a:buChar char="•"/>
            </a:pPr>
            <a:endParaRPr lang="it-IT" dirty="0"/>
          </a:p>
          <a:p>
            <a:r>
              <a:rPr lang="it-IT" dirty="0"/>
              <a:t> </a:t>
            </a:r>
            <a:r>
              <a:rPr lang="it-IT" b="1" dirty="0"/>
              <a:t>Chi è contrario ritiene che:</a:t>
            </a:r>
          </a:p>
          <a:p>
            <a:pPr marL="285750" indent="-285750">
              <a:buFont typeface="Arial" panose="020B0604020202020204" pitchFamily="34" charset="0"/>
              <a:buChar char="•"/>
            </a:pPr>
            <a:r>
              <a:rPr lang="it-IT" dirty="0"/>
              <a:t>gli scacchi siano uno sport mentale, quindi non servano percorsi separati,</a:t>
            </a:r>
          </a:p>
          <a:p>
            <a:pPr marL="285750" indent="-285750">
              <a:buFont typeface="Arial" panose="020B0604020202020204" pitchFamily="34" charset="0"/>
              <a:buChar char="•"/>
            </a:pPr>
            <a:r>
              <a:rPr lang="it-IT" dirty="0"/>
              <a:t>e che il merito debba essere valutato allo stesso modo per tutti</a:t>
            </a:r>
          </a:p>
        </p:txBody>
      </p:sp>
      <p:sp>
        <p:nvSpPr>
          <p:cNvPr id="5" name="CasellaDiTesto 4">
            <a:extLst>
              <a:ext uri="{FF2B5EF4-FFF2-40B4-BE49-F238E27FC236}">
                <a16:creationId xmlns:a16="http://schemas.microsoft.com/office/drawing/2014/main" id="{E008F0C8-2B54-3839-EFD5-908820A0F507}"/>
              </a:ext>
            </a:extLst>
          </p:cNvPr>
          <p:cNvSpPr txBox="1"/>
          <p:nvPr/>
        </p:nvSpPr>
        <p:spPr>
          <a:xfrm>
            <a:off x="1560511" y="4466039"/>
            <a:ext cx="9061832" cy="1134862"/>
          </a:xfrm>
          <a:prstGeom prst="rect">
            <a:avLst/>
          </a:prstGeom>
          <a:noFill/>
        </p:spPr>
        <p:txBody>
          <a:bodyPr wrap="square">
            <a:spAutoFit/>
          </a:bodyPr>
          <a:lstStyle/>
          <a:p>
            <a:pPr algn="ctr">
              <a:lnSpc>
                <a:spcPct val="115000"/>
              </a:lnSpc>
              <a:spcAft>
                <a:spcPts val="800"/>
              </a:spcAft>
              <a:buNone/>
            </a:pPr>
            <a:r>
              <a:rPr lang="it-IT" sz="1800" b="1" i="1" kern="100" dirty="0">
                <a:effectLst/>
                <a:latin typeface="Aptos" panose="020B0004020202020204" pitchFamily="34" charset="0"/>
                <a:ea typeface="Aptos" panose="020B0004020202020204" pitchFamily="34" charset="0"/>
                <a:cs typeface="Times New Roman" panose="02020603050405020304" pitchFamily="18" charset="0"/>
              </a:rPr>
              <a:t>In ogni caso...</a:t>
            </a:r>
            <a:endParaRPr lang="it-IT" sz="1800" i="1"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Non sta a noi dire chi ha ragione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ma è giusto conoscere questo dibattito, per completezza e per stimolare una riflessione personale.</a:t>
            </a:r>
          </a:p>
        </p:txBody>
      </p:sp>
      <p:sp>
        <p:nvSpPr>
          <p:cNvPr id="4" name="Titolo 1">
            <a:extLst>
              <a:ext uri="{FF2B5EF4-FFF2-40B4-BE49-F238E27FC236}">
                <a16:creationId xmlns:a16="http://schemas.microsoft.com/office/drawing/2014/main" id="{81B83561-4348-A7AD-1D0A-30891CA203B6}"/>
              </a:ext>
            </a:extLst>
          </p:cNvPr>
          <p:cNvSpPr txBox="1">
            <a:spLocks/>
          </p:cNvSpPr>
          <p:nvPr/>
        </p:nvSpPr>
        <p:spPr>
          <a:xfrm>
            <a:off x="-7620" y="477778"/>
            <a:ext cx="1219961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SCALATA PER DIVENTARE GRANDE MAESTRO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8" name="Titolo 1">
            <a:extLst>
              <a:ext uri="{FF2B5EF4-FFF2-40B4-BE49-F238E27FC236}">
                <a16:creationId xmlns:a16="http://schemas.microsoft.com/office/drawing/2014/main" id="{4EEFECCC-455D-A669-CF27-3F149479028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86824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92371-DDD3-A457-2EC1-74AAB7D2AB0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6C8504E-9AE9-181E-7709-BE9BAD2070B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DA75FCE-CA3C-EEFE-54AE-94CFCFBF355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E195D1D-4C9C-F397-B33B-75E7A9116342}"/>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33E6B36-EE84-FD84-2248-3EBE0B53F41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A820DB2-35A9-FD6D-9BC8-4A8487BC2B2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8B30C51-6B70-7403-B37A-58BCB634BC8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graphicFrame>
        <p:nvGraphicFramePr>
          <p:cNvPr id="4" name="Tabella 3">
            <a:extLst>
              <a:ext uri="{FF2B5EF4-FFF2-40B4-BE49-F238E27FC236}">
                <a16:creationId xmlns:a16="http://schemas.microsoft.com/office/drawing/2014/main" id="{C6B713B3-182B-4EE1-6123-B085A252AE28}"/>
              </a:ext>
            </a:extLst>
          </p:cNvPr>
          <p:cNvGraphicFramePr>
            <a:graphicFrameLocks noGrp="1"/>
          </p:cNvGraphicFramePr>
          <p:nvPr>
            <p:extLst>
              <p:ext uri="{D42A27DB-BD31-4B8C-83A1-F6EECF244321}">
                <p14:modId xmlns:p14="http://schemas.microsoft.com/office/powerpoint/2010/main" val="483506116"/>
              </p:ext>
            </p:extLst>
          </p:nvPr>
        </p:nvGraphicFramePr>
        <p:xfrm>
          <a:off x="3418010" y="2883064"/>
          <a:ext cx="5355980" cy="2649530"/>
        </p:xfrm>
        <a:graphic>
          <a:graphicData uri="http://schemas.openxmlformats.org/drawingml/2006/table">
            <a:tbl>
              <a:tblPr firstRow="1" bandRow="1">
                <a:tableStyleId>{5C22544A-7EE6-4342-B048-85BDC9FD1C3A}</a:tableStyleId>
              </a:tblPr>
              <a:tblGrid>
                <a:gridCol w="2677990">
                  <a:extLst>
                    <a:ext uri="{9D8B030D-6E8A-4147-A177-3AD203B41FA5}">
                      <a16:colId xmlns:a16="http://schemas.microsoft.com/office/drawing/2014/main" val="2490785347"/>
                    </a:ext>
                  </a:extLst>
                </a:gridCol>
                <a:gridCol w="2677990">
                  <a:extLst>
                    <a:ext uri="{9D8B030D-6E8A-4147-A177-3AD203B41FA5}">
                      <a16:colId xmlns:a16="http://schemas.microsoft.com/office/drawing/2014/main" val="13429945"/>
                    </a:ext>
                  </a:extLst>
                </a:gridCol>
              </a:tblGrid>
              <a:tr h="529906">
                <a:tc>
                  <a:txBody>
                    <a:bodyPr/>
                    <a:lstStyle/>
                    <a:p>
                      <a:pPr algn="ctr"/>
                      <a:r>
                        <a:rPr lang="it-IT" sz="1800" b="1" dirty="0">
                          <a:solidFill>
                            <a:schemeClr val="tx1"/>
                          </a:solidFill>
                          <a:latin typeface="+mn-lt"/>
                        </a:rPr>
                        <a:t>TITOLO</a:t>
                      </a:r>
                    </a:p>
                  </a:txBody>
                  <a:tcPr anchor="ctr">
                    <a:noFill/>
                  </a:tcPr>
                </a:tc>
                <a:tc>
                  <a:txBody>
                    <a:bodyPr/>
                    <a:lstStyle/>
                    <a:p>
                      <a:pPr algn="ctr"/>
                      <a:r>
                        <a:rPr lang="it-IT" sz="1800" b="1" i="0" dirty="0">
                          <a:solidFill>
                            <a:srgbClr val="CE821A"/>
                          </a:solidFill>
                          <a:latin typeface="+mn-lt"/>
                        </a:rPr>
                        <a:t>REQUISITI</a:t>
                      </a:r>
                    </a:p>
                  </a:txBody>
                  <a:tcPr anchor="ctr">
                    <a:noFill/>
                  </a:tcPr>
                </a:tc>
                <a:extLst>
                  <a:ext uri="{0D108BD9-81ED-4DB2-BD59-A6C34878D82A}">
                    <a16:rowId xmlns:a16="http://schemas.microsoft.com/office/drawing/2014/main" val="779671841"/>
                  </a:ext>
                </a:extLst>
              </a:tr>
              <a:tr h="529906">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Non classificato (NC) </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Inferiore a 1500 punti ELO</a:t>
                      </a:r>
                    </a:p>
                  </a:txBody>
                  <a:tcPr marL="9525" marR="9525" marT="9525" marB="9525" anchor="ctr">
                    <a:noFill/>
                  </a:tcPr>
                </a:tc>
                <a:extLst>
                  <a:ext uri="{0D108BD9-81ED-4DB2-BD59-A6C34878D82A}">
                    <a16:rowId xmlns:a16="http://schemas.microsoft.com/office/drawing/2014/main" val="611684549"/>
                  </a:ext>
                </a:extLst>
              </a:tr>
              <a:tr h="529906">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3° Categoria Nazionale (3N)</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1500 punti ELO</a:t>
                      </a:r>
                    </a:p>
                  </a:txBody>
                  <a:tcPr marL="9525" marR="9525" marT="9525" marB="9525" anchor="ctr">
                    <a:noFill/>
                  </a:tcPr>
                </a:tc>
                <a:extLst>
                  <a:ext uri="{0D108BD9-81ED-4DB2-BD59-A6C34878D82A}">
                    <a16:rowId xmlns:a16="http://schemas.microsoft.com/office/drawing/2014/main" val="1138946303"/>
                  </a:ext>
                </a:extLst>
              </a:tr>
              <a:tr h="529906">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2° Categoria Nazionale (2N)</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1600 punti ELO</a:t>
                      </a:r>
                    </a:p>
                  </a:txBody>
                  <a:tcPr marL="9525" marR="9525" marT="9525" marB="9525" anchor="ctr">
                    <a:noFill/>
                  </a:tcPr>
                </a:tc>
                <a:extLst>
                  <a:ext uri="{0D108BD9-81ED-4DB2-BD59-A6C34878D82A}">
                    <a16:rowId xmlns:a16="http://schemas.microsoft.com/office/drawing/2014/main" val="707123070"/>
                  </a:ext>
                </a:extLst>
              </a:tr>
              <a:tr h="529906">
                <a:tc>
                  <a:txBody>
                    <a:bodyPr/>
                    <a:lstStyle/>
                    <a:p>
                      <a:pPr algn="ctr">
                        <a:lnSpc>
                          <a:spcPct val="115000"/>
                        </a:lnSpc>
                        <a:spcAft>
                          <a:spcPts val="800"/>
                        </a:spcAft>
                        <a:buNone/>
                      </a:pPr>
                      <a:r>
                        <a:rPr lang="it-IT" sz="1400" b="1" kern="100" dirty="0">
                          <a:effectLst/>
                          <a:latin typeface="+mn-lt"/>
                          <a:ea typeface="Aptos" panose="020B0004020202020204" pitchFamily="34" charset="0"/>
                          <a:cs typeface="Times New Roman" panose="02020603050405020304" pitchFamily="18" charset="0"/>
                        </a:rPr>
                        <a:t>1° Categoria Nazionale (1N)</a:t>
                      </a:r>
                    </a:p>
                  </a:txBody>
                  <a:tcPr marL="9525" marR="9525" marT="9525" marB="9525" anchor="ctr">
                    <a:noFill/>
                  </a:tcPr>
                </a:tc>
                <a:tc>
                  <a:txBody>
                    <a:bodyPr/>
                    <a:lstStyle/>
                    <a:p>
                      <a:pPr algn="ctr">
                        <a:lnSpc>
                          <a:spcPct val="115000"/>
                        </a:lnSpc>
                        <a:spcAft>
                          <a:spcPts val="800"/>
                        </a:spcAft>
                        <a:buNone/>
                      </a:pPr>
                      <a:r>
                        <a:rPr lang="it-IT" sz="1400" b="1" kern="100" dirty="0">
                          <a:solidFill>
                            <a:srgbClr val="CE821A"/>
                          </a:solidFill>
                          <a:effectLst/>
                          <a:latin typeface="+mn-lt"/>
                          <a:ea typeface="Aptos" panose="020B0004020202020204" pitchFamily="34" charset="0"/>
                          <a:cs typeface="Times New Roman" panose="02020603050405020304" pitchFamily="18" charset="0"/>
                        </a:rPr>
                        <a:t>1800 punti ELO</a:t>
                      </a:r>
                    </a:p>
                  </a:txBody>
                  <a:tcPr marL="9525" marR="9525" marT="9525" marB="9525" anchor="ctr">
                    <a:noFill/>
                  </a:tcPr>
                </a:tc>
                <a:extLst>
                  <a:ext uri="{0D108BD9-81ED-4DB2-BD59-A6C34878D82A}">
                    <a16:rowId xmlns:a16="http://schemas.microsoft.com/office/drawing/2014/main" val="1947508671"/>
                  </a:ext>
                </a:extLst>
              </a:tr>
            </a:tbl>
          </a:graphicData>
        </a:graphic>
      </p:graphicFrame>
      <p:sp>
        <p:nvSpPr>
          <p:cNvPr id="7" name="CasellaDiTesto 6">
            <a:extLst>
              <a:ext uri="{FF2B5EF4-FFF2-40B4-BE49-F238E27FC236}">
                <a16:creationId xmlns:a16="http://schemas.microsoft.com/office/drawing/2014/main" id="{F2B185FB-874E-BB05-F201-F7D892A55A5E}"/>
              </a:ext>
            </a:extLst>
          </p:cNvPr>
          <p:cNvSpPr txBox="1"/>
          <p:nvPr/>
        </p:nvSpPr>
        <p:spPr>
          <a:xfrm>
            <a:off x="564154" y="1464001"/>
            <a:ext cx="11050781" cy="1077218"/>
          </a:xfrm>
          <a:prstGeom prst="rect">
            <a:avLst/>
          </a:prstGeom>
          <a:noFill/>
        </p:spPr>
        <p:txBody>
          <a:bodyPr wrap="square">
            <a:spAutoFit/>
          </a:bodyPr>
          <a:lstStyle/>
          <a:p>
            <a:pPr algn="just"/>
            <a:r>
              <a:rPr lang="it-IT" sz="1600" dirty="0"/>
              <a:t>Oltre ai titoli riconosciuti a livello internazionale dalla FIDE, ogni federazione nazionale adotta un proprio sistema di classificazione per i giocatori. In Italia, la </a:t>
            </a:r>
            <a:r>
              <a:rPr lang="it-IT" sz="1600" b="1" dirty="0"/>
              <a:t>Federazione Scacchistica Italiana (FSI) </a:t>
            </a:r>
            <a:r>
              <a:rPr lang="it-IT" sz="1600" dirty="0"/>
              <a:t>assegna titoli nazionali chiamati </a:t>
            </a:r>
            <a:r>
              <a:rPr lang="it-IT" sz="1600" b="1" dirty="0"/>
              <a:t>categorie</a:t>
            </a:r>
            <a:r>
              <a:rPr lang="it-IT" sz="1600" dirty="0"/>
              <a:t>, che rappresentano tappe fondamentali nel percorso di crescita di un giocatore, specialmente nei primi anni di attività. Questi titoli </a:t>
            </a:r>
            <a:r>
              <a:rPr lang="it-IT" sz="1600" b="1" dirty="0"/>
              <a:t>non prevedono una distinzione tra maschile e femminile.</a:t>
            </a:r>
            <a:endParaRPr lang="it-IT" sz="1600" dirty="0"/>
          </a:p>
        </p:txBody>
      </p:sp>
      <p:sp>
        <p:nvSpPr>
          <p:cNvPr id="2" name="Titolo 1">
            <a:extLst>
              <a:ext uri="{FF2B5EF4-FFF2-40B4-BE49-F238E27FC236}">
                <a16:creationId xmlns:a16="http://schemas.microsoft.com/office/drawing/2014/main" id="{D0F7511C-34C2-A03F-755C-2CBD770C8A37}"/>
              </a:ext>
            </a:extLst>
          </p:cNvPr>
          <p:cNvSpPr txBox="1">
            <a:spLocks/>
          </p:cNvSpPr>
          <p:nvPr/>
        </p:nvSpPr>
        <p:spPr>
          <a:xfrm>
            <a:off x="-7620" y="477778"/>
            <a:ext cx="1219961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SCALATA PER DIVENTARE GRANDE MAESTRO</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6" name="Titolo 1">
            <a:extLst>
              <a:ext uri="{FF2B5EF4-FFF2-40B4-BE49-F238E27FC236}">
                <a16:creationId xmlns:a16="http://schemas.microsoft.com/office/drawing/2014/main" id="{56C5B404-1B29-B808-FD51-E83BCA52A701}"/>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00269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EFE3E-B111-FFAA-87F0-9DAC037790E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7D6DEE8-EE3A-BBDF-F0D6-854F79CD61D2}"/>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8CD4D40-FA08-9F85-0AEE-1AC1BAB00BF6}"/>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3359C9B-8AAA-61CE-963E-3778B620C79F}"/>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20C8315-AC78-A794-E72A-91109A411E10}"/>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E82CAE0-444D-3757-BD97-B8B4675AF167}"/>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6434DC2-42A0-9D44-7D5A-8080BE34D5D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C63FCA8-859D-3AB6-2485-5B9E8058D8C6}"/>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CIRCOLI SCACCHISTICI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76C694ED-B544-7E28-30ED-3FA7540613AB}"/>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COSA SONO?</a:t>
            </a:r>
          </a:p>
        </p:txBody>
      </p:sp>
      <p:sp>
        <p:nvSpPr>
          <p:cNvPr id="2" name="CasellaDiTesto 1">
            <a:extLst>
              <a:ext uri="{FF2B5EF4-FFF2-40B4-BE49-F238E27FC236}">
                <a16:creationId xmlns:a16="http://schemas.microsoft.com/office/drawing/2014/main" id="{A985447E-07C9-0382-5DE7-14694571EC8B}"/>
              </a:ext>
            </a:extLst>
          </p:cNvPr>
          <p:cNvSpPr txBox="1"/>
          <p:nvPr/>
        </p:nvSpPr>
        <p:spPr>
          <a:xfrm>
            <a:off x="4227038" y="2012829"/>
            <a:ext cx="7256914" cy="1477328"/>
          </a:xfrm>
          <a:prstGeom prst="rect">
            <a:avLst/>
          </a:prstGeom>
          <a:noFill/>
        </p:spPr>
        <p:txBody>
          <a:bodyPr wrap="square" rtlCol="0">
            <a:spAutoFit/>
          </a:bodyPr>
          <a:lstStyle/>
          <a:p>
            <a:r>
              <a:rPr lang="it-IT" dirty="0"/>
              <a:t>I circoli scacchistici sono </a:t>
            </a:r>
            <a:r>
              <a:rPr lang="it-IT" b="1" dirty="0"/>
              <a:t>associazioni sportive dilettantistiche</a:t>
            </a:r>
            <a:r>
              <a:rPr lang="it-IT" dirty="0"/>
              <a:t>, spesso affiliate alla </a:t>
            </a:r>
            <a:r>
              <a:rPr lang="it-IT" b="1" dirty="0"/>
              <a:t>Federazione Scacchistica Italiana (FSI)</a:t>
            </a:r>
            <a:r>
              <a:rPr lang="it-IT" dirty="0"/>
              <a:t>, dove gli appassionati si ritrovano per </a:t>
            </a:r>
            <a:r>
              <a:rPr lang="it-IT" b="1" dirty="0"/>
              <a:t>giocare, studiare e partecipare a tornei</a:t>
            </a:r>
            <a:r>
              <a:rPr lang="it-IT" dirty="0"/>
              <a:t>. Alcuni circoli sono piccoli e locali, altri più strutturati e attivi a livello nazionale.</a:t>
            </a:r>
          </a:p>
        </p:txBody>
      </p:sp>
      <p:sp>
        <p:nvSpPr>
          <p:cNvPr id="5" name="CasellaDiTesto 4">
            <a:extLst>
              <a:ext uri="{FF2B5EF4-FFF2-40B4-BE49-F238E27FC236}">
                <a16:creationId xmlns:a16="http://schemas.microsoft.com/office/drawing/2014/main" id="{09BBB6E3-E0FA-E270-970F-770E49E46D2E}"/>
              </a:ext>
            </a:extLst>
          </p:cNvPr>
          <p:cNvSpPr txBox="1"/>
          <p:nvPr/>
        </p:nvSpPr>
        <p:spPr>
          <a:xfrm>
            <a:off x="4227038" y="3734164"/>
            <a:ext cx="7256914" cy="1754326"/>
          </a:xfrm>
          <a:prstGeom prst="rect">
            <a:avLst/>
          </a:prstGeom>
          <a:noFill/>
        </p:spPr>
        <p:txBody>
          <a:bodyPr wrap="square" rtlCol="0">
            <a:spAutoFit/>
          </a:bodyPr>
          <a:lstStyle/>
          <a:p>
            <a:r>
              <a:rPr lang="it-IT" dirty="0"/>
              <a:t>Servono dunque per:</a:t>
            </a:r>
          </a:p>
          <a:p>
            <a:pPr marL="285750" indent="-285750">
              <a:buFont typeface="Arial" panose="020B0604020202020204" pitchFamily="34" charset="0"/>
              <a:buChar char="•"/>
            </a:pPr>
            <a:r>
              <a:rPr lang="it-IT" dirty="0"/>
              <a:t>Giocare partite amichevoli </a:t>
            </a:r>
            <a:r>
              <a:rPr lang="it-IT" b="1" dirty="0"/>
              <a:t>dal vivo</a:t>
            </a:r>
          </a:p>
          <a:p>
            <a:pPr marL="285750" indent="-285750">
              <a:buFont typeface="Arial" panose="020B0604020202020204" pitchFamily="34" charset="0"/>
              <a:buChar char="•"/>
            </a:pPr>
            <a:r>
              <a:rPr lang="it-IT" b="1" dirty="0"/>
              <a:t>Allenarti</a:t>
            </a:r>
            <a:r>
              <a:rPr lang="it-IT" dirty="0"/>
              <a:t> con altri giocatori</a:t>
            </a:r>
          </a:p>
          <a:p>
            <a:pPr marL="285750" indent="-285750">
              <a:buFont typeface="Arial" panose="020B0604020202020204" pitchFamily="34" charset="0"/>
              <a:buChar char="•"/>
            </a:pPr>
            <a:r>
              <a:rPr lang="it-IT" dirty="0"/>
              <a:t>Seguire </a:t>
            </a:r>
            <a:r>
              <a:rPr lang="it-IT" b="1" dirty="0"/>
              <a:t>corsi collettivi </a:t>
            </a:r>
            <a:r>
              <a:rPr lang="it-IT" dirty="0"/>
              <a:t>o </a:t>
            </a:r>
            <a:r>
              <a:rPr lang="it-IT" b="1" dirty="0"/>
              <a:t>lezioni individuali</a:t>
            </a:r>
          </a:p>
          <a:p>
            <a:pPr marL="285750" indent="-285750">
              <a:buFont typeface="Arial" panose="020B0604020202020204" pitchFamily="34" charset="0"/>
              <a:buChar char="•"/>
            </a:pPr>
            <a:r>
              <a:rPr lang="it-IT" b="1" dirty="0"/>
              <a:t>Condividere la passione </a:t>
            </a:r>
            <a:r>
              <a:rPr lang="it-IT" dirty="0"/>
              <a:t>in un contesto umano e stimolante</a:t>
            </a:r>
          </a:p>
          <a:p>
            <a:pPr marL="285750" indent="-285750">
              <a:buFont typeface="Arial" panose="020B0604020202020204" pitchFamily="34" charset="0"/>
              <a:buChar char="•"/>
            </a:pPr>
            <a:r>
              <a:rPr lang="it-IT" b="1" kern="100" dirty="0">
                <a:latin typeface="Aptos" panose="020B0004020202020204" pitchFamily="34" charset="0"/>
                <a:ea typeface="Aptos" panose="020B0004020202020204" pitchFamily="34" charset="0"/>
                <a:cs typeface="Times New Roman" panose="02020603050405020304" pitchFamily="18" charset="0"/>
              </a:rPr>
              <a:t>Partecipare a tornei ufficiali FIDE o FSI</a:t>
            </a:r>
            <a:endParaRPr lang="it-IT" dirty="0"/>
          </a:p>
        </p:txBody>
      </p:sp>
      <p:sp>
        <p:nvSpPr>
          <p:cNvPr id="4" name="Titolo 1">
            <a:extLst>
              <a:ext uri="{FF2B5EF4-FFF2-40B4-BE49-F238E27FC236}">
                <a16:creationId xmlns:a16="http://schemas.microsoft.com/office/drawing/2014/main" id="{8EC3CC54-4C96-2142-91C4-03FE038D935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84636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1AAAD-2C89-402A-B00E-1C2AAE5A5F4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84011C1-0663-ED3E-4766-5C0F2A57AB3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647C08E-0052-1104-0EFE-82F3837BBC4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8B51FDC-4AA5-8F39-2679-C33CACD9020C}"/>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76E29B2-8041-8039-D3C2-84F73182AE4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7C250AE-E3E0-6BBB-874C-8D55ACE00A8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57BC879-6F3D-55DA-A5B0-9E64F5E7226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85C6273E-12A6-1346-262D-AA5DC4A73A85}"/>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CIRCOLI SCACCHISTICI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10" name="CasellaDiTesto 9">
            <a:extLst>
              <a:ext uri="{FF2B5EF4-FFF2-40B4-BE49-F238E27FC236}">
                <a16:creationId xmlns:a16="http://schemas.microsoft.com/office/drawing/2014/main" id="{C677F4D9-46AF-EF3F-7411-5922D77AFEF7}"/>
              </a:ext>
            </a:extLst>
          </p:cNvPr>
          <p:cNvSpPr txBox="1"/>
          <p:nvPr/>
        </p:nvSpPr>
        <p:spPr>
          <a:xfrm>
            <a:off x="936323" y="3104328"/>
            <a:ext cx="3033310" cy="83099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PARTECIPAZIONE A TORNEI UFFICIALI</a:t>
            </a:r>
          </a:p>
        </p:txBody>
      </p:sp>
      <p:sp>
        <p:nvSpPr>
          <p:cNvPr id="7" name="CasellaDiTesto 6">
            <a:extLst>
              <a:ext uri="{FF2B5EF4-FFF2-40B4-BE49-F238E27FC236}">
                <a16:creationId xmlns:a16="http://schemas.microsoft.com/office/drawing/2014/main" id="{02CCE813-3B38-0AC1-8783-CC4A231DF8E6}"/>
              </a:ext>
            </a:extLst>
          </p:cNvPr>
          <p:cNvSpPr txBox="1"/>
          <p:nvPr/>
        </p:nvSpPr>
        <p:spPr>
          <a:xfrm>
            <a:off x="4135458" y="1582615"/>
            <a:ext cx="7377989" cy="1350819"/>
          </a:xfrm>
          <a:prstGeom prst="rect">
            <a:avLst/>
          </a:prstGeom>
          <a:noFill/>
        </p:spPr>
        <p:txBody>
          <a:bodyPr wrap="square">
            <a:spAutoFit/>
          </a:bodyPr>
          <a:lstStyle/>
          <a:p>
            <a:pPr lvl="0">
              <a:lnSpc>
                <a:spcPct val="115000"/>
              </a:lnSpc>
              <a:spcAft>
                <a:spcPts val="800"/>
              </a:spcAft>
              <a:tabLst>
                <a:tab pos="457200" algn="l"/>
              </a:tabLs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Per partecipare a tornei validi per il punteggio ELO FIDE o FSI, è necessario essere tesserati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 per farlo devi passare attraverso un circolo affiliato. Il tesseramento serve a garantire che i partecipanti rispettino le regole ufficiali e siano coperti anche a livello assicurativo.</a:t>
            </a:r>
          </a:p>
        </p:txBody>
      </p:sp>
      <p:sp>
        <p:nvSpPr>
          <p:cNvPr id="8" name="CasellaDiTesto 7">
            <a:extLst>
              <a:ext uri="{FF2B5EF4-FFF2-40B4-BE49-F238E27FC236}">
                <a16:creationId xmlns:a16="http://schemas.microsoft.com/office/drawing/2014/main" id="{9428FD43-082C-EBAE-9C1B-7CC629FE0F6A}"/>
              </a:ext>
            </a:extLst>
          </p:cNvPr>
          <p:cNvSpPr txBox="1"/>
          <p:nvPr/>
        </p:nvSpPr>
        <p:spPr>
          <a:xfrm>
            <a:off x="4135458" y="3353328"/>
            <a:ext cx="7377989" cy="2031325"/>
          </a:xfrm>
          <a:prstGeom prst="rect">
            <a:avLst/>
          </a:prstGeom>
          <a:noFill/>
        </p:spPr>
        <p:txBody>
          <a:bodyPr wrap="square">
            <a:spAutoFit/>
          </a:bodyPr>
          <a:lstStyle/>
          <a:p>
            <a:r>
              <a:rPr lang="it-IT" b="1" dirty="0"/>
              <a:t>Come funziona il tesseramento?</a:t>
            </a:r>
            <a:endParaRPr lang="it-IT" dirty="0"/>
          </a:p>
          <a:p>
            <a:pPr marL="285750" lvl="0" indent="-285750">
              <a:buFont typeface="Arial" panose="020B0604020202020204" pitchFamily="34" charset="0"/>
              <a:buChar char="•"/>
            </a:pPr>
            <a:r>
              <a:rPr lang="it-IT" dirty="0"/>
              <a:t>Ti iscrivi a un </a:t>
            </a:r>
            <a:r>
              <a:rPr lang="it-IT" b="1" dirty="0"/>
              <a:t>circolo scacchistico affiliato alla FSI</a:t>
            </a:r>
            <a:endParaRPr lang="it-IT" dirty="0"/>
          </a:p>
          <a:p>
            <a:pPr marL="285750" lvl="0" indent="-285750">
              <a:buFont typeface="Arial" panose="020B0604020202020204" pitchFamily="34" charset="0"/>
              <a:buChar char="•"/>
            </a:pPr>
            <a:r>
              <a:rPr lang="it-IT" dirty="0"/>
              <a:t>Paghi una quota annuale </a:t>
            </a:r>
          </a:p>
          <a:p>
            <a:pPr marL="285750" lvl="0" indent="-285750">
              <a:buFont typeface="Arial" panose="020B0604020202020204" pitchFamily="34" charset="0"/>
              <a:buChar char="•"/>
            </a:pPr>
            <a:r>
              <a:rPr lang="it-IT" dirty="0"/>
              <a:t>In cambio ottieni la </a:t>
            </a:r>
            <a:r>
              <a:rPr lang="it-IT" b="1" dirty="0"/>
              <a:t>tessera FSI</a:t>
            </a:r>
            <a:r>
              <a:rPr lang="it-IT" dirty="0"/>
              <a:t>, che ti permette di: </a:t>
            </a:r>
          </a:p>
          <a:p>
            <a:pPr marL="285750" lvl="0" indent="-285750">
              <a:buFont typeface="Arial" panose="020B0604020202020204" pitchFamily="34" charset="0"/>
              <a:buChar char="•"/>
            </a:pPr>
            <a:r>
              <a:rPr lang="it-IT" dirty="0"/>
              <a:t>Partecipare a </a:t>
            </a:r>
            <a:r>
              <a:rPr lang="it-IT" b="1" dirty="0"/>
              <a:t>tornei ufficiali</a:t>
            </a:r>
          </a:p>
          <a:p>
            <a:pPr marL="285750" lvl="0" indent="-285750">
              <a:buFont typeface="Arial" panose="020B0604020202020204" pitchFamily="34" charset="0"/>
              <a:buChar char="•"/>
            </a:pPr>
            <a:r>
              <a:rPr lang="it-IT" dirty="0"/>
              <a:t>Accumulare </a:t>
            </a:r>
            <a:r>
              <a:rPr lang="it-IT" b="1" dirty="0"/>
              <a:t>punti ELO</a:t>
            </a:r>
          </a:p>
          <a:p>
            <a:pPr marL="285750" lvl="0" indent="-285750">
              <a:buFont typeface="Arial" panose="020B0604020202020204" pitchFamily="34" charset="0"/>
              <a:buChar char="•"/>
            </a:pPr>
            <a:r>
              <a:rPr lang="it-IT" dirty="0"/>
              <a:t>Comparire nei </a:t>
            </a:r>
            <a:r>
              <a:rPr lang="it-IT" b="1" dirty="0"/>
              <a:t>database ufficiali FIDE/FSI</a:t>
            </a:r>
          </a:p>
        </p:txBody>
      </p:sp>
      <p:sp>
        <p:nvSpPr>
          <p:cNvPr id="2" name="Titolo 1">
            <a:extLst>
              <a:ext uri="{FF2B5EF4-FFF2-40B4-BE49-F238E27FC236}">
                <a16:creationId xmlns:a16="http://schemas.microsoft.com/office/drawing/2014/main" id="{67D1268D-29E1-5A2A-B2A2-ACD7E30D29F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551063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D90C8-6415-669B-A5AD-4472A6BA859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8558280-8160-0D8F-0718-82E01E66E0C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55C66AC-AFBD-8787-7B5F-5B14B68AEAD1}"/>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233FB4C-2E38-DAF4-EB64-72C51A84A576}"/>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9DE0319-D7C1-0795-77DE-7C0467C02E6E}"/>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5866A53-C619-87A5-098C-0F1CCB5D8F1E}"/>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61A07B7-7399-D40D-47CD-8261E40A159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06EC7B7-A567-F2D6-DDA8-7961DC30EEC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CIRCOLI SCACCHISTICI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7" name="CasellaDiTesto 6">
            <a:extLst>
              <a:ext uri="{FF2B5EF4-FFF2-40B4-BE49-F238E27FC236}">
                <a16:creationId xmlns:a16="http://schemas.microsoft.com/office/drawing/2014/main" id="{15697639-73A6-E0FE-01EA-C57000F0B777}"/>
              </a:ext>
            </a:extLst>
          </p:cNvPr>
          <p:cNvSpPr txBox="1"/>
          <p:nvPr/>
        </p:nvSpPr>
        <p:spPr>
          <a:xfrm>
            <a:off x="1644010" y="1900709"/>
            <a:ext cx="8894833" cy="2932791"/>
          </a:xfrm>
          <a:prstGeom prst="rect">
            <a:avLst/>
          </a:prstGeom>
          <a:noFill/>
        </p:spPr>
        <p:txBody>
          <a:bodyPr wrap="square">
            <a:spAutoFit/>
          </a:bodyPr>
          <a:lstStyle/>
          <a:p>
            <a:pPr lvl="0">
              <a:lnSpc>
                <a:spcPct val="115000"/>
              </a:lnSpc>
              <a:spcAft>
                <a:spcPts val="800"/>
              </a:spcAft>
              <a:tabLst>
                <a:tab pos="457200" algn="l"/>
              </a:tabLs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Vale ancora la pena iscriversi a un circolo, nell’era del digitale?</a:t>
            </a:r>
          </a:p>
          <a:p>
            <a:pPr lvl="0">
              <a:lnSpc>
                <a:spcPct val="115000"/>
              </a:lnSpc>
              <a:spcAft>
                <a:spcPts val="800"/>
              </a:spcAft>
              <a:tabLst>
                <a:tab pos="457200" algn="l"/>
              </a:tabLs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Sì</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vuoi giocare a livello agonistico.</a:t>
            </a:r>
          </a:p>
          <a:p>
            <a:pPr lvl="0">
              <a:lnSpc>
                <a:spcPct val="115000"/>
              </a:lnSpc>
              <a:spcAft>
                <a:spcPts val="800"/>
              </a:spcAft>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Online si impara, ci si allena e ci si diverte, ma se desideri partecipare a tornei veri, magari per ottenere un punteggio ufficiale o semplicemente per vivere l'esperienza completa,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il passaggio in un circolo è necessario.</a:t>
            </a:r>
          </a:p>
          <a:p>
            <a:pPr lvl="0">
              <a:lnSpc>
                <a:spcPct val="115000"/>
              </a:lnSpc>
              <a:spcAft>
                <a:spcPts val="800"/>
              </a:spcAft>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Inoltre, per molti è anche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un’esperienza sociale ed educativa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giocare dal vivo, gestire il tempo, affrontare un avversario reale, sentire la pressione della partita... sono elementi che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arricchiscono davvero il percorso di crescita scacchistica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2" name="Titolo 1">
            <a:extLst>
              <a:ext uri="{FF2B5EF4-FFF2-40B4-BE49-F238E27FC236}">
                <a16:creationId xmlns:a16="http://schemas.microsoft.com/office/drawing/2014/main" id="{B8188D26-0039-2ED6-23A1-6E32768B33DB}"/>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Il punteggio ELO e la scalata per diventare grande maestro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3213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341AC-2E21-45F0-BD3D-46BE08FA0DCB}"/>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6E3389DE-C228-7078-1552-94E82989ED0B}"/>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A686797A-D5E1-A7A7-F7E8-7BB55E3C5569}"/>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0107264A-8339-2CA0-C868-67E6D94190FC}"/>
                </a:ext>
              </a:extLst>
            </p:cNvPr>
            <p:cNvSpPr txBox="1">
              <a:spLocks/>
            </p:cNvSpPr>
            <p:nvPr/>
          </p:nvSpPr>
          <p:spPr>
            <a:xfrm>
              <a:off x="0" y="5317240"/>
              <a:ext cx="12191999" cy="744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DIFFERENZE TRA SCACCHI ONLINE E DAL VIVO</a:t>
              </a:r>
              <a:endPar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25692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2C71E-0722-BCE3-0D3F-6F4D08230FD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C9CE0B3E-66A7-6E63-F433-9DAB50711F6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D345317-9E45-F42E-A4BE-03BD2AD8C0E0}"/>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43BAF69-604D-49B4-598A-5CAC1BF15CB7}"/>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C6539D3F-B4A2-B439-F2A7-267427469163}"/>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AA01B2F-2C00-E05C-0216-554AC0C1244E}"/>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5BBBC08B-03A9-7B89-FD8F-6323F2546723}"/>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D256124A-74CB-3C62-3E0E-FF82997A62D3}"/>
              </a:ext>
            </a:extLst>
          </p:cNvPr>
          <p:cNvSpPr txBox="1">
            <a:spLocks/>
          </p:cNvSpPr>
          <p:nvPr/>
        </p:nvSpPr>
        <p:spPr>
          <a:xfrm>
            <a:off x="0" y="477778"/>
            <a:ext cx="12185903"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DIFFERENZE TRA SCACCHI ONLINE E DAL VIVO</a:t>
            </a:r>
            <a:endPar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7" name="CasellaDiTesto 6">
            <a:extLst>
              <a:ext uri="{FF2B5EF4-FFF2-40B4-BE49-F238E27FC236}">
                <a16:creationId xmlns:a16="http://schemas.microsoft.com/office/drawing/2014/main" id="{C6701A3C-65FD-43BA-CE58-07DE16702EA0}"/>
              </a:ext>
            </a:extLst>
          </p:cNvPr>
          <p:cNvSpPr txBox="1"/>
          <p:nvPr/>
        </p:nvSpPr>
        <p:spPr>
          <a:xfrm>
            <a:off x="369229" y="1438276"/>
            <a:ext cx="11512592" cy="1077218"/>
          </a:xfrm>
          <a:prstGeom prst="rect">
            <a:avLst/>
          </a:prstGeom>
          <a:noFill/>
        </p:spPr>
        <p:txBody>
          <a:bodyPr wrap="square">
            <a:spAutoFit/>
          </a:bodyPr>
          <a:lstStyle/>
          <a:p>
            <a:r>
              <a:rPr lang="it-IT" sz="1600" b="1" dirty="0"/>
              <a:t>Chiaramente il gioco degli scacchi è nato con una scacchiera fisica</a:t>
            </a:r>
            <a:r>
              <a:rPr lang="it-IT" sz="1600" dirty="0"/>
              <a:t> e due persone sedute una di fronte all’altra. Solo </a:t>
            </a:r>
            <a:r>
              <a:rPr lang="it-IT" sz="1600" b="1" dirty="0"/>
              <a:t>negli ultimi decenni</a:t>
            </a:r>
            <a:r>
              <a:rPr lang="it-IT" sz="1600" dirty="0"/>
              <a:t>, grazie a </a:t>
            </a:r>
            <a:r>
              <a:rPr lang="it-IT" sz="1600" b="1" dirty="0"/>
              <a:t>Internet</a:t>
            </a:r>
            <a:r>
              <a:rPr lang="it-IT" sz="1600" dirty="0"/>
              <a:t> e alle </a:t>
            </a:r>
            <a:r>
              <a:rPr lang="it-IT" sz="1600" b="1" dirty="0"/>
              <a:t>piattaforme digitali</a:t>
            </a:r>
            <a:r>
              <a:rPr lang="it-IT" sz="1600" dirty="0"/>
              <a:t>, si è potuto iniziare a giocare anche </a:t>
            </a:r>
            <a:r>
              <a:rPr lang="it-IT" sz="1600" b="1" dirty="0"/>
              <a:t>online</a:t>
            </a:r>
            <a:r>
              <a:rPr lang="it-IT" sz="1600" dirty="0"/>
              <a:t>, e questo ha reso l’accesso al gioco molto più semplice e immediato: oggi infatti è possibile </a:t>
            </a:r>
            <a:r>
              <a:rPr lang="it-IT" sz="1600" b="1" dirty="0"/>
              <a:t>trovare un avversario in qualsiasi momento</a:t>
            </a:r>
            <a:r>
              <a:rPr lang="it-IT" sz="1600" dirty="0"/>
              <a:t>, senza bisogno di incontrarsi di persona.</a:t>
            </a:r>
          </a:p>
        </p:txBody>
      </p:sp>
      <p:sp>
        <p:nvSpPr>
          <p:cNvPr id="9" name="CasellaDiTesto 8">
            <a:extLst>
              <a:ext uri="{FF2B5EF4-FFF2-40B4-BE49-F238E27FC236}">
                <a16:creationId xmlns:a16="http://schemas.microsoft.com/office/drawing/2014/main" id="{AFA8D5DC-AD27-7F77-B85A-E0679273C183}"/>
              </a:ext>
            </a:extLst>
          </p:cNvPr>
          <p:cNvSpPr txBox="1"/>
          <p:nvPr/>
        </p:nvSpPr>
        <p:spPr>
          <a:xfrm>
            <a:off x="367684" y="2737492"/>
            <a:ext cx="11512591" cy="830997"/>
          </a:xfrm>
          <a:prstGeom prst="rect">
            <a:avLst/>
          </a:prstGeom>
          <a:noFill/>
        </p:spPr>
        <p:txBody>
          <a:bodyPr wrap="square">
            <a:spAutoFit/>
          </a:bodyPr>
          <a:lstStyle/>
          <a:p>
            <a:r>
              <a:rPr lang="it-IT" sz="1600" dirty="0"/>
              <a:t>Un passaggio intermedio tra il gioco tradizionale e quello online è stato rappresentato dalle </a:t>
            </a:r>
            <a:r>
              <a:rPr lang="it-IT" sz="1600" b="1" dirty="0"/>
              <a:t>scacchiere elettroniche</a:t>
            </a:r>
            <a:r>
              <a:rPr lang="it-IT" sz="1600" dirty="0"/>
              <a:t>, che permettevano di giocare contro un sistema informatico anche senza un'altra persona fisica. </a:t>
            </a:r>
            <a:r>
              <a:rPr lang="it-IT" sz="1600" b="1" dirty="0"/>
              <a:t>Detto ciò, queste scacchiere non hanno mai avuto un grande successo e, con l’arrivo delle prime piattaforme online, sono diventate sempre più rare</a:t>
            </a:r>
            <a:r>
              <a:rPr lang="it-IT" sz="1600" dirty="0"/>
              <a:t>.</a:t>
            </a:r>
          </a:p>
        </p:txBody>
      </p:sp>
      <p:sp>
        <p:nvSpPr>
          <p:cNvPr id="11" name="CasellaDiTesto 10">
            <a:extLst>
              <a:ext uri="{FF2B5EF4-FFF2-40B4-BE49-F238E27FC236}">
                <a16:creationId xmlns:a16="http://schemas.microsoft.com/office/drawing/2014/main" id="{58FCD9AD-1B43-129A-66B4-7087BD85E3C3}"/>
              </a:ext>
            </a:extLst>
          </p:cNvPr>
          <p:cNvSpPr txBox="1"/>
          <p:nvPr/>
        </p:nvSpPr>
        <p:spPr>
          <a:xfrm>
            <a:off x="366137" y="3790487"/>
            <a:ext cx="11512591" cy="1323439"/>
          </a:xfrm>
          <a:prstGeom prst="rect">
            <a:avLst/>
          </a:prstGeom>
          <a:noFill/>
        </p:spPr>
        <p:txBody>
          <a:bodyPr wrap="square">
            <a:spAutoFit/>
          </a:bodyPr>
          <a:lstStyle/>
          <a:p>
            <a:r>
              <a:rPr lang="it-IT" sz="1600" dirty="0"/>
              <a:t>È il </a:t>
            </a:r>
            <a:r>
              <a:rPr lang="it-IT" sz="1600" b="1" dirty="0"/>
              <a:t>gioco online</a:t>
            </a:r>
            <a:r>
              <a:rPr lang="it-IT" sz="1600" dirty="0"/>
              <a:t> che ha trasformato e moltiplicato le occasioni di allenamento e miglioramento, aprendo il mondo degli scacchi a chiunque, in qualunque momento. Tuttavia, </a:t>
            </a:r>
            <a:r>
              <a:rPr lang="it-IT" sz="1600" b="1" dirty="0"/>
              <a:t>l’esperienza dal vivo conserva un valore unico</a:t>
            </a:r>
            <a:r>
              <a:rPr lang="it-IT" sz="1600" dirty="0"/>
              <a:t> grazie alla </a:t>
            </a:r>
            <a:r>
              <a:rPr lang="it-IT" sz="1600" b="1" dirty="0"/>
              <a:t>presenza reale, al contatto umano e all’attenzione</a:t>
            </a:r>
            <a:r>
              <a:rPr lang="it-IT" sz="1600" dirty="0"/>
              <a:t> che richiede. </a:t>
            </a:r>
            <a:r>
              <a:rPr lang="it-IT" sz="1600" b="1" dirty="0"/>
              <a:t>La maggior parte dei tornei ufficiali si disputa ancora di persona</a:t>
            </a:r>
            <a:r>
              <a:rPr lang="it-IT" sz="1600" dirty="0"/>
              <a:t>, anche se negli ultimi anni sono nati </a:t>
            </a:r>
            <a:r>
              <a:rPr lang="it-IT" sz="1600" b="1" dirty="0"/>
              <a:t>eventi online</a:t>
            </a:r>
            <a:r>
              <a:rPr lang="it-IT" sz="1600" dirty="0"/>
              <a:t> e veri e propri </a:t>
            </a:r>
            <a:r>
              <a:rPr lang="it-IT" sz="1600" b="1" dirty="0"/>
              <a:t>tornei ibridi</a:t>
            </a:r>
            <a:r>
              <a:rPr lang="it-IT" sz="1600" dirty="0"/>
              <a:t>, dove i giocatori partecipano da una stessa sede ma usano i computer.</a:t>
            </a:r>
          </a:p>
        </p:txBody>
      </p:sp>
      <p:sp>
        <p:nvSpPr>
          <p:cNvPr id="13" name="CasellaDiTesto 12">
            <a:extLst>
              <a:ext uri="{FF2B5EF4-FFF2-40B4-BE49-F238E27FC236}">
                <a16:creationId xmlns:a16="http://schemas.microsoft.com/office/drawing/2014/main" id="{170CFDA3-0BFD-26DE-CA68-755612B8CF1E}"/>
              </a:ext>
            </a:extLst>
          </p:cNvPr>
          <p:cNvSpPr txBox="1"/>
          <p:nvPr/>
        </p:nvSpPr>
        <p:spPr>
          <a:xfrm>
            <a:off x="366137" y="5335925"/>
            <a:ext cx="11512590" cy="584775"/>
          </a:xfrm>
          <a:prstGeom prst="rect">
            <a:avLst/>
          </a:prstGeom>
          <a:noFill/>
        </p:spPr>
        <p:txBody>
          <a:bodyPr wrap="square">
            <a:spAutoFit/>
          </a:bodyPr>
          <a:lstStyle/>
          <a:p>
            <a:r>
              <a:rPr lang="it-IT" sz="1600" dirty="0"/>
              <a:t>In questa sezione analizzeremo le </a:t>
            </a:r>
            <a:r>
              <a:rPr lang="it-IT" sz="1600" b="1" dirty="0"/>
              <a:t>differenze tecniche, pratiche ed emotive</a:t>
            </a:r>
            <a:r>
              <a:rPr lang="it-IT" sz="1600" dirty="0"/>
              <a:t> tra il gioco online e quello dal vivo: </a:t>
            </a:r>
            <a:r>
              <a:rPr lang="it-IT" sz="1600" b="1" dirty="0"/>
              <a:t>conoscere entrambe le modalità ti renderà un giocatore più completo e consapevole</a:t>
            </a:r>
            <a:r>
              <a:rPr lang="it-IT" sz="1600" dirty="0"/>
              <a:t>.</a:t>
            </a:r>
          </a:p>
        </p:txBody>
      </p:sp>
      <p:sp>
        <p:nvSpPr>
          <p:cNvPr id="2" name="Titolo 1">
            <a:extLst>
              <a:ext uri="{FF2B5EF4-FFF2-40B4-BE49-F238E27FC236}">
                <a16:creationId xmlns:a16="http://schemas.microsoft.com/office/drawing/2014/main" id="{7F3FC948-479E-5FF9-0550-E27F28C9EF9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differenze tra scacchi online e dal vivo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12900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4D17E-10D4-4C1A-BDB6-A1383A3C01C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CA752E78-759E-D4D9-4F66-D8B7C1B29DF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DE9410E-9FDB-978E-3937-61E12833C79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80D8540-34CD-B19A-3BA3-249F83C30BD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A0BAB5A-1A09-233D-BB89-7515D6199168}"/>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DBD3015-39FB-BB80-9216-8B467FE6BD3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9477625-5B74-D82F-91AA-B5BB48B05CD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7AFA2913-7175-10AC-2533-810A90AB7B7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MOSSE SPECIALI</a:t>
            </a:r>
          </a:p>
        </p:txBody>
      </p:sp>
      <p:sp>
        <p:nvSpPr>
          <p:cNvPr id="5" name="CasellaDiTesto 4">
            <a:extLst>
              <a:ext uri="{FF2B5EF4-FFF2-40B4-BE49-F238E27FC236}">
                <a16:creationId xmlns:a16="http://schemas.microsoft.com/office/drawing/2014/main" id="{D1C5D53F-F9B9-9A1B-9BC8-6443C5CACF83}"/>
              </a:ext>
            </a:extLst>
          </p:cNvPr>
          <p:cNvSpPr txBox="1"/>
          <p:nvPr/>
        </p:nvSpPr>
        <p:spPr>
          <a:xfrm>
            <a:off x="464046" y="1751234"/>
            <a:ext cx="5852670" cy="1107996"/>
          </a:xfrm>
          <a:prstGeom prst="rect">
            <a:avLst/>
          </a:prstGeom>
          <a:noFill/>
        </p:spPr>
        <p:txBody>
          <a:bodyPr wrap="square">
            <a:spAutoFit/>
          </a:bodyPr>
          <a:lstStyle/>
          <a:p>
            <a:pPr algn="just">
              <a:buNone/>
            </a:pPr>
            <a:r>
              <a:rPr lang="it-IT" sz="2400" b="1" dirty="0"/>
              <a:t>ARROCCO</a:t>
            </a:r>
          </a:p>
          <a:p>
            <a:pPr algn="just">
              <a:buNone/>
            </a:pPr>
            <a:r>
              <a:rPr lang="it-IT" sz="1400" dirty="0"/>
              <a:t>È una mossa speciale che coinvolge </a:t>
            </a:r>
            <a:r>
              <a:rPr lang="it-IT" sz="1400" b="1" dirty="0"/>
              <a:t>re e torre</a:t>
            </a:r>
            <a:r>
              <a:rPr lang="it-IT" sz="1400" dirty="0"/>
              <a:t> allo stesso tempo che serve per </a:t>
            </a:r>
            <a:r>
              <a:rPr lang="it-IT" sz="1400" b="1" dirty="0"/>
              <a:t>mettere il re al sicuro</a:t>
            </a:r>
            <a:r>
              <a:rPr lang="it-IT" sz="1400" dirty="0"/>
              <a:t> e </a:t>
            </a:r>
            <a:r>
              <a:rPr lang="it-IT" sz="1400" b="1" dirty="0"/>
              <a:t>portare la torre in una posizione più attiva</a:t>
            </a:r>
            <a:r>
              <a:rPr lang="it-IT" sz="1400" dirty="0"/>
              <a:t>.</a:t>
            </a:r>
          </a:p>
        </p:txBody>
      </p:sp>
      <p:pic>
        <p:nvPicPr>
          <p:cNvPr id="13" name="Immagine 12">
            <a:extLst>
              <a:ext uri="{FF2B5EF4-FFF2-40B4-BE49-F238E27FC236}">
                <a16:creationId xmlns:a16="http://schemas.microsoft.com/office/drawing/2014/main" id="{8DA23747-15AC-FFC2-4A0E-4C1F5B40C1D6}"/>
              </a:ext>
            </a:extLst>
          </p:cNvPr>
          <p:cNvPicPr>
            <a:picLocks noChangeAspect="1"/>
          </p:cNvPicPr>
          <p:nvPr/>
        </p:nvPicPr>
        <p:blipFill>
          <a:blip r:embed="rId4"/>
          <a:stretch>
            <a:fillRect/>
          </a:stretch>
        </p:blipFill>
        <p:spPr>
          <a:xfrm>
            <a:off x="6858138" y="1756531"/>
            <a:ext cx="1795315" cy="1800000"/>
          </a:xfrm>
          <a:prstGeom prst="rect">
            <a:avLst/>
          </a:prstGeom>
        </p:spPr>
      </p:pic>
      <p:pic>
        <p:nvPicPr>
          <p:cNvPr id="15" name="Immagine 14">
            <a:extLst>
              <a:ext uri="{FF2B5EF4-FFF2-40B4-BE49-F238E27FC236}">
                <a16:creationId xmlns:a16="http://schemas.microsoft.com/office/drawing/2014/main" id="{57EB14EF-2EF3-6C6B-2A74-A62EEA0485C5}"/>
              </a:ext>
            </a:extLst>
          </p:cNvPr>
          <p:cNvPicPr>
            <a:picLocks noChangeAspect="1"/>
          </p:cNvPicPr>
          <p:nvPr/>
        </p:nvPicPr>
        <p:blipFill>
          <a:blip r:embed="rId5"/>
          <a:stretch>
            <a:fillRect/>
          </a:stretch>
        </p:blipFill>
        <p:spPr>
          <a:xfrm>
            <a:off x="9127159" y="1756531"/>
            <a:ext cx="1796487" cy="1800000"/>
          </a:xfrm>
          <a:prstGeom prst="rect">
            <a:avLst/>
          </a:prstGeom>
        </p:spPr>
      </p:pic>
      <p:sp>
        <p:nvSpPr>
          <p:cNvPr id="21" name="Freccia a destra 20">
            <a:extLst>
              <a:ext uri="{FF2B5EF4-FFF2-40B4-BE49-F238E27FC236}">
                <a16:creationId xmlns:a16="http://schemas.microsoft.com/office/drawing/2014/main" id="{8A9D0525-0415-2898-5C0D-5D48A5A54EF5}"/>
              </a:ext>
            </a:extLst>
          </p:cNvPr>
          <p:cNvSpPr/>
          <p:nvPr/>
        </p:nvSpPr>
        <p:spPr>
          <a:xfrm>
            <a:off x="8701383" y="249360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magine 16">
            <a:extLst>
              <a:ext uri="{FF2B5EF4-FFF2-40B4-BE49-F238E27FC236}">
                <a16:creationId xmlns:a16="http://schemas.microsoft.com/office/drawing/2014/main" id="{AC2FC546-A8D7-8DB2-4C6E-6BBC9BCFA554}"/>
              </a:ext>
            </a:extLst>
          </p:cNvPr>
          <p:cNvPicPr>
            <a:picLocks noChangeAspect="1"/>
          </p:cNvPicPr>
          <p:nvPr/>
        </p:nvPicPr>
        <p:blipFill>
          <a:blip r:embed="rId6"/>
          <a:stretch>
            <a:fillRect/>
          </a:stretch>
        </p:blipFill>
        <p:spPr>
          <a:xfrm>
            <a:off x="6865215" y="3997729"/>
            <a:ext cx="1798827" cy="1800000"/>
          </a:xfrm>
          <a:prstGeom prst="rect">
            <a:avLst/>
          </a:prstGeom>
        </p:spPr>
      </p:pic>
      <p:pic>
        <p:nvPicPr>
          <p:cNvPr id="19" name="Immagine 18">
            <a:extLst>
              <a:ext uri="{FF2B5EF4-FFF2-40B4-BE49-F238E27FC236}">
                <a16:creationId xmlns:a16="http://schemas.microsoft.com/office/drawing/2014/main" id="{16905374-F422-5EC9-CA43-84B504EE7A35}"/>
              </a:ext>
            </a:extLst>
          </p:cNvPr>
          <p:cNvPicPr>
            <a:picLocks noChangeAspect="1"/>
          </p:cNvPicPr>
          <p:nvPr/>
        </p:nvPicPr>
        <p:blipFill>
          <a:blip r:embed="rId7"/>
          <a:stretch>
            <a:fillRect/>
          </a:stretch>
        </p:blipFill>
        <p:spPr>
          <a:xfrm>
            <a:off x="9137748" y="3997729"/>
            <a:ext cx="1797655" cy="1800000"/>
          </a:xfrm>
          <a:prstGeom prst="rect">
            <a:avLst/>
          </a:prstGeom>
        </p:spPr>
      </p:pic>
      <p:sp>
        <p:nvSpPr>
          <p:cNvPr id="24" name="Freccia a destra 23">
            <a:extLst>
              <a:ext uri="{FF2B5EF4-FFF2-40B4-BE49-F238E27FC236}">
                <a16:creationId xmlns:a16="http://schemas.microsoft.com/office/drawing/2014/main" id="{3793684D-4352-44BE-4355-245B1B2410F4}"/>
              </a:ext>
            </a:extLst>
          </p:cNvPr>
          <p:cNvSpPr/>
          <p:nvPr/>
        </p:nvSpPr>
        <p:spPr>
          <a:xfrm>
            <a:off x="8706659" y="473480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CasellaDiTesto 31">
            <a:extLst>
              <a:ext uri="{FF2B5EF4-FFF2-40B4-BE49-F238E27FC236}">
                <a16:creationId xmlns:a16="http://schemas.microsoft.com/office/drawing/2014/main" id="{27EC4EE7-15EA-800C-08E1-4195705BDAB3}"/>
              </a:ext>
            </a:extLst>
          </p:cNvPr>
          <p:cNvSpPr txBox="1"/>
          <p:nvPr/>
        </p:nvSpPr>
        <p:spPr>
          <a:xfrm>
            <a:off x="7873824" y="1429755"/>
            <a:ext cx="1951766" cy="307777"/>
          </a:xfrm>
          <a:prstGeom prst="rect">
            <a:avLst/>
          </a:prstGeom>
          <a:noFill/>
        </p:spPr>
        <p:txBody>
          <a:bodyPr wrap="square" rtlCol="0">
            <a:spAutoFit/>
          </a:bodyPr>
          <a:lstStyle/>
          <a:p>
            <a:pPr algn="ctr"/>
            <a:r>
              <a:rPr lang="it-IT" sz="1400" dirty="0"/>
              <a:t>Arrocco </a:t>
            </a:r>
            <a:r>
              <a:rPr lang="it-IT" sz="1400" b="1" dirty="0"/>
              <a:t>corto</a:t>
            </a:r>
          </a:p>
        </p:txBody>
      </p:sp>
      <p:sp>
        <p:nvSpPr>
          <p:cNvPr id="33" name="CasellaDiTesto 32">
            <a:extLst>
              <a:ext uri="{FF2B5EF4-FFF2-40B4-BE49-F238E27FC236}">
                <a16:creationId xmlns:a16="http://schemas.microsoft.com/office/drawing/2014/main" id="{4DF19C2C-1D1C-D6D4-3A35-42C6F9BBCF95}"/>
              </a:ext>
            </a:extLst>
          </p:cNvPr>
          <p:cNvSpPr txBox="1"/>
          <p:nvPr/>
        </p:nvSpPr>
        <p:spPr>
          <a:xfrm>
            <a:off x="7919736" y="3652873"/>
            <a:ext cx="1951766" cy="307777"/>
          </a:xfrm>
          <a:prstGeom prst="rect">
            <a:avLst/>
          </a:prstGeom>
          <a:noFill/>
        </p:spPr>
        <p:txBody>
          <a:bodyPr wrap="square" rtlCol="0">
            <a:spAutoFit/>
          </a:bodyPr>
          <a:lstStyle/>
          <a:p>
            <a:pPr algn="ctr"/>
            <a:r>
              <a:rPr lang="it-IT" sz="1400" dirty="0"/>
              <a:t>Arrocco </a:t>
            </a:r>
            <a:r>
              <a:rPr lang="it-IT" sz="1400" b="1" dirty="0"/>
              <a:t>lungo</a:t>
            </a:r>
          </a:p>
        </p:txBody>
      </p:sp>
      <p:sp>
        <p:nvSpPr>
          <p:cNvPr id="2" name="Titolo 1">
            <a:extLst>
              <a:ext uri="{FF2B5EF4-FFF2-40B4-BE49-F238E27FC236}">
                <a16:creationId xmlns:a16="http://schemas.microsoft.com/office/drawing/2014/main" id="{87C3E0B7-29D5-2375-AF31-C3E4DEBA6E5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1C6C9911-24DA-0100-8243-ADFC4618F864}"/>
              </a:ext>
            </a:extLst>
          </p:cNvPr>
          <p:cNvSpPr txBox="1"/>
          <p:nvPr/>
        </p:nvSpPr>
        <p:spPr>
          <a:xfrm>
            <a:off x="464046" y="2805265"/>
            <a:ext cx="5852670" cy="523220"/>
          </a:xfrm>
          <a:prstGeom prst="rect">
            <a:avLst/>
          </a:prstGeom>
          <a:noFill/>
        </p:spPr>
        <p:txBody>
          <a:bodyPr wrap="square">
            <a:spAutoFit/>
          </a:bodyPr>
          <a:lstStyle/>
          <a:p>
            <a:pPr algn="just"/>
            <a:r>
              <a:rPr lang="it-IT" sz="1400" dirty="0"/>
              <a:t>Il re si sposta di </a:t>
            </a:r>
            <a:r>
              <a:rPr lang="it-IT" sz="1400" b="1" dirty="0"/>
              <a:t>due case verso una torre</a:t>
            </a:r>
            <a:r>
              <a:rPr lang="it-IT" sz="1400" dirty="0"/>
              <a:t>, e quella torre </a:t>
            </a:r>
            <a:r>
              <a:rPr lang="it-IT" sz="1400" b="1" dirty="0"/>
              <a:t>salta il re</a:t>
            </a:r>
            <a:r>
              <a:rPr lang="it-IT" sz="1400" dirty="0"/>
              <a:t> posizionandosi subito accanto a lui.</a:t>
            </a:r>
          </a:p>
        </p:txBody>
      </p:sp>
      <p:sp>
        <p:nvSpPr>
          <p:cNvPr id="8" name="CasellaDiTesto 7">
            <a:extLst>
              <a:ext uri="{FF2B5EF4-FFF2-40B4-BE49-F238E27FC236}">
                <a16:creationId xmlns:a16="http://schemas.microsoft.com/office/drawing/2014/main" id="{F7CBF37E-3FEA-3CF4-3F7E-9DCA3E579892}"/>
              </a:ext>
            </a:extLst>
          </p:cNvPr>
          <p:cNvSpPr txBox="1"/>
          <p:nvPr/>
        </p:nvSpPr>
        <p:spPr>
          <a:xfrm>
            <a:off x="464045" y="4340329"/>
            <a:ext cx="5852671" cy="1169551"/>
          </a:xfrm>
          <a:prstGeom prst="rect">
            <a:avLst/>
          </a:prstGeom>
          <a:noFill/>
        </p:spPr>
        <p:txBody>
          <a:bodyPr wrap="square">
            <a:spAutoFit/>
          </a:bodyPr>
          <a:lstStyle/>
          <a:p>
            <a:r>
              <a:rPr lang="it-IT" sz="1400" b="1" dirty="0"/>
              <a:t>Si può fare solo se</a:t>
            </a:r>
            <a:r>
              <a:rPr lang="it-IT" sz="1400" dirty="0"/>
              <a:t>:</a:t>
            </a:r>
          </a:p>
          <a:p>
            <a:pPr marL="742950" lvl="1" indent="-285750">
              <a:buFont typeface="Arial" panose="020B0604020202020204" pitchFamily="34" charset="0"/>
              <a:buChar char="•"/>
            </a:pPr>
            <a:r>
              <a:rPr lang="it-IT" sz="1400" dirty="0"/>
              <a:t>né il re né la torre coinvolta si sono mossi,</a:t>
            </a:r>
          </a:p>
          <a:p>
            <a:pPr marL="742950" lvl="1" indent="-285750">
              <a:buFont typeface="Arial" panose="020B0604020202020204" pitchFamily="34" charset="0"/>
              <a:buChar char="•"/>
            </a:pPr>
            <a:r>
              <a:rPr lang="it-IT" sz="1400" dirty="0"/>
              <a:t>non ci sono pezzi tra re e torre,</a:t>
            </a:r>
          </a:p>
          <a:p>
            <a:pPr marL="742950" lvl="1" indent="-285750">
              <a:buFont typeface="Arial" panose="020B0604020202020204" pitchFamily="34" charset="0"/>
              <a:buChar char="•"/>
            </a:pPr>
            <a:r>
              <a:rPr lang="it-IT" sz="1400" dirty="0"/>
              <a:t>il re non è sotto scacco, non attraversa e non arriva su una casa sotto attacco.</a:t>
            </a:r>
          </a:p>
        </p:txBody>
      </p:sp>
      <p:sp>
        <p:nvSpPr>
          <p:cNvPr id="10" name="CasellaDiTesto 9">
            <a:extLst>
              <a:ext uri="{FF2B5EF4-FFF2-40B4-BE49-F238E27FC236}">
                <a16:creationId xmlns:a16="http://schemas.microsoft.com/office/drawing/2014/main" id="{260B0031-5159-ACD8-C4FF-175A229D10F5}"/>
              </a:ext>
            </a:extLst>
          </p:cNvPr>
          <p:cNvSpPr txBox="1"/>
          <p:nvPr/>
        </p:nvSpPr>
        <p:spPr>
          <a:xfrm>
            <a:off x="464045" y="3432209"/>
            <a:ext cx="6164316" cy="307777"/>
          </a:xfrm>
          <a:prstGeom prst="rect">
            <a:avLst/>
          </a:prstGeom>
          <a:noFill/>
        </p:spPr>
        <p:txBody>
          <a:bodyPr wrap="square">
            <a:spAutoFit/>
          </a:bodyPr>
          <a:lstStyle/>
          <a:p>
            <a:pPr>
              <a:buNone/>
            </a:pPr>
            <a:r>
              <a:rPr lang="it-IT" sz="1400" dirty="0"/>
              <a:t>Due tipi di arrocco:</a:t>
            </a:r>
          </a:p>
        </p:txBody>
      </p:sp>
      <p:sp>
        <p:nvSpPr>
          <p:cNvPr id="12" name="CasellaDiTesto 11">
            <a:extLst>
              <a:ext uri="{FF2B5EF4-FFF2-40B4-BE49-F238E27FC236}">
                <a16:creationId xmlns:a16="http://schemas.microsoft.com/office/drawing/2014/main" id="{1A05CFAF-81CA-94D9-37BD-20BFE5378D5A}"/>
              </a:ext>
            </a:extLst>
          </p:cNvPr>
          <p:cNvSpPr txBox="1"/>
          <p:nvPr/>
        </p:nvSpPr>
        <p:spPr>
          <a:xfrm>
            <a:off x="464045" y="3686021"/>
            <a:ext cx="6164316" cy="307777"/>
          </a:xfrm>
          <a:prstGeom prst="rect">
            <a:avLst/>
          </a:prstGeom>
          <a:noFill/>
        </p:spPr>
        <p:txBody>
          <a:bodyPr wrap="square">
            <a:spAutoFit/>
          </a:bodyPr>
          <a:lstStyle/>
          <a:p>
            <a:pPr>
              <a:buFont typeface="Arial" panose="020B0604020202020204" pitchFamily="34" charset="0"/>
              <a:buChar char="•"/>
            </a:pPr>
            <a:r>
              <a:rPr lang="it-IT" sz="1400" b="1" dirty="0"/>
              <a:t>Arrocco corto</a:t>
            </a:r>
            <a:r>
              <a:rPr lang="it-IT" sz="1400" dirty="0"/>
              <a:t> (lato re): re da e1 a g1, torre da h1 a f1 (per il Bianco)</a:t>
            </a:r>
          </a:p>
        </p:txBody>
      </p:sp>
      <p:sp>
        <p:nvSpPr>
          <p:cNvPr id="16" name="CasellaDiTesto 15">
            <a:extLst>
              <a:ext uri="{FF2B5EF4-FFF2-40B4-BE49-F238E27FC236}">
                <a16:creationId xmlns:a16="http://schemas.microsoft.com/office/drawing/2014/main" id="{25605FE5-E304-B6B4-7819-4215B47D9C5F}"/>
              </a:ext>
            </a:extLst>
          </p:cNvPr>
          <p:cNvSpPr txBox="1"/>
          <p:nvPr/>
        </p:nvSpPr>
        <p:spPr>
          <a:xfrm>
            <a:off x="464045" y="3939832"/>
            <a:ext cx="5852671" cy="307777"/>
          </a:xfrm>
          <a:prstGeom prst="rect">
            <a:avLst/>
          </a:prstGeom>
          <a:noFill/>
        </p:spPr>
        <p:txBody>
          <a:bodyPr wrap="square">
            <a:spAutoFit/>
          </a:bodyPr>
          <a:lstStyle/>
          <a:p>
            <a:pPr>
              <a:buFont typeface="Arial" panose="020B0604020202020204" pitchFamily="34" charset="0"/>
              <a:buChar char="•"/>
            </a:pPr>
            <a:r>
              <a:rPr lang="it-IT" sz="1400" b="1" dirty="0"/>
              <a:t>Arrocco lungo</a:t>
            </a:r>
            <a:r>
              <a:rPr lang="it-IT" sz="1400" dirty="0"/>
              <a:t> (lato donna): re da e1 a c1, torre da a1 a d1 (per il Bianco)</a:t>
            </a:r>
          </a:p>
        </p:txBody>
      </p:sp>
    </p:spTree>
    <p:extLst>
      <p:ext uri="{BB962C8B-B14F-4D97-AF65-F5344CB8AC3E}">
        <p14:creationId xmlns:p14="http://schemas.microsoft.com/office/powerpoint/2010/main" val="304912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par>
                                <p:cTn id="48" presetID="10" presetClass="entr" presetSubtype="0"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32" grpId="0"/>
      <p:bldP spid="33" grpId="0"/>
      <p:bldP spid="6" grpId="0"/>
      <p:bldP spid="8" grpId="0"/>
      <p:bldP spid="10" grpId="0"/>
      <p:bldP spid="12" grpId="0"/>
      <p:bldP spid="16"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5B470-F6DA-7B03-B206-3247123E38E0}"/>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0EE9491-E6EE-20F6-8A7F-0F9020A5CAF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C558774-9283-039C-8224-E1FA318A167B}"/>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4B52FC7-8400-A0C2-007C-13416D22318B}"/>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3F64838-36C7-AE2E-FBB2-C88AFDC8DACD}"/>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BB30607-3E4E-7DD9-24D4-69A7F4CC0532}"/>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46D97FF-8E32-D335-D484-AA8C8058FA1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263370FC-D93E-4145-96CE-5B574439BADC}"/>
              </a:ext>
            </a:extLst>
          </p:cNvPr>
          <p:cNvSpPr txBox="1">
            <a:spLocks/>
          </p:cNvSpPr>
          <p:nvPr/>
        </p:nvSpPr>
        <p:spPr>
          <a:xfrm>
            <a:off x="0" y="477778"/>
            <a:ext cx="12185903"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DIFFERENZE TRA SCACCHI ONLINE E DAL VIVO</a:t>
            </a:r>
            <a:endPar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aphicFrame>
        <p:nvGraphicFramePr>
          <p:cNvPr id="8" name="Tabella 7">
            <a:extLst>
              <a:ext uri="{FF2B5EF4-FFF2-40B4-BE49-F238E27FC236}">
                <a16:creationId xmlns:a16="http://schemas.microsoft.com/office/drawing/2014/main" id="{D27A907B-BFF8-7299-96B8-3BF64F742DA4}"/>
              </a:ext>
            </a:extLst>
          </p:cNvPr>
          <p:cNvGraphicFramePr>
            <a:graphicFrameLocks noGrp="1"/>
          </p:cNvGraphicFramePr>
          <p:nvPr>
            <p:extLst>
              <p:ext uri="{D42A27DB-BD31-4B8C-83A1-F6EECF244321}">
                <p14:modId xmlns:p14="http://schemas.microsoft.com/office/powerpoint/2010/main" val="2840990368"/>
              </p:ext>
            </p:extLst>
          </p:nvPr>
        </p:nvGraphicFramePr>
        <p:xfrm>
          <a:off x="467473" y="1375373"/>
          <a:ext cx="11306709" cy="4419600"/>
        </p:xfrm>
        <a:graphic>
          <a:graphicData uri="http://schemas.openxmlformats.org/drawingml/2006/table">
            <a:tbl>
              <a:tblPr firstRow="1" bandRow="1">
                <a:tableStyleId>{5C22544A-7EE6-4342-B048-85BDC9FD1C3A}</a:tableStyleId>
              </a:tblPr>
              <a:tblGrid>
                <a:gridCol w="2760998">
                  <a:extLst>
                    <a:ext uri="{9D8B030D-6E8A-4147-A177-3AD203B41FA5}">
                      <a16:colId xmlns:a16="http://schemas.microsoft.com/office/drawing/2014/main" val="2490785347"/>
                    </a:ext>
                  </a:extLst>
                </a:gridCol>
                <a:gridCol w="4277678">
                  <a:extLst>
                    <a:ext uri="{9D8B030D-6E8A-4147-A177-3AD203B41FA5}">
                      <a16:colId xmlns:a16="http://schemas.microsoft.com/office/drawing/2014/main" val="13429945"/>
                    </a:ext>
                  </a:extLst>
                </a:gridCol>
                <a:gridCol w="4268033">
                  <a:extLst>
                    <a:ext uri="{9D8B030D-6E8A-4147-A177-3AD203B41FA5}">
                      <a16:colId xmlns:a16="http://schemas.microsoft.com/office/drawing/2014/main" val="3928585495"/>
                    </a:ext>
                  </a:extLst>
                </a:gridCol>
              </a:tblGrid>
              <a:tr h="0">
                <a:tc>
                  <a:txBody>
                    <a:bodyPr/>
                    <a:lstStyle/>
                    <a:p>
                      <a:endParaRPr lang="it-IT" sz="1400" b="0" dirty="0">
                        <a:solidFill>
                          <a:schemeClr val="tx1"/>
                        </a:solidFill>
                      </a:endParaRPr>
                    </a:p>
                  </a:txBody>
                  <a:tcPr anchor="ctr">
                    <a:noFill/>
                  </a:tcPr>
                </a:tc>
                <a:tc>
                  <a:txBody>
                    <a:bodyPr/>
                    <a:lstStyle/>
                    <a:p>
                      <a:pPr algn="ctr"/>
                      <a:endParaRPr lang="it-IT" sz="1400" b="0" i="1" dirty="0">
                        <a:solidFill>
                          <a:srgbClr val="CE821A"/>
                        </a:solidFill>
                      </a:endParaRPr>
                    </a:p>
                  </a:txBody>
                  <a:tcPr anchor="ctr">
                    <a:noFill/>
                  </a:tcPr>
                </a:tc>
                <a:tc>
                  <a:txBody>
                    <a:bodyPr/>
                    <a:lstStyle/>
                    <a:p>
                      <a:endParaRPr lang="it-IT" sz="1400" b="0" dirty="0">
                        <a:solidFill>
                          <a:schemeClr val="tx1"/>
                        </a:solidFill>
                      </a:endParaRPr>
                    </a:p>
                  </a:txBody>
                  <a:tcPr anchor="ctr">
                    <a:noFill/>
                  </a:tcPr>
                </a:tc>
                <a:extLst>
                  <a:ext uri="{0D108BD9-81ED-4DB2-BD59-A6C34878D82A}">
                    <a16:rowId xmlns:a16="http://schemas.microsoft.com/office/drawing/2014/main" val="779671841"/>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Possibilità di giocare</a:t>
                      </a:r>
                    </a:p>
                  </a:txBody>
                  <a:tcPr anchor="ctr">
                    <a:noFill/>
                  </a:tcPr>
                </a:tc>
                <a:tc>
                  <a:txBody>
                    <a:bodyPr/>
                    <a:lstStyle/>
                    <a:p>
                      <a:pPr algn="l"/>
                      <a:r>
                        <a:rPr lang="it-IT" sz="1200" i="0" dirty="0">
                          <a:solidFill>
                            <a:schemeClr val="tx1"/>
                          </a:solidFill>
                        </a:rPr>
                        <a:t>Alta: </a:t>
                      </a:r>
                      <a:r>
                        <a:rPr lang="it-IT" sz="1200" dirty="0"/>
                        <a:t>si gioca ovunque, in qualsiasi momento e con chiunque anche dall’altra parte del mondo</a:t>
                      </a:r>
                      <a:endParaRPr lang="it-IT" sz="1200" i="1" dirty="0">
                        <a:solidFill>
                          <a:schemeClr val="tx1"/>
                        </a:solidFill>
                      </a:endParaRPr>
                    </a:p>
                  </a:txBody>
                  <a:tcPr anchor="ctr">
                    <a:noFill/>
                  </a:tcPr>
                </a:tc>
                <a:tc>
                  <a:txBody>
                    <a:bodyPr/>
                    <a:lstStyle/>
                    <a:p>
                      <a:pPr algn="l"/>
                      <a:r>
                        <a:rPr lang="it-IT" sz="1200" dirty="0">
                          <a:solidFill>
                            <a:schemeClr val="tx1"/>
                          </a:solidFill>
                        </a:rPr>
                        <a:t>Bassa: </a:t>
                      </a:r>
                      <a:r>
                        <a:rPr lang="it-IT" sz="1200" dirty="0"/>
                        <a:t>Legata a eventi, orari, luoghi fisici e conoscenze</a:t>
                      </a:r>
                      <a:endParaRPr lang="it-IT" sz="1200" dirty="0">
                        <a:solidFill>
                          <a:schemeClr val="tx1"/>
                        </a:solidFill>
                      </a:endParaRPr>
                    </a:p>
                  </a:txBody>
                  <a:tcPr anchor="ctr">
                    <a:noFill/>
                  </a:tcPr>
                </a:tc>
                <a:extLst>
                  <a:ext uri="{0D108BD9-81ED-4DB2-BD59-A6C34878D82A}">
                    <a16:rowId xmlns:a16="http://schemas.microsoft.com/office/drawing/2014/main" val="611684549"/>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Revisione post-partita</a:t>
                      </a:r>
                    </a:p>
                  </a:txBody>
                  <a:tcPr anchor="ctr">
                    <a:noFill/>
                  </a:tcPr>
                </a:tc>
                <a:tc>
                  <a:txBody>
                    <a:bodyPr/>
                    <a:lstStyle/>
                    <a:p>
                      <a:pPr algn="l"/>
                      <a:r>
                        <a:rPr lang="it-IT" sz="1200" i="0" kern="1200" dirty="0">
                          <a:solidFill>
                            <a:schemeClr val="tx1"/>
                          </a:solidFill>
                          <a:latin typeface="+mn-lt"/>
                          <a:ea typeface="+mn-ea"/>
                          <a:cs typeface="+mn-cs"/>
                        </a:rPr>
                        <a:t>Semplice e immediata con motore scacchistico e statistiche</a:t>
                      </a:r>
                    </a:p>
                  </a:txBody>
                  <a:tcPr anchor="ctr">
                    <a:noFill/>
                  </a:tcPr>
                </a:tc>
                <a:tc>
                  <a:txBody>
                    <a:bodyPr/>
                    <a:lstStyle/>
                    <a:p>
                      <a:pPr algn="l"/>
                      <a:r>
                        <a:rPr lang="it-IT" sz="1200" i="0" kern="1200" dirty="0">
                          <a:solidFill>
                            <a:schemeClr val="tx1"/>
                          </a:solidFill>
                          <a:latin typeface="+mn-lt"/>
                          <a:ea typeface="+mn-ea"/>
                          <a:cs typeface="+mn-cs"/>
                        </a:rPr>
                        <a:t>Necessario trascrivere ogni singola mossa in un formulario e analizzarla in un secondo momento</a:t>
                      </a:r>
                    </a:p>
                  </a:txBody>
                  <a:tcPr anchor="ctr">
                    <a:noFill/>
                  </a:tcPr>
                </a:tc>
                <a:extLst>
                  <a:ext uri="{0D108BD9-81ED-4DB2-BD59-A6C34878D82A}">
                    <a16:rowId xmlns:a16="http://schemas.microsoft.com/office/drawing/2014/main" val="1138946303"/>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Possibilità di visionare le mosse precedenti</a:t>
                      </a:r>
                    </a:p>
                  </a:txBody>
                  <a:tcPr anchor="ctr">
                    <a:noFill/>
                  </a:tcPr>
                </a:tc>
                <a:tc>
                  <a:txBody>
                    <a:bodyPr/>
                    <a:lstStyle/>
                    <a:p>
                      <a:pPr algn="l"/>
                      <a:r>
                        <a:rPr lang="it-IT" sz="1200" i="0" kern="1200" dirty="0">
                          <a:solidFill>
                            <a:schemeClr val="tx1"/>
                          </a:solidFill>
                          <a:latin typeface="+mn-lt"/>
                          <a:ea typeface="+mn-ea"/>
                          <a:cs typeface="+mn-cs"/>
                        </a:rPr>
                        <a:t>Sì</a:t>
                      </a:r>
                    </a:p>
                  </a:txBody>
                  <a:tcPr anchor="ctr">
                    <a:noFill/>
                  </a:tcPr>
                </a:tc>
                <a:tc>
                  <a:txBody>
                    <a:bodyPr/>
                    <a:lstStyle/>
                    <a:p>
                      <a:pPr algn="l"/>
                      <a:r>
                        <a:rPr lang="it-IT" sz="1200" i="0" kern="1200" dirty="0">
                          <a:solidFill>
                            <a:schemeClr val="tx1"/>
                          </a:solidFill>
                          <a:latin typeface="+mn-lt"/>
                          <a:ea typeface="+mn-ea"/>
                          <a:cs typeface="+mn-cs"/>
                        </a:rPr>
                        <a:t>No</a:t>
                      </a:r>
                    </a:p>
                  </a:txBody>
                  <a:tcPr anchor="ctr">
                    <a:noFill/>
                  </a:tcPr>
                </a:tc>
                <a:extLst>
                  <a:ext uri="{0D108BD9-81ED-4DB2-BD59-A6C34878D82A}">
                    <a16:rowId xmlns:a16="http://schemas.microsoft.com/office/drawing/2014/main" val="1719075783"/>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Tempo della partita</a:t>
                      </a:r>
                    </a:p>
                  </a:txBody>
                  <a:tcPr anchor="ctr">
                    <a:noFill/>
                  </a:tcPr>
                </a:tc>
                <a:tc>
                  <a:txBody>
                    <a:bodyPr/>
                    <a:lstStyle/>
                    <a:p>
                      <a:pPr algn="l"/>
                      <a:r>
                        <a:rPr lang="it-IT" sz="1200" i="0" kern="1200" dirty="0">
                          <a:solidFill>
                            <a:schemeClr val="tx1"/>
                          </a:solidFill>
                          <a:latin typeface="+mn-lt"/>
                          <a:ea typeface="+mn-ea"/>
                          <a:cs typeface="+mn-cs"/>
                        </a:rPr>
                        <a:t>Orologio automatico</a:t>
                      </a:r>
                    </a:p>
                  </a:txBody>
                  <a:tcPr anchor="ctr">
                    <a:noFill/>
                  </a:tcPr>
                </a:tc>
                <a:tc>
                  <a:txBody>
                    <a:bodyPr/>
                    <a:lstStyle/>
                    <a:p>
                      <a:pPr algn="l"/>
                      <a:r>
                        <a:rPr lang="it-IT" sz="1200" i="0" kern="1200" dirty="0">
                          <a:solidFill>
                            <a:schemeClr val="tx1"/>
                          </a:solidFill>
                          <a:latin typeface="+mn-lt"/>
                          <a:ea typeface="+mn-ea"/>
                          <a:cs typeface="+mn-cs"/>
                        </a:rPr>
                        <a:t>Orologio manuale</a:t>
                      </a:r>
                    </a:p>
                  </a:txBody>
                  <a:tcPr anchor="ctr">
                    <a:noFill/>
                  </a:tcPr>
                </a:tc>
                <a:extLst>
                  <a:ext uri="{0D108BD9-81ED-4DB2-BD59-A6C34878D82A}">
                    <a16:rowId xmlns:a16="http://schemas.microsoft.com/office/drawing/2014/main" val="670599183"/>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Mosse illegali</a:t>
                      </a:r>
                    </a:p>
                  </a:txBody>
                  <a:tcPr anchor="ctr">
                    <a:noFill/>
                  </a:tcPr>
                </a:tc>
                <a:tc>
                  <a:txBody>
                    <a:bodyPr/>
                    <a:lstStyle/>
                    <a:p>
                      <a:pPr algn="l"/>
                      <a:r>
                        <a:rPr lang="it-IT" sz="1200" i="0" kern="1200" dirty="0">
                          <a:solidFill>
                            <a:schemeClr val="tx1"/>
                          </a:solidFill>
                          <a:latin typeface="+mn-lt"/>
                          <a:ea typeface="+mn-ea"/>
                          <a:cs typeface="+mn-cs"/>
                        </a:rPr>
                        <a:t>Bloccate automaticamente dal sistema: non serve un arbitro</a:t>
                      </a:r>
                    </a:p>
                  </a:txBody>
                  <a:tcPr anchor="ctr">
                    <a:noFill/>
                  </a:tcPr>
                </a:tc>
                <a:tc>
                  <a:txBody>
                    <a:bodyPr/>
                    <a:lstStyle/>
                    <a:p>
                      <a:pPr algn="l"/>
                      <a:r>
                        <a:rPr lang="it-IT" sz="1200" dirty="0"/>
                        <a:t>Errori possibili: serve maggiore attenzione ed eventualmente un arbitro in caso di contestazioni</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890974861"/>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Posizionamento dei pezzi</a:t>
                      </a:r>
                    </a:p>
                  </a:txBody>
                  <a:tcPr anchor="ctr">
                    <a:noFill/>
                  </a:tcPr>
                </a:tc>
                <a:tc>
                  <a:txBody>
                    <a:bodyPr/>
                    <a:lstStyle/>
                    <a:p>
                      <a:pPr algn="l"/>
                      <a:r>
                        <a:rPr lang="it-IT" sz="1200" i="0" kern="1200" dirty="0">
                          <a:solidFill>
                            <a:schemeClr val="tx1"/>
                          </a:solidFill>
                          <a:latin typeface="+mn-lt"/>
                          <a:ea typeface="+mn-ea"/>
                          <a:cs typeface="+mn-cs"/>
                        </a:rPr>
                        <a:t>Perfetto e sempre uguale</a:t>
                      </a:r>
                    </a:p>
                  </a:txBody>
                  <a:tcPr anchor="ctr">
                    <a:noFill/>
                  </a:tcPr>
                </a:tc>
                <a:tc>
                  <a:txBody>
                    <a:bodyPr/>
                    <a:lstStyle/>
                    <a:p>
                      <a:pPr algn="l"/>
                      <a:r>
                        <a:rPr lang="it-IT" sz="1200" i="0" kern="1200" dirty="0">
                          <a:solidFill>
                            <a:schemeClr val="tx1"/>
                          </a:solidFill>
                          <a:latin typeface="+mn-lt"/>
                          <a:ea typeface="+mn-ea"/>
                          <a:cs typeface="+mn-cs"/>
                        </a:rPr>
                        <a:t>Imperfetto e potenziale causa di errori (acconcio)</a:t>
                      </a:r>
                    </a:p>
                  </a:txBody>
                  <a:tcPr anchor="ctr">
                    <a:noFill/>
                  </a:tcPr>
                </a:tc>
                <a:extLst>
                  <a:ext uri="{0D108BD9-81ED-4DB2-BD59-A6C34878D82A}">
                    <a16:rowId xmlns:a16="http://schemas.microsoft.com/office/drawing/2014/main" val="178861307"/>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Esperienza emotiva</a:t>
                      </a:r>
                    </a:p>
                  </a:txBody>
                  <a:tcPr anchor="ctr">
                    <a:noFill/>
                  </a:tcPr>
                </a:tc>
                <a:tc>
                  <a:txBody>
                    <a:bodyPr/>
                    <a:lstStyle/>
                    <a:p>
                      <a:pPr algn="l"/>
                      <a:r>
                        <a:rPr lang="it-IT" sz="1200" dirty="0"/>
                        <a:t>Più distaccata e impersonale</a:t>
                      </a:r>
                      <a:endParaRPr lang="it-IT" sz="1200" i="0" kern="1200" dirty="0">
                        <a:solidFill>
                          <a:schemeClr val="tx1"/>
                        </a:solidFill>
                        <a:latin typeface="+mn-lt"/>
                        <a:ea typeface="+mn-ea"/>
                        <a:cs typeface="+mn-cs"/>
                      </a:endParaRPr>
                    </a:p>
                  </a:txBody>
                  <a:tcPr anchor="ctr">
                    <a:noFill/>
                  </a:tcPr>
                </a:tc>
                <a:tc>
                  <a:txBody>
                    <a:bodyPr/>
                    <a:lstStyle/>
                    <a:p>
                      <a:pPr algn="l"/>
                      <a:r>
                        <a:rPr lang="it-IT" sz="1200" dirty="0"/>
                        <a:t>Più intensa, coinvolgente e memorabile</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13768635"/>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Concentrazione</a:t>
                      </a:r>
                    </a:p>
                  </a:txBody>
                  <a:tcPr anchor="ctr">
                    <a:noFill/>
                  </a:tcPr>
                </a:tc>
                <a:tc>
                  <a:txBody>
                    <a:bodyPr/>
                    <a:lstStyle/>
                    <a:p>
                      <a:pPr algn="l"/>
                      <a:r>
                        <a:rPr lang="it-IT" sz="1200" dirty="0"/>
                        <a:t>Più soggetta a distrazioni esterne</a:t>
                      </a:r>
                      <a:endParaRPr lang="it-IT" sz="1200" i="0" kern="1200" dirty="0">
                        <a:solidFill>
                          <a:schemeClr val="tx1"/>
                        </a:solidFill>
                        <a:latin typeface="+mn-lt"/>
                        <a:ea typeface="+mn-ea"/>
                        <a:cs typeface="+mn-cs"/>
                      </a:endParaRPr>
                    </a:p>
                  </a:txBody>
                  <a:tcPr anchor="ctr">
                    <a:noFill/>
                  </a:tcPr>
                </a:tc>
                <a:tc>
                  <a:txBody>
                    <a:bodyPr/>
                    <a:lstStyle/>
                    <a:p>
                      <a:pPr algn="l"/>
                      <a:r>
                        <a:rPr lang="it-IT" sz="1200" dirty="0"/>
                        <a:t>Favorita da un ambiente più protetto e serio</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2736183797"/>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Interazione sociale</a:t>
                      </a:r>
                    </a:p>
                  </a:txBody>
                  <a:tcPr anchor="ctr">
                    <a:noFill/>
                  </a:tcPr>
                </a:tc>
                <a:tc>
                  <a:txBody>
                    <a:bodyPr/>
                    <a:lstStyle/>
                    <a:p>
                      <a:pPr algn="l"/>
                      <a:r>
                        <a:rPr lang="it-IT" sz="1200" dirty="0"/>
                        <a:t>Limitata a chat o emoji</a:t>
                      </a:r>
                      <a:endParaRPr lang="it-IT" sz="1200" i="0" kern="1200" dirty="0">
                        <a:solidFill>
                          <a:schemeClr val="tx1"/>
                        </a:solidFill>
                        <a:latin typeface="+mn-lt"/>
                        <a:ea typeface="+mn-ea"/>
                        <a:cs typeface="+mn-cs"/>
                      </a:endParaRPr>
                    </a:p>
                  </a:txBody>
                  <a:tcPr anchor="ctr">
                    <a:noFill/>
                  </a:tcPr>
                </a:tc>
                <a:tc>
                  <a:txBody>
                    <a:bodyPr/>
                    <a:lstStyle/>
                    <a:p>
                      <a:pPr algn="l"/>
                      <a:r>
                        <a:rPr lang="it-IT" sz="1200" dirty="0"/>
                        <a:t>Derivante dalla presenza fisica: atteggiamenti, sguardi e strette di mano</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3161518177"/>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Accoppiamento per livello</a:t>
                      </a:r>
                    </a:p>
                  </a:txBody>
                  <a:tcPr anchor="ctr">
                    <a:noFill/>
                  </a:tcPr>
                </a:tc>
                <a:tc>
                  <a:txBody>
                    <a:bodyPr/>
                    <a:lstStyle/>
                    <a:p>
                      <a:pPr algn="l"/>
                      <a:r>
                        <a:rPr lang="it-IT" sz="1200" dirty="0"/>
                        <a:t>Facilissimo grazie al sistema di rating (ELO) automatico</a:t>
                      </a:r>
                      <a:endParaRPr lang="it-IT" sz="1200" i="0" kern="1200" dirty="0">
                        <a:solidFill>
                          <a:schemeClr val="tx1"/>
                        </a:solidFill>
                        <a:latin typeface="+mn-lt"/>
                        <a:ea typeface="+mn-ea"/>
                        <a:cs typeface="+mn-cs"/>
                      </a:endParaRPr>
                    </a:p>
                  </a:txBody>
                  <a:tcPr anchor="ctr">
                    <a:noFill/>
                  </a:tcPr>
                </a:tc>
                <a:tc>
                  <a:txBody>
                    <a:bodyPr/>
                    <a:lstStyle/>
                    <a:p>
                      <a:pPr algn="l"/>
                      <a:r>
                        <a:rPr lang="it-IT" sz="1200" dirty="0"/>
                        <a:t>Meno prevedibile: dipende dal torneo o dal caso</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1284706011"/>
                  </a:ext>
                </a:extLst>
              </a:tr>
              <a:tr h="0">
                <a:tc>
                  <a:txBody>
                    <a:bodyPr/>
                    <a:lstStyle/>
                    <a:p>
                      <a:pPr marL="0" algn="ctr" defTabSz="914400" rtl="0" eaLnBrk="1" latinLnBrk="0" hangingPunct="1"/>
                      <a:r>
                        <a:rPr lang="it-IT" sz="1200" b="1" i="1" kern="1200" dirty="0">
                          <a:solidFill>
                            <a:srgbClr val="CE821A"/>
                          </a:solidFill>
                          <a:latin typeface="+mn-lt"/>
                          <a:ea typeface="+mn-ea"/>
                          <a:cs typeface="+mn-cs"/>
                        </a:rPr>
                        <a:t>Visuale scacchiera</a:t>
                      </a:r>
                    </a:p>
                  </a:txBody>
                  <a:tcPr anchor="ctr">
                    <a:noFill/>
                  </a:tcPr>
                </a:tc>
                <a:tc>
                  <a:txBody>
                    <a:bodyPr/>
                    <a:lstStyle/>
                    <a:p>
                      <a:pPr algn="l"/>
                      <a:r>
                        <a:rPr lang="it-IT" sz="1200" dirty="0"/>
                        <a:t>Vista dall’alto in 2D, frontale e piatta</a:t>
                      </a:r>
                      <a:endParaRPr lang="it-IT" sz="1200" i="0" kern="1200" dirty="0">
                        <a:solidFill>
                          <a:schemeClr val="tx1"/>
                        </a:solidFill>
                        <a:latin typeface="+mn-lt"/>
                        <a:ea typeface="+mn-ea"/>
                        <a:cs typeface="+mn-cs"/>
                      </a:endParaRPr>
                    </a:p>
                  </a:txBody>
                  <a:tcPr anchor="ctr">
                    <a:noFill/>
                  </a:tcPr>
                </a:tc>
                <a:tc>
                  <a:txBody>
                    <a:bodyPr/>
                    <a:lstStyle/>
                    <a:p>
                      <a:pPr algn="l"/>
                      <a:r>
                        <a:rPr lang="it-IT" sz="1200" dirty="0"/>
                        <a:t>Vista tridimensionale “a tre quarti”, con profondità e pezzi fisici</a:t>
                      </a:r>
                      <a:endParaRPr lang="it-IT" sz="1200" i="0" kern="1200" dirty="0">
                        <a:solidFill>
                          <a:schemeClr val="tx1"/>
                        </a:solidFill>
                        <a:latin typeface="+mn-lt"/>
                        <a:ea typeface="+mn-ea"/>
                        <a:cs typeface="+mn-cs"/>
                      </a:endParaRPr>
                    </a:p>
                  </a:txBody>
                  <a:tcPr anchor="ctr">
                    <a:noFill/>
                  </a:tcPr>
                </a:tc>
                <a:extLst>
                  <a:ext uri="{0D108BD9-81ED-4DB2-BD59-A6C34878D82A}">
                    <a16:rowId xmlns:a16="http://schemas.microsoft.com/office/drawing/2014/main" val="4197147936"/>
                  </a:ext>
                </a:extLst>
              </a:tr>
            </a:tbl>
          </a:graphicData>
        </a:graphic>
      </p:graphicFrame>
      <p:sp>
        <p:nvSpPr>
          <p:cNvPr id="2" name="CasellaDiTesto 1">
            <a:extLst>
              <a:ext uri="{FF2B5EF4-FFF2-40B4-BE49-F238E27FC236}">
                <a16:creationId xmlns:a16="http://schemas.microsoft.com/office/drawing/2014/main" id="{48A90397-CB9C-FC77-07BE-46EAF9FED464}"/>
              </a:ext>
            </a:extLst>
          </p:cNvPr>
          <p:cNvSpPr txBox="1"/>
          <p:nvPr/>
        </p:nvSpPr>
        <p:spPr>
          <a:xfrm>
            <a:off x="3235587" y="1381372"/>
            <a:ext cx="4268911" cy="338554"/>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1600" b="1" dirty="0">
                <a:solidFill>
                  <a:srgbClr val="CD831D"/>
                </a:solidFill>
              </a:rPr>
              <a:t>ONLINE</a:t>
            </a:r>
            <a:endParaRPr lang="it-IT" sz="1600" b="1" dirty="0">
              <a:solidFill>
                <a:srgbClr val="CD831D"/>
              </a:solidFill>
            </a:endParaRPr>
          </a:p>
        </p:txBody>
      </p:sp>
      <p:sp>
        <p:nvSpPr>
          <p:cNvPr id="5" name="CasellaDiTesto 4">
            <a:extLst>
              <a:ext uri="{FF2B5EF4-FFF2-40B4-BE49-F238E27FC236}">
                <a16:creationId xmlns:a16="http://schemas.microsoft.com/office/drawing/2014/main" id="{680BF7C0-BD17-B81C-E935-D4CAC51930D1}"/>
              </a:ext>
            </a:extLst>
          </p:cNvPr>
          <p:cNvSpPr txBox="1"/>
          <p:nvPr/>
        </p:nvSpPr>
        <p:spPr>
          <a:xfrm>
            <a:off x="7504498" y="1381372"/>
            <a:ext cx="4268911" cy="338554"/>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1600" b="1" dirty="0">
                <a:solidFill>
                  <a:srgbClr val="CD831D"/>
                </a:solidFill>
              </a:rPr>
              <a:t>DAL VIVO</a:t>
            </a:r>
            <a:endParaRPr lang="it-IT" sz="1600" b="1" dirty="0">
              <a:solidFill>
                <a:srgbClr val="CD831D"/>
              </a:solidFill>
            </a:endParaRPr>
          </a:p>
        </p:txBody>
      </p:sp>
      <p:sp>
        <p:nvSpPr>
          <p:cNvPr id="4" name="Titolo 1">
            <a:extLst>
              <a:ext uri="{FF2B5EF4-FFF2-40B4-BE49-F238E27FC236}">
                <a16:creationId xmlns:a16="http://schemas.microsoft.com/office/drawing/2014/main" id="{0F351BB7-CE10-6A23-29BD-2F24C4F511F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differenze tra scacchi online e dal vivo</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54081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A1732-4388-E9FE-E5C8-3697E4230E3A}"/>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17E2D4B1-183F-97FC-201B-EF872DA14513}"/>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4C8DBE34-4592-CA15-EF69-96A892121D7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CDBB62AF-06C2-257C-2053-84385765E5CD}"/>
                </a:ext>
              </a:extLst>
            </p:cNvPr>
            <p:cNvSpPr txBox="1">
              <a:spLocks/>
            </p:cNvSpPr>
            <p:nvPr/>
          </p:nvSpPr>
          <p:spPr>
            <a:xfrm>
              <a:off x="0" y="5317240"/>
              <a:ext cx="1219199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RISORSE ONLINE PER VIVERE IL MONDO DEGLI SCACCHI</a:t>
              </a:r>
              <a:endParaRPr lang="en-US"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191911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B8347-9858-F96B-C026-DB51455A7DC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13541BA-13C2-523C-6256-E647D8CAB8B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0C4AF55-F5D5-550B-5735-20408AAB87F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1175634-6514-635B-EE7D-CFF704D1C2ED}"/>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F4A7930-CCC0-1F59-551C-C3B7479DDC7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761D795-AF85-2170-E9F0-CA3152ED26F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7ABDC47-31E5-6C67-9A2C-6AB9444AA7D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AAA8B6CD-7972-4EBC-693E-0A68F29560C7}"/>
              </a:ext>
            </a:extLst>
          </p:cNvPr>
          <p:cNvSpPr txBox="1">
            <a:spLocks/>
          </p:cNvSpPr>
          <p:nvPr/>
        </p:nvSpPr>
        <p:spPr>
          <a:xfrm>
            <a:off x="0" y="477778"/>
            <a:ext cx="12191999"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PIATTAFORME DIGITALI PER SEGUIRE GLI SCACCHI</a:t>
            </a:r>
            <a:endPar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30" name="CasellaDiTesto 29">
            <a:extLst>
              <a:ext uri="{FF2B5EF4-FFF2-40B4-BE49-F238E27FC236}">
                <a16:creationId xmlns:a16="http://schemas.microsoft.com/office/drawing/2014/main" id="{3BD93C53-4784-6EE0-42FA-CAB5BCC42AA0}"/>
              </a:ext>
            </a:extLst>
          </p:cNvPr>
          <p:cNvSpPr txBox="1"/>
          <p:nvPr/>
        </p:nvSpPr>
        <p:spPr>
          <a:xfrm>
            <a:off x="496170" y="1537016"/>
            <a:ext cx="11190514" cy="1200329"/>
          </a:xfrm>
          <a:prstGeom prst="rect">
            <a:avLst/>
          </a:prstGeom>
          <a:noFill/>
        </p:spPr>
        <p:txBody>
          <a:bodyPr wrap="square" rtlCol="0">
            <a:spAutoFit/>
          </a:bodyPr>
          <a:lstStyle/>
          <a:p>
            <a:pPr algn="just"/>
            <a:r>
              <a:rPr lang="it-IT" dirty="0"/>
              <a:t>Oggi abbiamo a disposizione, oltre a piattaforme e strumenti per giocare ed allenarci, anche molti </a:t>
            </a:r>
            <a:r>
              <a:rPr lang="it-IT" b="1" dirty="0"/>
              <a:t>canali social per restare in contatto con il mondo degli scacchi</a:t>
            </a:r>
            <a:r>
              <a:rPr lang="it-IT" dirty="0"/>
              <a:t>. Attraverso queste </a:t>
            </a:r>
            <a:r>
              <a:rPr lang="it-IT" b="1" dirty="0"/>
              <a:t>community</a:t>
            </a:r>
            <a:r>
              <a:rPr lang="it-IT" dirty="0"/>
              <a:t> è possibile seguire contenuti di vario tipo, da quelli più educativi a quelli di intrattenimento, e persino eventi in tempo reale. Le principali piattaforme digitali sono:</a:t>
            </a:r>
          </a:p>
        </p:txBody>
      </p:sp>
      <p:pic>
        <p:nvPicPr>
          <p:cNvPr id="4" name="Immagine 3" descr="Immagine che contiene logo, Elementi grafici, Carattere, simbolo&#10;&#10;Il contenuto generato dall'IA potrebbe non essere corretto.">
            <a:hlinkClick r:id="rId4"/>
            <a:extLst>
              <a:ext uri="{FF2B5EF4-FFF2-40B4-BE49-F238E27FC236}">
                <a16:creationId xmlns:a16="http://schemas.microsoft.com/office/drawing/2014/main" id="{D5BAA6E3-177B-A43D-61BA-78302B820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1046" y="3422463"/>
            <a:ext cx="1278194" cy="536742"/>
          </a:xfrm>
          <a:prstGeom prst="rect">
            <a:avLst/>
          </a:prstGeom>
        </p:spPr>
      </p:pic>
      <p:pic>
        <p:nvPicPr>
          <p:cNvPr id="6" name="Immagine 5" descr="Immagine che contiene Carattere, Elementi grafici, grafica, logo&#10;&#10;Il contenuto generato dall'IA potrebbe non essere corretto.">
            <a:hlinkClick r:id="rId6"/>
            <a:extLst>
              <a:ext uri="{FF2B5EF4-FFF2-40B4-BE49-F238E27FC236}">
                <a16:creationId xmlns:a16="http://schemas.microsoft.com/office/drawing/2014/main" id="{1B1C945E-80AB-B18A-8C23-DC4A6253B7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8256" y="3037590"/>
            <a:ext cx="1487397" cy="918468"/>
          </a:xfrm>
          <a:prstGeom prst="rect">
            <a:avLst/>
          </a:prstGeom>
        </p:spPr>
      </p:pic>
      <p:pic>
        <p:nvPicPr>
          <p:cNvPr id="8" name="Immagine 7" descr="Immagine che contiene Elementi grafici, Carattere, testo, grafica&#10;&#10;Il contenuto generato dall'IA potrebbe non essere corretto.">
            <a:hlinkClick r:id="rId8"/>
            <a:extLst>
              <a:ext uri="{FF2B5EF4-FFF2-40B4-BE49-F238E27FC236}">
                <a16:creationId xmlns:a16="http://schemas.microsoft.com/office/drawing/2014/main" id="{7EC665A9-DFDF-F7B2-EEA6-AB66E091A3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88022" y="3065457"/>
            <a:ext cx="2071330" cy="1165123"/>
          </a:xfrm>
          <a:prstGeom prst="rect">
            <a:avLst/>
          </a:prstGeom>
        </p:spPr>
      </p:pic>
      <p:pic>
        <p:nvPicPr>
          <p:cNvPr id="18" name="Immagine 17" descr="Immagine che contiene nero, oscurità&#10;&#10;Il contenuto generato dall'IA potrebbe non essere corretto.">
            <a:hlinkClick r:id="rId10"/>
            <a:extLst>
              <a:ext uri="{FF2B5EF4-FFF2-40B4-BE49-F238E27FC236}">
                <a16:creationId xmlns:a16="http://schemas.microsoft.com/office/drawing/2014/main" id="{EA18425E-82DF-1E14-55B6-187285476A2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73536" y="3236165"/>
            <a:ext cx="769116" cy="719893"/>
          </a:xfrm>
          <a:prstGeom prst="rect">
            <a:avLst/>
          </a:prstGeom>
        </p:spPr>
      </p:pic>
      <p:pic>
        <p:nvPicPr>
          <p:cNvPr id="31" name="Immagine 30" descr="Immagine che contiene Elementi grafici, Carattere, grafica, logo&#10;&#10;Il contenuto generato dall'IA potrebbe non essere corretto.">
            <a:hlinkClick r:id="rId12"/>
            <a:extLst>
              <a:ext uri="{FF2B5EF4-FFF2-40B4-BE49-F238E27FC236}">
                <a16:creationId xmlns:a16="http://schemas.microsoft.com/office/drawing/2014/main" id="{4094E955-316D-9A22-4690-9FD682CE3C9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93618" y="4778122"/>
            <a:ext cx="2041423" cy="740375"/>
          </a:xfrm>
          <a:prstGeom prst="rect">
            <a:avLst/>
          </a:prstGeom>
        </p:spPr>
      </p:pic>
      <p:sp>
        <p:nvSpPr>
          <p:cNvPr id="2" name="Titolo 1">
            <a:extLst>
              <a:ext uri="{FF2B5EF4-FFF2-40B4-BE49-F238E27FC236}">
                <a16:creationId xmlns:a16="http://schemas.microsoft.com/office/drawing/2014/main" id="{69C5765C-8A2C-0B8F-A160-6240492BD70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risorse online per vivere il mondo degli scacchi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72602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randombar(horizontal)">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36AD-DF37-82D5-33E8-F3C70FE78F0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18CFA55-B2D3-459B-0C4A-DF103232C91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A3E9AE8-B4E3-E5F2-50B2-7E6A0F2A5D7E}"/>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4C1D696-A364-0045-FC31-724117228821}"/>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B29B864-010C-D265-2CD3-8B894A2E3ECD}"/>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DF68F1D-EA55-B82E-39D4-0133990F35A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3FEE7C3-06B2-7E18-7D59-E16B3E8527A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hlinkClick r:id="rId4"/>
            <a:extLst>
              <a:ext uri="{FF2B5EF4-FFF2-40B4-BE49-F238E27FC236}">
                <a16:creationId xmlns:a16="http://schemas.microsoft.com/office/drawing/2014/main" id="{51476898-0549-AA36-2672-27721CCA9DD5}"/>
              </a:ext>
            </a:extLst>
          </p:cNvPr>
          <p:cNvSpPr txBox="1"/>
          <p:nvPr/>
        </p:nvSpPr>
        <p:spPr>
          <a:xfrm>
            <a:off x="166841" y="2775621"/>
            <a:ext cx="5846044" cy="575670"/>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err="1">
                <a:effectLst/>
                <a:ea typeface="Aptos" panose="020B0004020202020204" pitchFamily="34" charset="0"/>
                <a:cs typeface="Times New Roman" panose="02020603050405020304" pitchFamily="18" charset="0"/>
              </a:rPr>
              <a:t>superspeed</a:t>
            </a:r>
            <a:r>
              <a:rPr lang="it-IT" sz="1400" b="1" kern="100" dirty="0">
                <a:effectLst/>
                <a:ea typeface="Aptos" panose="020B0004020202020204" pitchFamily="34" charset="0"/>
                <a:cs typeface="Times New Roman" panose="02020603050405020304" pitchFamily="18" charset="0"/>
              </a:rPr>
              <a:t>-club scacchi</a:t>
            </a:r>
            <a:r>
              <a:rPr lang="it-IT" sz="1400" kern="100" dirty="0">
                <a:effectLst/>
                <a:ea typeface="Aptos" panose="020B0004020202020204" pitchFamily="34" charset="0"/>
                <a:cs typeface="Times New Roman" panose="02020603050405020304" pitchFamily="18" charset="0"/>
              </a:rPr>
              <a:t> – Canale divulgativo italiano dedicato al mondo degli scacchi con più di 100mila iscritti</a:t>
            </a:r>
          </a:p>
        </p:txBody>
      </p:sp>
      <p:sp>
        <p:nvSpPr>
          <p:cNvPr id="11" name="CasellaDiTesto 10">
            <a:hlinkClick r:id="rId5"/>
            <a:extLst>
              <a:ext uri="{FF2B5EF4-FFF2-40B4-BE49-F238E27FC236}">
                <a16:creationId xmlns:a16="http://schemas.microsoft.com/office/drawing/2014/main" id="{C440A086-8D5F-70D4-2A33-5157DBC7D02C}"/>
              </a:ext>
            </a:extLst>
          </p:cNvPr>
          <p:cNvSpPr txBox="1"/>
          <p:nvPr/>
        </p:nvSpPr>
        <p:spPr>
          <a:xfrm>
            <a:off x="5969410" y="2775621"/>
            <a:ext cx="5929159" cy="823431"/>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err="1">
                <a:effectLst/>
                <a:ea typeface="Aptos" panose="020B0004020202020204" pitchFamily="34" charset="0"/>
                <a:cs typeface="Times New Roman" panose="02020603050405020304" pitchFamily="18" charset="0"/>
              </a:rPr>
              <a:t>GothamChess</a:t>
            </a:r>
            <a:r>
              <a:rPr lang="it-IT" sz="1400" b="1" kern="100" dirty="0">
                <a:effectLst/>
                <a:ea typeface="Aptos" panose="020B0004020202020204" pitchFamily="34" charset="0"/>
                <a:cs typeface="Times New Roman" panose="02020603050405020304" pitchFamily="18" charset="0"/>
              </a:rPr>
              <a:t> </a:t>
            </a:r>
            <a:r>
              <a:rPr lang="it-IT" sz="1400" kern="100" dirty="0">
                <a:effectLst/>
                <a:ea typeface="Aptos" panose="020B0004020202020204" pitchFamily="34" charset="0"/>
                <a:cs typeface="Times New Roman" panose="02020603050405020304" pitchFamily="18" charset="0"/>
              </a:rPr>
              <a:t>– Canale di Levy </a:t>
            </a:r>
            <a:r>
              <a:rPr lang="it-IT" sz="1400" kern="100" dirty="0" err="1">
                <a:effectLst/>
                <a:ea typeface="Aptos" panose="020B0004020202020204" pitchFamily="34" charset="0"/>
                <a:cs typeface="Times New Roman" panose="02020603050405020304" pitchFamily="18" charset="0"/>
              </a:rPr>
              <a:t>Rozman</a:t>
            </a:r>
            <a:r>
              <a:rPr lang="it-IT" sz="1400" kern="100" dirty="0">
                <a:effectLst/>
                <a:ea typeface="Aptos" panose="020B0004020202020204" pitchFamily="34" charset="0"/>
                <a:cs typeface="Times New Roman" panose="02020603050405020304" pitchFamily="18" charset="0"/>
              </a:rPr>
              <a:t>, </a:t>
            </a:r>
            <a:r>
              <a:rPr lang="it-IT" sz="1400" kern="100" dirty="0">
                <a:ea typeface="Aptos" panose="020B0004020202020204" pitchFamily="34" charset="0"/>
                <a:cs typeface="Times New Roman" panose="02020603050405020304" pitchFamily="18" charset="0"/>
              </a:rPr>
              <a:t>IM </a:t>
            </a:r>
            <a:r>
              <a:rPr lang="it-IT" sz="1400" kern="100" dirty="0">
                <a:effectLst/>
                <a:ea typeface="Aptos" panose="020B0004020202020204" pitchFamily="34" charset="0"/>
                <a:cs typeface="Times New Roman" panose="02020603050405020304" pitchFamily="18" charset="0"/>
              </a:rPr>
              <a:t>americano e commentatore, che con ben 6,5 milioni di iscritti e 3 miliardi di visualizzazioni</a:t>
            </a:r>
            <a:r>
              <a:rPr lang="it-IT" sz="1400" kern="100" dirty="0">
                <a:ea typeface="Aptos" panose="020B0004020202020204" pitchFamily="34" charset="0"/>
                <a:cs typeface="Times New Roman" panose="02020603050405020304" pitchFamily="18" charset="0"/>
              </a:rPr>
              <a:t> è lo youtuber di scacchi n.1 al mondo</a:t>
            </a:r>
            <a:endParaRPr lang="it-IT" sz="1400" kern="100" dirty="0">
              <a:effectLst/>
              <a:ea typeface="Aptos" panose="020B0004020202020204" pitchFamily="34" charset="0"/>
              <a:cs typeface="Times New Roman" panose="02020603050405020304" pitchFamily="18" charset="0"/>
            </a:endParaRPr>
          </a:p>
        </p:txBody>
      </p:sp>
      <p:pic>
        <p:nvPicPr>
          <p:cNvPr id="12" name="Immagine 11" descr="Immagine che contiene logo, Elementi grafici, Carattere, simbolo&#10;&#10;Il contenuto generato dall'IA potrebbe non essere corretto.">
            <a:hlinkClick r:id="rId6"/>
            <a:extLst>
              <a:ext uri="{FF2B5EF4-FFF2-40B4-BE49-F238E27FC236}">
                <a16:creationId xmlns:a16="http://schemas.microsoft.com/office/drawing/2014/main" id="{F42FB1C4-3997-9BF2-6239-DA20DE38AB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1867" y="1517669"/>
            <a:ext cx="2091998" cy="878476"/>
          </a:xfrm>
          <a:prstGeom prst="rect">
            <a:avLst/>
          </a:prstGeom>
        </p:spPr>
      </p:pic>
      <p:sp>
        <p:nvSpPr>
          <p:cNvPr id="13" name="CasellaDiTesto 12">
            <a:extLst>
              <a:ext uri="{FF2B5EF4-FFF2-40B4-BE49-F238E27FC236}">
                <a16:creationId xmlns:a16="http://schemas.microsoft.com/office/drawing/2014/main" id="{A3BC53BF-98EF-C843-337C-2AD5A61109B9}"/>
              </a:ext>
            </a:extLst>
          </p:cNvPr>
          <p:cNvSpPr txBox="1"/>
          <p:nvPr/>
        </p:nvSpPr>
        <p:spPr>
          <a:xfrm>
            <a:off x="1974880" y="2432223"/>
            <a:ext cx="2239496" cy="30777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1400" b="1" dirty="0">
                <a:solidFill>
                  <a:srgbClr val="CD831D"/>
                </a:solidFill>
              </a:rPr>
              <a:t>Canali </a:t>
            </a:r>
            <a:r>
              <a:rPr lang="en-US" sz="1400" b="1" dirty="0" err="1">
                <a:solidFill>
                  <a:srgbClr val="CD831D"/>
                </a:solidFill>
              </a:rPr>
              <a:t>italiani</a:t>
            </a:r>
            <a:endParaRPr lang="en-US" sz="1400" b="1" dirty="0">
              <a:solidFill>
                <a:srgbClr val="CD831D"/>
              </a:solidFill>
            </a:endParaRPr>
          </a:p>
        </p:txBody>
      </p:sp>
      <p:sp>
        <p:nvSpPr>
          <p:cNvPr id="14" name="CasellaDiTesto 13">
            <a:extLst>
              <a:ext uri="{FF2B5EF4-FFF2-40B4-BE49-F238E27FC236}">
                <a16:creationId xmlns:a16="http://schemas.microsoft.com/office/drawing/2014/main" id="{6AA69F11-5038-F861-E304-047D9571E523}"/>
              </a:ext>
            </a:extLst>
          </p:cNvPr>
          <p:cNvSpPr txBox="1"/>
          <p:nvPr/>
        </p:nvSpPr>
        <p:spPr>
          <a:xfrm>
            <a:off x="7940831" y="2432222"/>
            <a:ext cx="2239496" cy="30777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1400" b="1" dirty="0">
                <a:solidFill>
                  <a:srgbClr val="CD831D"/>
                </a:solidFill>
              </a:rPr>
              <a:t>Canali </a:t>
            </a:r>
            <a:r>
              <a:rPr lang="en-US" sz="1400" b="1" dirty="0" err="1">
                <a:solidFill>
                  <a:srgbClr val="CD831D"/>
                </a:solidFill>
              </a:rPr>
              <a:t>Internazionali</a:t>
            </a:r>
            <a:endParaRPr lang="en-US" sz="1400" b="1" dirty="0">
              <a:solidFill>
                <a:srgbClr val="CD831D"/>
              </a:solidFill>
            </a:endParaRPr>
          </a:p>
        </p:txBody>
      </p:sp>
      <p:sp>
        <p:nvSpPr>
          <p:cNvPr id="17" name="CasellaDiTesto 16">
            <a:hlinkClick r:id="rId8"/>
            <a:extLst>
              <a:ext uri="{FF2B5EF4-FFF2-40B4-BE49-F238E27FC236}">
                <a16:creationId xmlns:a16="http://schemas.microsoft.com/office/drawing/2014/main" id="{686B672A-E907-0AD1-3525-4EA983727AF7}"/>
              </a:ext>
            </a:extLst>
          </p:cNvPr>
          <p:cNvSpPr txBox="1"/>
          <p:nvPr/>
        </p:nvSpPr>
        <p:spPr>
          <a:xfrm>
            <a:off x="166841" y="3340772"/>
            <a:ext cx="6159910" cy="575670"/>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err="1">
                <a:effectLst/>
                <a:ea typeface="Aptos" panose="020B0004020202020204" pitchFamily="34" charset="0"/>
                <a:cs typeface="Times New Roman" panose="02020603050405020304" pitchFamily="18" charset="0"/>
              </a:rPr>
              <a:t>gm_moro</a:t>
            </a:r>
            <a:r>
              <a:rPr lang="it-IT" sz="1400" kern="100" dirty="0">
                <a:effectLst/>
                <a:ea typeface="Aptos" panose="020B0004020202020204" pitchFamily="34" charset="0"/>
                <a:cs typeface="Times New Roman" panose="02020603050405020304" pitchFamily="18" charset="0"/>
              </a:rPr>
              <a:t> – Canale di Luca Moroni, Grande Maestro e pluricampione italiano di scacchi.</a:t>
            </a:r>
          </a:p>
        </p:txBody>
      </p:sp>
      <p:sp>
        <p:nvSpPr>
          <p:cNvPr id="20" name="CasellaDiTesto 19">
            <a:hlinkClick r:id="rId9"/>
            <a:extLst>
              <a:ext uri="{FF2B5EF4-FFF2-40B4-BE49-F238E27FC236}">
                <a16:creationId xmlns:a16="http://schemas.microsoft.com/office/drawing/2014/main" id="{53150F64-658B-E3B6-5C9D-269619B76E48}"/>
              </a:ext>
            </a:extLst>
          </p:cNvPr>
          <p:cNvSpPr txBox="1"/>
          <p:nvPr/>
        </p:nvSpPr>
        <p:spPr>
          <a:xfrm>
            <a:off x="166841" y="3905923"/>
            <a:ext cx="5615392" cy="575670"/>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a:effectLst/>
                <a:ea typeface="Aptos" panose="020B0004020202020204" pitchFamily="34" charset="0"/>
                <a:cs typeface="Times New Roman" panose="02020603050405020304" pitchFamily="18" charset="0"/>
              </a:rPr>
              <a:t>Chess.com</a:t>
            </a:r>
            <a:r>
              <a:rPr lang="it-IT" sz="1400" kern="100" dirty="0">
                <a:effectLst/>
                <a:ea typeface="Aptos" panose="020B0004020202020204" pitchFamily="34" charset="0"/>
                <a:cs typeface="Times New Roman" panose="02020603050405020304" pitchFamily="18" charset="0"/>
              </a:rPr>
              <a:t> - Italiano – Versione italiana ufficiale della celebre piattaforma internazionale di scacchi, con contenuti, guide e video.</a:t>
            </a:r>
          </a:p>
        </p:txBody>
      </p:sp>
      <p:sp>
        <p:nvSpPr>
          <p:cNvPr id="24" name="CasellaDiTesto 23">
            <a:hlinkClick r:id="rId10"/>
            <a:extLst>
              <a:ext uri="{FF2B5EF4-FFF2-40B4-BE49-F238E27FC236}">
                <a16:creationId xmlns:a16="http://schemas.microsoft.com/office/drawing/2014/main" id="{63052606-B03D-5DB8-0194-AFADAD68A432}"/>
              </a:ext>
            </a:extLst>
          </p:cNvPr>
          <p:cNvSpPr txBox="1"/>
          <p:nvPr/>
        </p:nvSpPr>
        <p:spPr>
          <a:xfrm>
            <a:off x="166841" y="4471074"/>
            <a:ext cx="6159910" cy="823431"/>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err="1">
                <a:effectLst/>
                <a:ea typeface="Aptos" panose="020B0004020202020204" pitchFamily="34" charset="0"/>
                <a:cs typeface="Times New Roman" panose="02020603050405020304" pitchFamily="18" charset="0"/>
              </a:rPr>
              <a:t>MontyMagnus</a:t>
            </a:r>
            <a:r>
              <a:rPr lang="it-IT" sz="1400" b="1" kern="100" dirty="0">
                <a:effectLst/>
                <a:ea typeface="Aptos" panose="020B0004020202020204" pitchFamily="34" charset="0"/>
                <a:cs typeface="Times New Roman" panose="02020603050405020304" pitchFamily="18" charset="0"/>
              </a:rPr>
              <a:t> Scacchi</a:t>
            </a:r>
            <a:r>
              <a:rPr lang="it-IT" sz="1400" kern="100" dirty="0">
                <a:effectLst/>
                <a:ea typeface="Aptos" panose="020B0004020202020204" pitchFamily="34" charset="0"/>
                <a:cs typeface="Times New Roman" panose="02020603050405020304" pitchFamily="18" charset="0"/>
              </a:rPr>
              <a:t> – Canale di Marco Montemagno, noto imprenditore digitale che documenta il suo percorso di crescita negli scacchi.</a:t>
            </a:r>
          </a:p>
        </p:txBody>
      </p:sp>
      <p:sp>
        <p:nvSpPr>
          <p:cNvPr id="31" name="CasellaDiTesto 30">
            <a:hlinkClick r:id="rId11"/>
            <a:extLst>
              <a:ext uri="{FF2B5EF4-FFF2-40B4-BE49-F238E27FC236}">
                <a16:creationId xmlns:a16="http://schemas.microsoft.com/office/drawing/2014/main" id="{3736E0E4-B9F9-2FFD-A6DF-2B8F237CB86F}"/>
              </a:ext>
            </a:extLst>
          </p:cNvPr>
          <p:cNvSpPr txBox="1"/>
          <p:nvPr/>
        </p:nvSpPr>
        <p:spPr>
          <a:xfrm>
            <a:off x="166841" y="5283987"/>
            <a:ext cx="5675349" cy="823431"/>
          </a:xfrm>
          <a:prstGeom prst="rect">
            <a:avLst/>
          </a:prstGeom>
          <a:noFill/>
        </p:spPr>
        <p:txBody>
          <a:bodyPr wrap="square">
            <a:spAutoFit/>
          </a:bodyPr>
          <a:lstStyle/>
          <a:p>
            <a:pPr marL="285750" lvl="0" indent="-285750">
              <a:lnSpc>
                <a:spcPct val="115000"/>
              </a:lnSpc>
              <a:spcAft>
                <a:spcPts val="800"/>
              </a:spcAft>
              <a:buFont typeface="Arial" panose="020B0604020202020204" pitchFamily="34" charset="0"/>
              <a:buChar char="•"/>
            </a:pPr>
            <a:r>
              <a:rPr lang="it-IT" sz="1400" b="1" kern="100" dirty="0">
                <a:effectLst/>
                <a:ea typeface="Aptos" panose="020B0004020202020204" pitchFamily="34" charset="0"/>
                <a:cs typeface="Times New Roman" panose="02020603050405020304" pitchFamily="18" charset="0"/>
              </a:rPr>
              <a:t>Alessia Santeramo</a:t>
            </a:r>
            <a:r>
              <a:rPr lang="it-IT" sz="1400" kern="100" dirty="0">
                <a:effectLst/>
                <a:ea typeface="Aptos" panose="020B0004020202020204" pitchFamily="34" charset="0"/>
                <a:cs typeface="Times New Roman" panose="02020603050405020304" pitchFamily="18" charset="0"/>
              </a:rPr>
              <a:t> – Canale di una giovane streamer italiana, campionessa nazionale giovanile e divulgatrice online con oltre 200mila iscritti</a:t>
            </a:r>
          </a:p>
        </p:txBody>
      </p:sp>
      <p:sp>
        <p:nvSpPr>
          <p:cNvPr id="33" name="CasellaDiTesto 32">
            <a:hlinkClick r:id="rId12"/>
            <a:extLst>
              <a:ext uri="{FF2B5EF4-FFF2-40B4-BE49-F238E27FC236}">
                <a16:creationId xmlns:a16="http://schemas.microsoft.com/office/drawing/2014/main" id="{84D4033E-41F1-CFF0-9EAE-D05F3E0D55A9}"/>
              </a:ext>
            </a:extLst>
          </p:cNvPr>
          <p:cNvSpPr txBox="1"/>
          <p:nvPr/>
        </p:nvSpPr>
        <p:spPr>
          <a:xfrm>
            <a:off x="5969410" y="3515928"/>
            <a:ext cx="6159910" cy="575670"/>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a:effectLst/>
                <a:ea typeface="Aptos" panose="020B0004020202020204" pitchFamily="34" charset="0"/>
                <a:cs typeface="Times New Roman" panose="02020603050405020304" pitchFamily="18" charset="0"/>
              </a:rPr>
              <a:t>Chess.com</a:t>
            </a:r>
            <a:r>
              <a:rPr lang="it-IT" sz="1400" kern="100" dirty="0">
                <a:effectLst/>
                <a:ea typeface="Aptos" panose="020B0004020202020204" pitchFamily="34" charset="0"/>
                <a:cs typeface="Times New Roman" panose="02020603050405020304" pitchFamily="18" charset="0"/>
              </a:rPr>
              <a:t> – Il canale ufficiale della piattaforma Chess.com, tra i più grandi centri globali di gioco e formazione scacchistica.</a:t>
            </a:r>
          </a:p>
        </p:txBody>
      </p:sp>
      <p:sp>
        <p:nvSpPr>
          <p:cNvPr id="35" name="CasellaDiTesto 34">
            <a:hlinkClick r:id="rId13"/>
            <a:extLst>
              <a:ext uri="{FF2B5EF4-FFF2-40B4-BE49-F238E27FC236}">
                <a16:creationId xmlns:a16="http://schemas.microsoft.com/office/drawing/2014/main" id="{3A9AA2AA-68C5-C854-0A31-3D4FAD460156}"/>
              </a:ext>
            </a:extLst>
          </p:cNvPr>
          <p:cNvSpPr txBox="1"/>
          <p:nvPr/>
        </p:nvSpPr>
        <p:spPr>
          <a:xfrm>
            <a:off x="5969410" y="4008474"/>
            <a:ext cx="6159910" cy="575670"/>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err="1">
                <a:effectLst/>
                <a:ea typeface="Aptos" panose="020B0004020202020204" pitchFamily="34" charset="0"/>
                <a:cs typeface="Times New Roman" panose="02020603050405020304" pitchFamily="18" charset="0"/>
              </a:rPr>
              <a:t>GMHikaru</a:t>
            </a:r>
            <a:r>
              <a:rPr lang="it-IT" sz="1400" kern="100" dirty="0">
                <a:effectLst/>
                <a:ea typeface="Aptos" panose="020B0004020202020204" pitchFamily="34" charset="0"/>
                <a:cs typeface="Times New Roman" panose="02020603050405020304" pitchFamily="18" charset="0"/>
              </a:rPr>
              <a:t> – Gestito da Hikaru Nakamura, Grande Maestro USA e campione di scacchi blitz e </a:t>
            </a:r>
            <a:r>
              <a:rPr lang="it-IT" sz="1400" kern="100" dirty="0" err="1">
                <a:effectLst/>
                <a:ea typeface="Aptos" panose="020B0004020202020204" pitchFamily="34" charset="0"/>
                <a:cs typeface="Times New Roman" panose="02020603050405020304" pitchFamily="18" charset="0"/>
              </a:rPr>
              <a:t>rapid</a:t>
            </a:r>
            <a:r>
              <a:rPr lang="it-IT" sz="1400" kern="100" dirty="0">
                <a:effectLst/>
                <a:ea typeface="Aptos" panose="020B0004020202020204" pitchFamily="34" charset="0"/>
                <a:cs typeface="Times New Roman" panose="02020603050405020304" pitchFamily="18" charset="0"/>
              </a:rPr>
              <a:t>, con oltre 2,9 milioni di iscritti. </a:t>
            </a:r>
          </a:p>
        </p:txBody>
      </p:sp>
      <p:sp>
        <p:nvSpPr>
          <p:cNvPr id="37" name="CasellaDiTesto 36">
            <a:hlinkClick r:id="rId14"/>
            <a:extLst>
              <a:ext uri="{FF2B5EF4-FFF2-40B4-BE49-F238E27FC236}">
                <a16:creationId xmlns:a16="http://schemas.microsoft.com/office/drawing/2014/main" id="{0C71833D-BE66-FA1D-1CEE-24895F19EF1D}"/>
              </a:ext>
            </a:extLst>
          </p:cNvPr>
          <p:cNvSpPr txBox="1"/>
          <p:nvPr/>
        </p:nvSpPr>
        <p:spPr>
          <a:xfrm>
            <a:off x="5969410" y="4501020"/>
            <a:ext cx="6159910" cy="823431"/>
          </a:xfrm>
          <a:prstGeom prst="rect">
            <a:avLst/>
          </a:prstGeom>
          <a:noFill/>
        </p:spPr>
        <p:txBody>
          <a:bodyPr wrap="square">
            <a:spAutoFit/>
          </a:bodyPr>
          <a:lstStyle/>
          <a:p>
            <a:pPr marL="285750" lvl="0" indent="-285750">
              <a:lnSpc>
                <a:spcPct val="115000"/>
              </a:lnSpc>
              <a:buFont typeface="Arial" panose="020B0604020202020204" pitchFamily="34" charset="0"/>
              <a:buChar char="•"/>
            </a:pPr>
            <a:r>
              <a:rPr lang="it-IT" sz="1400" b="1" kern="100" dirty="0">
                <a:effectLst/>
                <a:ea typeface="Aptos" panose="020B0004020202020204" pitchFamily="34" charset="0"/>
                <a:cs typeface="Times New Roman" panose="02020603050405020304" pitchFamily="18" charset="0"/>
              </a:rPr>
              <a:t>Anna </a:t>
            </a:r>
            <a:r>
              <a:rPr lang="it-IT" sz="1400" b="1" kern="100" dirty="0" err="1">
                <a:effectLst/>
                <a:ea typeface="Aptos" panose="020B0004020202020204" pitchFamily="34" charset="0"/>
                <a:cs typeface="Times New Roman" panose="02020603050405020304" pitchFamily="18" charset="0"/>
              </a:rPr>
              <a:t>Cramling</a:t>
            </a:r>
            <a:r>
              <a:rPr lang="it-IT" sz="1400" b="1" kern="100" dirty="0">
                <a:effectLst/>
                <a:ea typeface="Aptos" panose="020B0004020202020204" pitchFamily="34" charset="0"/>
                <a:cs typeface="Times New Roman" panose="02020603050405020304" pitchFamily="18" charset="0"/>
              </a:rPr>
              <a:t> </a:t>
            </a:r>
            <a:r>
              <a:rPr lang="it-IT" sz="1400" kern="100" dirty="0">
                <a:effectLst/>
                <a:ea typeface="Aptos" panose="020B0004020202020204" pitchFamily="34" charset="0"/>
                <a:cs typeface="Times New Roman" panose="02020603050405020304" pitchFamily="18" charset="0"/>
              </a:rPr>
              <a:t>– Canale della WFM svedese Anna </a:t>
            </a:r>
            <a:r>
              <a:rPr lang="it-IT" sz="1400" kern="100" dirty="0" err="1">
                <a:effectLst/>
                <a:ea typeface="Aptos" panose="020B0004020202020204" pitchFamily="34" charset="0"/>
                <a:cs typeface="Times New Roman" panose="02020603050405020304" pitchFamily="18" charset="0"/>
              </a:rPr>
              <a:t>Cramling</a:t>
            </a:r>
            <a:r>
              <a:rPr lang="it-IT" sz="1400" kern="100" dirty="0">
                <a:effectLst/>
                <a:ea typeface="Aptos" panose="020B0004020202020204" pitchFamily="34" charset="0"/>
                <a:cs typeface="Times New Roman" panose="02020603050405020304" pitchFamily="18" charset="0"/>
              </a:rPr>
              <a:t>, figlia di due grandi maestri, con oltre 1,55 milioni di iscritti e contenuti scacchistici tra intrattenimento e leggerezza.</a:t>
            </a:r>
          </a:p>
        </p:txBody>
      </p:sp>
      <p:sp>
        <p:nvSpPr>
          <p:cNvPr id="39" name="CasellaDiTesto 38">
            <a:hlinkClick r:id="rId15"/>
            <a:extLst>
              <a:ext uri="{FF2B5EF4-FFF2-40B4-BE49-F238E27FC236}">
                <a16:creationId xmlns:a16="http://schemas.microsoft.com/office/drawing/2014/main" id="{9C1F358F-2999-44EF-E20F-BA69C75A19A8}"/>
              </a:ext>
            </a:extLst>
          </p:cNvPr>
          <p:cNvSpPr txBox="1"/>
          <p:nvPr/>
        </p:nvSpPr>
        <p:spPr>
          <a:xfrm>
            <a:off x="5967866" y="5241326"/>
            <a:ext cx="6098458" cy="823431"/>
          </a:xfrm>
          <a:prstGeom prst="rect">
            <a:avLst/>
          </a:prstGeom>
          <a:noFill/>
        </p:spPr>
        <p:txBody>
          <a:bodyPr wrap="square">
            <a:spAutoFit/>
          </a:bodyPr>
          <a:lstStyle/>
          <a:p>
            <a:pPr marL="285750" indent="-285750">
              <a:lnSpc>
                <a:spcPct val="115000"/>
              </a:lnSpc>
              <a:buFont typeface="Arial" panose="020B0604020202020204" pitchFamily="34" charset="0"/>
              <a:buChar char="•"/>
            </a:pPr>
            <a:r>
              <a:rPr lang="it-IT" sz="1400" b="1" dirty="0"/>
              <a:t>Dina </a:t>
            </a:r>
            <a:r>
              <a:rPr lang="it-IT" sz="1400" b="1" dirty="0" err="1"/>
              <a:t>Belenkaya</a:t>
            </a:r>
            <a:r>
              <a:rPr lang="it-IT" sz="1400" b="1" dirty="0"/>
              <a:t> </a:t>
            </a:r>
            <a:r>
              <a:rPr lang="it-IT" sz="1400" dirty="0"/>
              <a:t>– Canale di WGM Dina </a:t>
            </a:r>
            <a:r>
              <a:rPr lang="it-IT" sz="1400" dirty="0" err="1"/>
              <a:t>Belenkaya</a:t>
            </a:r>
            <a:r>
              <a:rPr lang="it-IT" sz="1400" dirty="0"/>
              <a:t>, Woman </a:t>
            </a:r>
            <a:r>
              <a:rPr lang="it-IT" sz="1400" dirty="0" err="1"/>
              <a:t>Grandmaster</a:t>
            </a:r>
            <a:r>
              <a:rPr lang="it-IT" sz="1400" dirty="0"/>
              <a:t>, streamer e commentatrice per Chess.com, con oltre 600mila iscritti e ampia esperienza come giocatrice.</a:t>
            </a:r>
          </a:p>
        </p:txBody>
      </p:sp>
      <p:cxnSp>
        <p:nvCxnSpPr>
          <p:cNvPr id="41" name="Connettore diritto 40">
            <a:extLst>
              <a:ext uri="{FF2B5EF4-FFF2-40B4-BE49-F238E27FC236}">
                <a16:creationId xmlns:a16="http://schemas.microsoft.com/office/drawing/2014/main" id="{17BF9857-4C91-27D4-A343-9670326F5364}"/>
              </a:ext>
            </a:extLst>
          </p:cNvPr>
          <p:cNvCxnSpPr>
            <a:cxnSpLocks/>
          </p:cNvCxnSpPr>
          <p:nvPr/>
        </p:nvCxnSpPr>
        <p:spPr>
          <a:xfrm>
            <a:off x="5967866" y="2739999"/>
            <a:ext cx="0" cy="3252762"/>
          </a:xfrm>
          <a:prstGeom prst="line">
            <a:avLst/>
          </a:prstGeom>
        </p:spPr>
        <p:style>
          <a:lnRef idx="2">
            <a:schemeClr val="dk1"/>
          </a:lnRef>
          <a:fillRef idx="0">
            <a:schemeClr val="dk1"/>
          </a:fillRef>
          <a:effectRef idx="1">
            <a:schemeClr val="dk1"/>
          </a:effectRef>
          <a:fontRef idx="minor">
            <a:schemeClr val="tx1"/>
          </a:fontRef>
        </p:style>
      </p:cxnSp>
      <p:sp>
        <p:nvSpPr>
          <p:cNvPr id="4" name="Titolo 1">
            <a:extLst>
              <a:ext uri="{FF2B5EF4-FFF2-40B4-BE49-F238E27FC236}">
                <a16:creationId xmlns:a16="http://schemas.microsoft.com/office/drawing/2014/main" id="{3E5906FA-B56F-FB3E-3BBE-3675FB203EAA}"/>
              </a:ext>
            </a:extLst>
          </p:cNvPr>
          <p:cNvSpPr txBox="1">
            <a:spLocks/>
          </p:cNvSpPr>
          <p:nvPr/>
        </p:nvSpPr>
        <p:spPr>
          <a:xfrm>
            <a:off x="0" y="477778"/>
            <a:ext cx="12191999" cy="74483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PRINCIPALI CANALI YOUTUBE ITALIANI E INTERNAZIONALI</a:t>
            </a:r>
            <a:endPar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5" name="Titolo 1">
            <a:extLst>
              <a:ext uri="{FF2B5EF4-FFF2-40B4-BE49-F238E27FC236}">
                <a16:creationId xmlns:a16="http://schemas.microsoft.com/office/drawing/2014/main" id="{1ACED120-B04B-3DF0-9BC7-6BD56188D9E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risorse online per vivere il mondo degli scacchi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00597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animBg="1"/>
      <p:bldP spid="14" grpId="0" animBg="1"/>
      <p:bldP spid="17" grpId="0"/>
      <p:bldP spid="20" grpId="0"/>
      <p:bldP spid="24" grpId="0"/>
      <p:bldP spid="31" grpId="0"/>
      <p:bldP spid="33" grpId="0"/>
      <p:bldP spid="35" grpId="0"/>
      <p:bldP spid="37" grpId="0"/>
      <p:bldP spid="39"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3E6D9-C617-CE4B-2FCE-068F4A6A9D0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209E40D-AF25-1B8B-2E99-4F0F88C4F7C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7EF581B-9055-77A3-E05A-F6F65561E91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D39F890-A8EE-2CE3-BE88-4FA5D92289B9}"/>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27DA1E2-521B-A9FD-B914-C4BE1F744DB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AD85BA0-4C79-D0ED-3011-74B3F035D1B1}"/>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1F5F484-8C81-A0A5-F177-4F4A1BA7D0E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descr="Immagine che contiene Carattere, Elementi grafici, grafica, logo&#10;&#10;Il contenuto generato dall'IA potrebbe non essere corretto.">
            <a:hlinkClick r:id="rId4"/>
            <a:extLst>
              <a:ext uri="{FF2B5EF4-FFF2-40B4-BE49-F238E27FC236}">
                <a16:creationId xmlns:a16="http://schemas.microsoft.com/office/drawing/2014/main" id="{53350DE0-38EE-F280-26BF-EF85AA4B92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216" y="1635375"/>
            <a:ext cx="848997" cy="524256"/>
          </a:xfrm>
          <a:prstGeom prst="rect">
            <a:avLst/>
          </a:prstGeom>
        </p:spPr>
      </p:pic>
      <p:pic>
        <p:nvPicPr>
          <p:cNvPr id="8" name="Immagine 7" descr="Immagine che contiene Elementi grafici, Carattere, testo, grafica&#10;&#10;Il contenuto generato dall'IA potrebbe non essere corretto.">
            <a:hlinkClick r:id="rId6"/>
            <a:extLst>
              <a:ext uri="{FF2B5EF4-FFF2-40B4-BE49-F238E27FC236}">
                <a16:creationId xmlns:a16="http://schemas.microsoft.com/office/drawing/2014/main" id="{F667BFAA-3154-84E8-9911-C663ED2011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965" y="3987527"/>
            <a:ext cx="937527" cy="527359"/>
          </a:xfrm>
          <a:prstGeom prst="rect">
            <a:avLst/>
          </a:prstGeom>
        </p:spPr>
      </p:pic>
      <p:pic>
        <p:nvPicPr>
          <p:cNvPr id="18" name="Immagine 17" descr="Immagine che contiene nero, oscurità&#10;&#10;Il contenuto generato dall'IA potrebbe non essere corretto.">
            <a:hlinkClick r:id="rId8"/>
            <a:extLst>
              <a:ext uri="{FF2B5EF4-FFF2-40B4-BE49-F238E27FC236}">
                <a16:creationId xmlns:a16="http://schemas.microsoft.com/office/drawing/2014/main" id="{F98D7CC6-8BD5-79C3-3755-B5417F7DA1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1216" y="3054834"/>
            <a:ext cx="399750" cy="374166"/>
          </a:xfrm>
          <a:prstGeom prst="rect">
            <a:avLst/>
          </a:prstGeom>
        </p:spPr>
      </p:pic>
      <p:pic>
        <p:nvPicPr>
          <p:cNvPr id="31" name="Immagine 30" descr="Immagine che contiene Elementi grafici, Carattere, grafica, logo&#10;&#10;Il contenuto generato dall'IA potrebbe non essere corretto.">
            <a:hlinkClick r:id="rId10"/>
            <a:extLst>
              <a:ext uri="{FF2B5EF4-FFF2-40B4-BE49-F238E27FC236}">
                <a16:creationId xmlns:a16="http://schemas.microsoft.com/office/drawing/2014/main" id="{4BDC1336-9B3E-A550-E67A-4E523EE455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5965" y="5241750"/>
            <a:ext cx="863053" cy="313009"/>
          </a:xfrm>
          <a:prstGeom prst="rect">
            <a:avLst/>
          </a:prstGeom>
        </p:spPr>
      </p:pic>
      <p:sp>
        <p:nvSpPr>
          <p:cNvPr id="11" name="CasellaDiTesto 10">
            <a:extLst>
              <a:ext uri="{FF2B5EF4-FFF2-40B4-BE49-F238E27FC236}">
                <a16:creationId xmlns:a16="http://schemas.microsoft.com/office/drawing/2014/main" id="{34F06D54-BDBD-8758-7EDA-20839E6043C3}"/>
              </a:ext>
            </a:extLst>
          </p:cNvPr>
          <p:cNvSpPr txBox="1"/>
          <p:nvPr/>
        </p:nvSpPr>
        <p:spPr>
          <a:xfrm>
            <a:off x="1769863" y="1638522"/>
            <a:ext cx="10095750" cy="1318951"/>
          </a:xfrm>
          <a:prstGeom prst="rect">
            <a:avLst/>
          </a:prstGeom>
          <a:noFill/>
        </p:spPr>
        <p:txBody>
          <a:bodyPr wrap="square">
            <a:spAutoFit/>
          </a:bodyPr>
          <a:lstStyle/>
          <a:p>
            <a:pPr>
              <a:lnSpc>
                <a:spcPct val="115000"/>
              </a:lnSpc>
              <a:spcAft>
                <a:spcPts val="800"/>
              </a:spcAft>
              <a:buNone/>
            </a:pPr>
            <a:r>
              <a:rPr lang="it-IT" sz="1400" b="1" kern="100" dirty="0" err="1">
                <a:effectLst/>
                <a:ea typeface="Aptos" panose="020B0004020202020204" pitchFamily="34" charset="0"/>
                <a:cs typeface="Times New Roman" panose="02020603050405020304" pitchFamily="18" charset="0"/>
              </a:rPr>
              <a:t>Twitch</a:t>
            </a:r>
            <a:r>
              <a:rPr lang="it-IT" sz="1400" kern="100" dirty="0">
                <a:effectLst/>
                <a:ea typeface="Aptos" panose="020B0004020202020204" pitchFamily="34" charset="0"/>
                <a:cs typeface="Times New Roman" panose="02020603050405020304" pitchFamily="18" charset="0"/>
              </a:rPr>
              <a:t> è una piattaforma di streaming in tempo reale. Molti scacchisti tra cui grandi maestri, trasmettono le loro partite, commentano tornei, chiacchierano con la community o fanno lezione in diretta. È una piattaforma interattiva che richiede un po’ di familiarità. </a:t>
            </a:r>
            <a:r>
              <a:rPr lang="it-IT" sz="1400" kern="100" dirty="0" err="1">
                <a:effectLst/>
                <a:ea typeface="Aptos" panose="020B0004020202020204" pitchFamily="34" charset="0"/>
                <a:cs typeface="Times New Roman" panose="02020603050405020304" pitchFamily="18" charset="0"/>
              </a:rPr>
              <a:t>Twitch</a:t>
            </a:r>
            <a:r>
              <a:rPr lang="it-IT" sz="1400" kern="100" dirty="0">
                <a:effectLst/>
                <a:ea typeface="Aptos" panose="020B0004020202020204" pitchFamily="34" charset="0"/>
                <a:cs typeface="Times New Roman" panose="02020603050405020304" pitchFamily="18" charset="0"/>
              </a:rPr>
              <a:t> è spesso integrato in portali come Chess.com</a:t>
            </a:r>
            <a:r>
              <a:rPr lang="it-IT" sz="1400" kern="100" dirty="0">
                <a:ea typeface="Aptos" panose="020B0004020202020204" pitchFamily="34" charset="0"/>
                <a:cs typeface="Times New Roman" panose="02020603050405020304" pitchFamily="18" charset="0"/>
              </a:rPr>
              <a:t>, infatti come già visto, </a:t>
            </a:r>
            <a:r>
              <a:rPr lang="it-IT" sz="1400" kern="100" dirty="0">
                <a:effectLst/>
                <a:ea typeface="Aptos" panose="020B0004020202020204" pitchFamily="34" charset="0"/>
                <a:cs typeface="Times New Roman" panose="02020603050405020304" pitchFamily="18" charset="0"/>
              </a:rPr>
              <a:t>nella homepage di Chess.com trovi la sezione </a:t>
            </a:r>
            <a:r>
              <a:rPr lang="it-IT" sz="1400" kern="100" dirty="0" err="1">
                <a:effectLst/>
                <a:ea typeface="Aptos" panose="020B0004020202020204" pitchFamily="34" charset="0"/>
                <a:cs typeface="Times New Roman" panose="02020603050405020304" pitchFamily="18" charset="0"/>
              </a:rPr>
              <a:t>ChessTV</a:t>
            </a:r>
            <a:r>
              <a:rPr lang="it-IT" sz="1400" kern="100" dirty="0">
                <a:effectLst/>
                <a:ea typeface="Aptos" panose="020B0004020202020204" pitchFamily="34" charset="0"/>
                <a:cs typeface="Times New Roman" panose="02020603050405020304" pitchFamily="18" charset="0"/>
              </a:rPr>
              <a:t> che trasmette in diretta eventi scacchistici tramite </a:t>
            </a:r>
            <a:r>
              <a:rPr lang="it-IT" sz="1400" kern="100" dirty="0" err="1">
                <a:effectLst/>
                <a:ea typeface="Aptos" panose="020B0004020202020204" pitchFamily="34" charset="0"/>
                <a:cs typeface="Times New Roman" panose="02020603050405020304" pitchFamily="18" charset="0"/>
              </a:rPr>
              <a:t>Twitch</a:t>
            </a:r>
            <a:r>
              <a:rPr lang="it-IT" sz="1400" kern="100" dirty="0">
                <a:effectLst/>
                <a:ea typeface="Aptos" panose="020B0004020202020204" pitchFamily="34" charset="0"/>
                <a:cs typeface="Times New Roman" panose="02020603050405020304" pitchFamily="18" charset="0"/>
              </a:rPr>
              <a:t>. In alcune occasioni, Chess.com utilizza anche YouTube, ma </a:t>
            </a:r>
            <a:r>
              <a:rPr lang="it-IT" sz="1400" kern="100" dirty="0" err="1">
                <a:effectLst/>
                <a:ea typeface="Aptos" panose="020B0004020202020204" pitchFamily="34" charset="0"/>
                <a:cs typeface="Times New Roman" panose="02020603050405020304" pitchFamily="18" charset="0"/>
              </a:rPr>
              <a:t>Twitch</a:t>
            </a:r>
            <a:r>
              <a:rPr lang="it-IT" sz="1400" kern="100" dirty="0">
                <a:effectLst/>
                <a:ea typeface="Aptos" panose="020B0004020202020204" pitchFamily="34" charset="0"/>
                <a:cs typeface="Times New Roman" panose="02020603050405020304" pitchFamily="18" charset="0"/>
              </a:rPr>
              <a:t> resta il canale principale per le dirette.</a:t>
            </a:r>
          </a:p>
        </p:txBody>
      </p:sp>
      <p:sp>
        <p:nvSpPr>
          <p:cNvPr id="4" name="Titolo 1">
            <a:extLst>
              <a:ext uri="{FF2B5EF4-FFF2-40B4-BE49-F238E27FC236}">
                <a16:creationId xmlns:a16="http://schemas.microsoft.com/office/drawing/2014/main" id="{E2F631A9-C8F0-4DA0-201E-4000055CB875}"/>
              </a:ext>
            </a:extLst>
          </p:cNvPr>
          <p:cNvSpPr txBox="1">
            <a:spLocks/>
          </p:cNvSpPr>
          <p:nvPr/>
        </p:nvSpPr>
        <p:spPr>
          <a:xfrm>
            <a:off x="0" y="477778"/>
            <a:ext cx="12191999"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TWITCH, X, DISCORD, CHESS.COM</a:t>
            </a:r>
          </a:p>
        </p:txBody>
      </p:sp>
      <p:sp>
        <p:nvSpPr>
          <p:cNvPr id="5" name="Titolo 1">
            <a:extLst>
              <a:ext uri="{FF2B5EF4-FFF2-40B4-BE49-F238E27FC236}">
                <a16:creationId xmlns:a16="http://schemas.microsoft.com/office/drawing/2014/main" id="{5F1B36B2-5BD0-F6C1-BA2E-595ECA9FDDF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risorse online per vivere il mondo degli scacchi</a:t>
            </a:r>
            <a:endParaRPr lang="en-US" sz="1000" dirty="0">
              <a:solidFill>
                <a:srgbClr val="EBDCCC"/>
              </a:solidFill>
              <a:latin typeface="Bahnschrift" panose="020B0502040204020203" pitchFamily="34" charset="0"/>
            </a:endParaRPr>
          </a:p>
        </p:txBody>
      </p:sp>
      <p:sp>
        <p:nvSpPr>
          <p:cNvPr id="7" name="CasellaDiTesto 6">
            <a:extLst>
              <a:ext uri="{FF2B5EF4-FFF2-40B4-BE49-F238E27FC236}">
                <a16:creationId xmlns:a16="http://schemas.microsoft.com/office/drawing/2014/main" id="{993296B5-606E-187A-A96C-63364B40C618}"/>
              </a:ext>
            </a:extLst>
          </p:cNvPr>
          <p:cNvSpPr txBox="1"/>
          <p:nvPr/>
        </p:nvSpPr>
        <p:spPr>
          <a:xfrm>
            <a:off x="1769863" y="3002287"/>
            <a:ext cx="10095749" cy="823431"/>
          </a:xfrm>
          <a:prstGeom prst="rect">
            <a:avLst/>
          </a:prstGeom>
          <a:noFill/>
        </p:spPr>
        <p:txBody>
          <a:bodyPr wrap="square">
            <a:spAutoFit/>
          </a:bodyPr>
          <a:lstStyle/>
          <a:p>
            <a:pPr>
              <a:lnSpc>
                <a:spcPct val="115000"/>
              </a:lnSpc>
              <a:spcAft>
                <a:spcPts val="800"/>
              </a:spcAft>
            </a:pPr>
            <a:r>
              <a:rPr lang="it-IT" sz="1400" b="1" kern="100" dirty="0">
                <a:ea typeface="Aptos" panose="020B0004020202020204" pitchFamily="34" charset="0"/>
                <a:cs typeface="Times New Roman" panose="02020603050405020304" pitchFamily="18" charset="0"/>
              </a:rPr>
              <a:t>X (ex Twitter)</a:t>
            </a:r>
            <a:r>
              <a:rPr lang="it-IT" sz="1400" kern="100" dirty="0">
                <a:ea typeface="Aptos" panose="020B0004020202020204" pitchFamily="34" charset="0"/>
                <a:cs typeface="Times New Roman" panose="02020603050405020304" pitchFamily="18" charset="0"/>
              </a:rPr>
              <a:t> viene spesso utilizzato dai grandi giocatori, dalle federazioni nazionali e da portali come Chess.com per condividere aggiornamenti, notizie, classifiche e curiosità in tempo reale. Non è una piattaforma educativa in sé, ma può essere una fonte utile per chi vuole restare sempre informato.</a:t>
            </a:r>
            <a:endParaRPr lang="it-IT" sz="1400" b="1" kern="100" dirty="0">
              <a:effectLst/>
              <a:ea typeface="Aptos" panose="020B0004020202020204" pitchFamily="34" charset="0"/>
              <a:cs typeface="Times New Roman" panose="02020603050405020304" pitchFamily="18" charset="0"/>
            </a:endParaRPr>
          </a:p>
        </p:txBody>
      </p:sp>
      <p:sp>
        <p:nvSpPr>
          <p:cNvPr id="10" name="CasellaDiTesto 9">
            <a:extLst>
              <a:ext uri="{FF2B5EF4-FFF2-40B4-BE49-F238E27FC236}">
                <a16:creationId xmlns:a16="http://schemas.microsoft.com/office/drawing/2014/main" id="{0D8869B4-6A3C-F04C-324B-907A2E1AE415}"/>
              </a:ext>
            </a:extLst>
          </p:cNvPr>
          <p:cNvSpPr txBox="1"/>
          <p:nvPr/>
        </p:nvSpPr>
        <p:spPr>
          <a:xfrm>
            <a:off x="1769863" y="3870532"/>
            <a:ext cx="10095749" cy="1071191"/>
          </a:xfrm>
          <a:prstGeom prst="rect">
            <a:avLst/>
          </a:prstGeom>
          <a:noFill/>
        </p:spPr>
        <p:txBody>
          <a:bodyPr wrap="square">
            <a:spAutoFit/>
          </a:bodyPr>
          <a:lstStyle/>
          <a:p>
            <a:pPr>
              <a:lnSpc>
                <a:spcPct val="115000"/>
              </a:lnSpc>
              <a:spcAft>
                <a:spcPts val="800"/>
              </a:spcAft>
              <a:buNone/>
            </a:pPr>
            <a:r>
              <a:rPr lang="it-IT" sz="1400" b="1" kern="100" dirty="0" err="1">
                <a:effectLst/>
                <a:ea typeface="Aptos" panose="020B0004020202020204" pitchFamily="34" charset="0"/>
                <a:cs typeface="Times New Roman" panose="02020603050405020304" pitchFamily="18" charset="0"/>
              </a:rPr>
              <a:t>Discord</a:t>
            </a:r>
            <a:r>
              <a:rPr lang="it-IT" sz="1400" kern="100" dirty="0">
                <a:effectLst/>
                <a:ea typeface="Aptos" panose="020B0004020202020204" pitchFamily="34" charset="0"/>
                <a:cs typeface="Times New Roman" panose="02020603050405020304" pitchFamily="18" charset="0"/>
              </a:rPr>
              <a:t> non è una piattaforma di video, ma una vera e propria community digitale. È come un forum moderno dove puoi trovare server dedicati agli scacchi. Ci sono server ufficiali (ad esempio quello di </a:t>
            </a:r>
            <a:r>
              <a:rPr lang="it-IT" sz="1400" kern="100" dirty="0" err="1">
                <a:effectLst/>
                <a:ea typeface="Aptos" panose="020B0004020202020204" pitchFamily="34" charset="0"/>
                <a:cs typeface="Times New Roman" panose="02020603050405020304" pitchFamily="18" charset="0"/>
              </a:rPr>
              <a:t>Lichess</a:t>
            </a:r>
            <a:r>
              <a:rPr lang="it-IT" sz="1400" kern="100" dirty="0">
                <a:effectLst/>
                <a:ea typeface="Aptos" panose="020B0004020202020204" pitchFamily="34" charset="0"/>
                <a:cs typeface="Times New Roman" panose="02020603050405020304" pitchFamily="18" charset="0"/>
              </a:rPr>
              <a:t> o Chess.com) dove puoi fare domande, discutere con altri giocatori, condividere partite e accedere a materiali didattici. Molti streamer e canali YouTube, inoltre, hanno anche un server </a:t>
            </a:r>
            <a:r>
              <a:rPr lang="it-IT" sz="1400" kern="100" dirty="0" err="1">
                <a:effectLst/>
                <a:ea typeface="Aptos" panose="020B0004020202020204" pitchFamily="34" charset="0"/>
                <a:cs typeface="Times New Roman" panose="02020603050405020304" pitchFamily="18" charset="0"/>
              </a:rPr>
              <a:t>Discord</a:t>
            </a:r>
            <a:r>
              <a:rPr lang="it-IT" sz="1400" kern="100" dirty="0">
                <a:effectLst/>
                <a:ea typeface="Aptos" panose="020B0004020202020204" pitchFamily="34" charset="0"/>
                <a:cs typeface="Times New Roman" panose="02020603050405020304" pitchFamily="18" charset="0"/>
              </a:rPr>
              <a:t> privato per i loro follower.</a:t>
            </a:r>
          </a:p>
        </p:txBody>
      </p:sp>
      <p:sp>
        <p:nvSpPr>
          <p:cNvPr id="13" name="CasellaDiTesto 12">
            <a:extLst>
              <a:ext uri="{FF2B5EF4-FFF2-40B4-BE49-F238E27FC236}">
                <a16:creationId xmlns:a16="http://schemas.microsoft.com/office/drawing/2014/main" id="{28010DA0-5707-3A6D-5CE5-F6870557FA32}"/>
              </a:ext>
            </a:extLst>
          </p:cNvPr>
          <p:cNvSpPr txBox="1"/>
          <p:nvPr/>
        </p:nvSpPr>
        <p:spPr>
          <a:xfrm>
            <a:off x="1769863" y="4986538"/>
            <a:ext cx="10095749" cy="823431"/>
          </a:xfrm>
          <a:prstGeom prst="rect">
            <a:avLst/>
          </a:prstGeom>
          <a:noFill/>
        </p:spPr>
        <p:txBody>
          <a:bodyPr wrap="square">
            <a:spAutoFit/>
          </a:bodyPr>
          <a:lstStyle/>
          <a:p>
            <a:pPr>
              <a:lnSpc>
                <a:spcPct val="115000"/>
              </a:lnSpc>
              <a:spcAft>
                <a:spcPts val="800"/>
              </a:spcAft>
              <a:buNone/>
            </a:pPr>
            <a:r>
              <a:rPr lang="it-IT" sz="1400" b="1" kern="100" dirty="0">
                <a:effectLst/>
                <a:ea typeface="Aptos" panose="020B0004020202020204" pitchFamily="34" charset="0"/>
                <a:cs typeface="Times New Roman" panose="02020603050405020304" pitchFamily="18" charset="0"/>
              </a:rPr>
              <a:t>Chess.com</a:t>
            </a:r>
            <a:r>
              <a:rPr lang="it-IT" sz="1400" kern="100" dirty="0">
                <a:effectLst/>
                <a:ea typeface="Aptos" panose="020B0004020202020204" pitchFamily="34" charset="0"/>
                <a:cs typeface="Times New Roman" panose="02020603050405020304" pitchFamily="18" charset="0"/>
              </a:rPr>
              <a:t> </a:t>
            </a:r>
            <a:r>
              <a:rPr lang="it-IT" sz="1400" dirty="0"/>
              <a:t>integra al suo interno contenuti provenienti da altre piattaforme come </a:t>
            </a:r>
            <a:r>
              <a:rPr lang="it-IT" sz="1400" dirty="0" err="1"/>
              <a:t>Twitch</a:t>
            </a:r>
            <a:r>
              <a:rPr lang="it-IT" sz="1400" dirty="0"/>
              <a:t> e YouTube. Nella homepage trovi una sezione dedicata alle dirette e agli eventi dei migliori giocatori e tornei, che puoi seguire direttamente dal sito o aprire sulla piattaforma originale.</a:t>
            </a:r>
            <a:endParaRPr lang="it-IT" sz="14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7845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10" grpId="0"/>
      <p:bldP spid="13"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1B670-06F3-A0D8-5122-1E177469790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40EA3DC-49C8-1A01-1815-93CFB853035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8AB2868C-9569-5B6D-5B33-3B8096EA9AD3}"/>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0AD5618-2D8E-3CAD-3B1A-18DC7C9E0D6B}"/>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91F47BB-31F4-2544-07A1-28D1E62905FA}"/>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6210952A-3EB4-488A-D7E0-830D8BAD02DB}"/>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299A1E0-7312-6219-B141-3B82C002B8A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18C0F564-52D8-FDD4-9244-B6E70B77ECA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SITI, BLOG E RISORSE UTILI</a:t>
            </a:r>
            <a:endParaRPr lang="en-US"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30" name="CasellaDiTesto 29">
            <a:extLst>
              <a:ext uri="{FF2B5EF4-FFF2-40B4-BE49-F238E27FC236}">
                <a16:creationId xmlns:a16="http://schemas.microsoft.com/office/drawing/2014/main" id="{B81C0FB5-CE33-FB88-FF11-21E0EC6E95BE}"/>
              </a:ext>
            </a:extLst>
          </p:cNvPr>
          <p:cNvSpPr txBox="1"/>
          <p:nvPr/>
        </p:nvSpPr>
        <p:spPr>
          <a:xfrm>
            <a:off x="496170" y="1537016"/>
            <a:ext cx="11190514" cy="584775"/>
          </a:xfrm>
          <a:prstGeom prst="rect">
            <a:avLst/>
          </a:prstGeom>
          <a:noFill/>
        </p:spPr>
        <p:txBody>
          <a:bodyPr wrap="square" rtlCol="0">
            <a:spAutoFit/>
          </a:bodyPr>
          <a:lstStyle/>
          <a:p>
            <a:pPr algn="just"/>
            <a:r>
              <a:rPr lang="it-IT" sz="1600" dirty="0"/>
              <a:t>In questa parte del corso voglio consigliarti alcuni siti e blog che rappresentano risorse preziose per imparare e approfondire il mondo degli scacchi:</a:t>
            </a:r>
          </a:p>
        </p:txBody>
      </p:sp>
      <p:sp>
        <p:nvSpPr>
          <p:cNvPr id="4" name="Titolo 1">
            <a:extLst>
              <a:ext uri="{FF2B5EF4-FFF2-40B4-BE49-F238E27FC236}">
                <a16:creationId xmlns:a16="http://schemas.microsoft.com/office/drawing/2014/main" id="{E73AE222-6D0E-582D-4090-8D06672DD26B}"/>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risorse online per vivere il mondo degli scacchi</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0F34ABA9-4BB1-AF32-D356-837FFC5C8145}"/>
              </a:ext>
            </a:extLst>
          </p:cNvPr>
          <p:cNvSpPr txBox="1"/>
          <p:nvPr/>
        </p:nvSpPr>
        <p:spPr>
          <a:xfrm>
            <a:off x="2066930" y="2219031"/>
            <a:ext cx="9619753" cy="1211037"/>
          </a:xfrm>
          <a:prstGeom prst="rect">
            <a:avLst/>
          </a:prstGeom>
          <a:noFill/>
        </p:spPr>
        <p:txBody>
          <a:bodyPr wrap="square">
            <a:spAutoFit/>
          </a:bodyPr>
          <a:lstStyle/>
          <a:p>
            <a:pPr>
              <a:lnSpc>
                <a:spcPct val="115000"/>
              </a:lnSpc>
              <a:spcAft>
                <a:spcPts val="800"/>
              </a:spcAft>
              <a:buNone/>
            </a:pPr>
            <a:r>
              <a:rPr lang="it-IT" sz="1600" b="1" kern="100" dirty="0">
                <a:effectLst/>
                <a:ea typeface="Aptos" panose="020B0004020202020204" pitchFamily="34" charset="0"/>
                <a:cs typeface="Times New Roman" panose="02020603050405020304" pitchFamily="18" charset="0"/>
              </a:rPr>
              <a:t>Chess.com – Sezione Termini scacchistici</a:t>
            </a:r>
            <a:br>
              <a:rPr lang="it-IT" sz="1600" kern="100" dirty="0">
                <a:effectLst/>
                <a:ea typeface="Aptos" panose="020B0004020202020204" pitchFamily="34" charset="0"/>
                <a:cs typeface="Times New Roman" panose="02020603050405020304" pitchFamily="18" charset="0"/>
              </a:rPr>
            </a:br>
            <a:r>
              <a:rPr lang="it-IT" sz="1600" kern="100" dirty="0">
                <a:effectLst/>
                <a:ea typeface="Aptos" panose="020B0004020202020204" pitchFamily="34" charset="0"/>
                <a:cs typeface="Times New Roman" panose="02020603050405020304" pitchFamily="18" charset="0"/>
              </a:rPr>
              <a:t>Chess.com mette a disposizione una sorta di mini-enciclopedia degli scacchi, dove puoi trovare spiegazioni chiare e ben illustrate sui termini più comuni, le regole, le aperture, i finali e tanto altro. È utile sia per ripassare che per chiarire dubbi specifici.</a:t>
            </a:r>
          </a:p>
        </p:txBody>
      </p:sp>
      <p:pic>
        <p:nvPicPr>
          <p:cNvPr id="7" name="Immagine 6" descr="Immagine che contiene Elementi grafici, Carattere, grafica, logo&#10;&#10;Il contenuto generato dall'IA potrebbe non essere corretto.">
            <a:hlinkClick r:id="rId5"/>
            <a:extLst>
              <a:ext uri="{FF2B5EF4-FFF2-40B4-BE49-F238E27FC236}">
                <a16:creationId xmlns:a16="http://schemas.microsoft.com/office/drawing/2014/main" id="{571952C7-A7BB-07E7-4184-E31E9FC122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1" y="2481886"/>
            <a:ext cx="1298923" cy="471088"/>
          </a:xfrm>
          <a:prstGeom prst="rect">
            <a:avLst/>
          </a:prstGeom>
        </p:spPr>
      </p:pic>
      <p:pic>
        <p:nvPicPr>
          <p:cNvPr id="8" name="Immagine 7">
            <a:hlinkClick r:id="rId7"/>
            <a:extLst>
              <a:ext uri="{FF2B5EF4-FFF2-40B4-BE49-F238E27FC236}">
                <a16:creationId xmlns:a16="http://schemas.microsoft.com/office/drawing/2014/main" id="{ADE59167-AD19-7229-9080-954B929AD39E}"/>
              </a:ext>
            </a:extLst>
          </p:cNvPr>
          <p:cNvPicPr>
            <a:picLocks noChangeAspect="1"/>
          </p:cNvPicPr>
          <p:nvPr/>
        </p:nvPicPr>
        <p:blipFill>
          <a:blip r:embed="rId8"/>
          <a:stretch>
            <a:fillRect/>
          </a:stretch>
        </p:blipFill>
        <p:spPr>
          <a:xfrm>
            <a:off x="645023" y="3634515"/>
            <a:ext cx="710442" cy="794139"/>
          </a:xfrm>
          <a:prstGeom prst="rect">
            <a:avLst/>
          </a:prstGeom>
          <a:ln>
            <a:solidFill>
              <a:schemeClr val="tx1"/>
            </a:solidFill>
          </a:ln>
        </p:spPr>
      </p:pic>
      <p:sp>
        <p:nvSpPr>
          <p:cNvPr id="10" name="CasellaDiTesto 9">
            <a:extLst>
              <a:ext uri="{FF2B5EF4-FFF2-40B4-BE49-F238E27FC236}">
                <a16:creationId xmlns:a16="http://schemas.microsoft.com/office/drawing/2014/main" id="{10EC708F-628D-8CD0-0183-8AA1CDD19784}"/>
              </a:ext>
            </a:extLst>
          </p:cNvPr>
          <p:cNvSpPr txBox="1"/>
          <p:nvPr/>
        </p:nvSpPr>
        <p:spPr>
          <a:xfrm>
            <a:off x="2065386" y="3556427"/>
            <a:ext cx="9619752" cy="927883"/>
          </a:xfrm>
          <a:prstGeom prst="rect">
            <a:avLst/>
          </a:prstGeom>
          <a:noFill/>
        </p:spPr>
        <p:txBody>
          <a:bodyPr wrap="square">
            <a:spAutoFit/>
          </a:bodyPr>
          <a:lstStyle/>
          <a:p>
            <a:pPr>
              <a:lnSpc>
                <a:spcPct val="115000"/>
              </a:lnSpc>
              <a:spcAft>
                <a:spcPts val="800"/>
              </a:spcAft>
              <a:buNone/>
            </a:pPr>
            <a:r>
              <a:rPr lang="it-IT" sz="1600" b="1" kern="100" dirty="0">
                <a:effectLst/>
                <a:ea typeface="Aptos" panose="020B0004020202020204" pitchFamily="34" charset="0"/>
                <a:cs typeface="Times New Roman" panose="02020603050405020304" pitchFamily="18" charset="0"/>
              </a:rPr>
              <a:t>Wikipedia (pagina Scacchi)</a:t>
            </a:r>
            <a:br>
              <a:rPr lang="it-IT" sz="1600" kern="100" dirty="0">
                <a:effectLst/>
                <a:ea typeface="Aptos" panose="020B0004020202020204" pitchFamily="34" charset="0"/>
                <a:cs typeface="Times New Roman" panose="02020603050405020304" pitchFamily="18" charset="0"/>
              </a:rPr>
            </a:br>
            <a:r>
              <a:rPr lang="it-IT" sz="1600" kern="100" dirty="0">
                <a:effectLst/>
                <a:ea typeface="Aptos" panose="020B0004020202020204" pitchFamily="34" charset="0"/>
                <a:cs typeface="Times New Roman" panose="02020603050405020304" pitchFamily="18" charset="0"/>
              </a:rPr>
              <a:t>La pagina italiana di Wikipedia dedicata agli scacchi è sorprendentemente completa. Spiega con grande chiarezza regole, fasi del gioco, storia e cultura scacchistica. Ottima come riferimento generale.</a:t>
            </a:r>
          </a:p>
        </p:txBody>
      </p:sp>
      <p:pic>
        <p:nvPicPr>
          <p:cNvPr id="11" name="Immagine 10">
            <a:hlinkClick r:id="rId9"/>
            <a:extLst>
              <a:ext uri="{FF2B5EF4-FFF2-40B4-BE49-F238E27FC236}">
                <a16:creationId xmlns:a16="http://schemas.microsoft.com/office/drawing/2014/main" id="{7566EDFA-4AAB-4F40-6F42-343EA2E8389A}"/>
              </a:ext>
            </a:extLst>
          </p:cNvPr>
          <p:cNvPicPr>
            <a:picLocks noChangeAspect="1"/>
          </p:cNvPicPr>
          <p:nvPr/>
        </p:nvPicPr>
        <p:blipFill>
          <a:blip r:embed="rId10"/>
          <a:stretch>
            <a:fillRect/>
          </a:stretch>
        </p:blipFill>
        <p:spPr>
          <a:xfrm>
            <a:off x="635452" y="4874357"/>
            <a:ext cx="723847" cy="714586"/>
          </a:xfrm>
          <a:prstGeom prst="rect">
            <a:avLst/>
          </a:prstGeom>
        </p:spPr>
      </p:pic>
      <p:sp>
        <p:nvSpPr>
          <p:cNvPr id="13" name="CasellaDiTesto 12">
            <a:extLst>
              <a:ext uri="{FF2B5EF4-FFF2-40B4-BE49-F238E27FC236}">
                <a16:creationId xmlns:a16="http://schemas.microsoft.com/office/drawing/2014/main" id="{2B962DB4-6941-915B-F4DE-47253820B168}"/>
              </a:ext>
            </a:extLst>
          </p:cNvPr>
          <p:cNvSpPr txBox="1"/>
          <p:nvPr/>
        </p:nvSpPr>
        <p:spPr>
          <a:xfrm>
            <a:off x="2065386" y="4610670"/>
            <a:ext cx="9633049" cy="1211037"/>
          </a:xfrm>
          <a:prstGeom prst="rect">
            <a:avLst/>
          </a:prstGeom>
          <a:noFill/>
        </p:spPr>
        <p:txBody>
          <a:bodyPr wrap="square">
            <a:spAutoFit/>
          </a:bodyPr>
          <a:lstStyle/>
          <a:p>
            <a:pPr>
              <a:lnSpc>
                <a:spcPct val="115000"/>
              </a:lnSpc>
              <a:spcAft>
                <a:spcPts val="800"/>
              </a:spcAft>
              <a:buNone/>
            </a:pPr>
            <a:r>
              <a:rPr lang="it-IT" sz="1600" b="1" kern="100" dirty="0" err="1">
                <a:effectLst/>
                <a:ea typeface="Aptos" panose="020B0004020202020204" pitchFamily="34" charset="0"/>
                <a:cs typeface="Times New Roman" panose="02020603050405020304" pitchFamily="18" charset="0"/>
              </a:rPr>
              <a:t>MattoScacco</a:t>
            </a:r>
            <a:r>
              <a:rPr lang="it-IT" sz="1600" b="1" kern="100" dirty="0">
                <a:effectLst/>
                <a:ea typeface="Aptos" panose="020B0004020202020204" pitchFamily="34" charset="0"/>
                <a:cs typeface="Times New Roman" panose="02020603050405020304" pitchFamily="18" charset="0"/>
              </a:rPr>
              <a:t> – Blog italiano</a:t>
            </a:r>
            <a:br>
              <a:rPr lang="it-IT" sz="1600" kern="100" dirty="0">
                <a:effectLst/>
                <a:ea typeface="Aptos" panose="020B0004020202020204" pitchFamily="34" charset="0"/>
                <a:cs typeface="Times New Roman" panose="02020603050405020304" pitchFamily="18" charset="0"/>
              </a:rPr>
            </a:br>
            <a:r>
              <a:rPr lang="it-IT" sz="1600" kern="100" dirty="0">
                <a:effectLst/>
                <a:ea typeface="Aptos" panose="020B0004020202020204" pitchFamily="34" charset="0"/>
                <a:cs typeface="Times New Roman" panose="02020603050405020304" pitchFamily="18" charset="0"/>
              </a:rPr>
              <a:t>Il blog di Mattoscacco.it è una risorsa molto interessante per chi vuole leggere articoli stimolanti: troverai spunti su come migliorare, riflessioni sulla psicologia del gioco, storie curiose e approfondimenti tecnici spiegati in modo semplice.</a:t>
            </a:r>
          </a:p>
        </p:txBody>
      </p:sp>
    </p:spTree>
    <p:extLst>
      <p:ext uri="{BB962C8B-B14F-4D97-AF65-F5344CB8AC3E}">
        <p14:creationId xmlns:p14="http://schemas.microsoft.com/office/powerpoint/2010/main" val="251957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1A5B0-3F1E-E78F-0483-5E0DBF92334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A0EAFE6-356C-1C63-53BD-B53E7C0E925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CF72B64-5266-034D-07E3-B2200B05988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2494E16-D334-C31F-7C12-72BF19B7347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D7F417E-9A73-1CF4-E708-5A854DC2828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1FFEC3B-CB94-D4FB-D83E-9377B31D218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0BF64A7-4593-9A2B-1059-264A1AE98EA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FF290C0E-0E0E-3602-D8CB-1F56E7B7B28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SITI, BLOG E RISORSE UTILI</a:t>
            </a:r>
            <a:endParaRPr lang="en-US" sz="36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pic>
        <p:nvPicPr>
          <p:cNvPr id="20" name="Immagine 19" descr="Immagine che contiene silhouette, ombra&#10;&#10;Il contenuto generato dall'IA potrebbe non essere corretto.">
            <a:hlinkClick r:id="rId4"/>
            <a:extLst>
              <a:ext uri="{FF2B5EF4-FFF2-40B4-BE49-F238E27FC236}">
                <a16:creationId xmlns:a16="http://schemas.microsoft.com/office/drawing/2014/main" id="{703F0611-6A28-282E-A5EF-D1F76AC68A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009" y="1946030"/>
            <a:ext cx="1108236" cy="1108236"/>
          </a:xfrm>
          <a:prstGeom prst="rect">
            <a:avLst/>
          </a:prstGeom>
        </p:spPr>
      </p:pic>
      <p:sp>
        <p:nvSpPr>
          <p:cNvPr id="4" name="CasellaDiTesto 3">
            <a:extLst>
              <a:ext uri="{FF2B5EF4-FFF2-40B4-BE49-F238E27FC236}">
                <a16:creationId xmlns:a16="http://schemas.microsoft.com/office/drawing/2014/main" id="{002103F8-F6B5-32FD-321F-179A0C3F7605}"/>
              </a:ext>
            </a:extLst>
          </p:cNvPr>
          <p:cNvSpPr txBox="1"/>
          <p:nvPr/>
        </p:nvSpPr>
        <p:spPr>
          <a:xfrm>
            <a:off x="1940185" y="1859635"/>
            <a:ext cx="9461920" cy="1494192"/>
          </a:xfrm>
          <a:prstGeom prst="rect">
            <a:avLst/>
          </a:prstGeom>
          <a:noFill/>
        </p:spPr>
        <p:txBody>
          <a:bodyPr wrap="square">
            <a:spAutoFit/>
          </a:bodyPr>
          <a:lstStyle/>
          <a:p>
            <a:pPr>
              <a:lnSpc>
                <a:spcPct val="115000"/>
              </a:lnSpc>
              <a:spcAft>
                <a:spcPts val="800"/>
              </a:spcAft>
              <a:buNone/>
            </a:pPr>
            <a:r>
              <a:rPr lang="it-IT" sz="1600" b="1" kern="100" dirty="0">
                <a:effectLst/>
                <a:ea typeface="Aptos" panose="020B0004020202020204" pitchFamily="34" charset="0"/>
                <a:cs typeface="Times New Roman" panose="02020603050405020304" pitchFamily="18" charset="0"/>
              </a:rPr>
              <a:t>FIDE</a:t>
            </a:r>
            <a:br>
              <a:rPr lang="it-IT" sz="1600" kern="100" dirty="0">
                <a:effectLst/>
                <a:ea typeface="Aptos" panose="020B0004020202020204" pitchFamily="34" charset="0"/>
                <a:cs typeface="Times New Roman" panose="02020603050405020304" pitchFamily="18" charset="0"/>
              </a:rPr>
            </a:br>
            <a:r>
              <a:rPr lang="it-IT" sz="1600" kern="100" dirty="0">
                <a:effectLst/>
                <a:ea typeface="Aptos" panose="020B0004020202020204" pitchFamily="34" charset="0"/>
                <a:cs typeface="Times New Roman" panose="02020603050405020304" pitchFamily="18" charset="0"/>
              </a:rPr>
              <a:t>Il sito della </a:t>
            </a:r>
            <a:r>
              <a:rPr lang="it-IT" sz="1600" b="1" kern="100" dirty="0">
                <a:effectLst/>
                <a:ea typeface="Aptos" panose="020B0004020202020204" pitchFamily="34" charset="0"/>
                <a:cs typeface="Times New Roman" panose="02020603050405020304" pitchFamily="18" charset="0"/>
              </a:rPr>
              <a:t>FIDE</a:t>
            </a:r>
            <a:r>
              <a:rPr lang="it-IT" sz="1600" kern="100" dirty="0">
                <a:effectLst/>
                <a:ea typeface="Aptos" panose="020B0004020202020204" pitchFamily="34" charset="0"/>
                <a:cs typeface="Times New Roman" panose="02020603050405020304" pitchFamily="18" charset="0"/>
              </a:rPr>
              <a:t>, la </a:t>
            </a:r>
            <a:r>
              <a:rPr lang="it-IT" sz="1600" b="1" kern="100" dirty="0">
                <a:effectLst/>
                <a:ea typeface="Aptos" panose="020B0004020202020204" pitchFamily="34" charset="0"/>
                <a:cs typeface="Times New Roman" panose="02020603050405020304" pitchFamily="18" charset="0"/>
              </a:rPr>
              <a:t>Federazione Internazionale degli Scacchi</a:t>
            </a:r>
            <a:r>
              <a:rPr lang="it-IT" sz="1600" kern="100" dirty="0">
                <a:effectLst/>
                <a:ea typeface="Aptos" panose="020B0004020202020204" pitchFamily="34" charset="0"/>
                <a:cs typeface="Times New Roman" panose="02020603050405020304" pitchFamily="18" charset="0"/>
              </a:rPr>
              <a:t>, è la fonte più autorevole per trovare classifiche ufficiali, biografie di grandi maestri, calendari di tornei e regolamenti internazionali. Anche se in inglese, è una risorsa che vale la pena conoscere, soprattutto per chi vuole capire come funzionano i titoli, i rating o i tornei ufficiali.</a:t>
            </a:r>
          </a:p>
        </p:txBody>
      </p:sp>
      <p:sp>
        <p:nvSpPr>
          <p:cNvPr id="6" name="Titolo 1">
            <a:extLst>
              <a:ext uri="{FF2B5EF4-FFF2-40B4-BE49-F238E27FC236}">
                <a16:creationId xmlns:a16="http://schemas.microsoft.com/office/drawing/2014/main" id="{27BE7058-5F2F-ECA3-A0CB-F1A4188BC491}"/>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risorse online per vivere il mondo degli scacchi</a:t>
            </a:r>
            <a:endParaRPr lang="en-US" sz="1000" dirty="0">
              <a:solidFill>
                <a:srgbClr val="EBDCCC"/>
              </a:solidFill>
              <a:latin typeface="Bahnschrift" panose="020B0502040204020203" pitchFamily="34" charset="0"/>
            </a:endParaRPr>
          </a:p>
        </p:txBody>
      </p:sp>
      <p:sp>
        <p:nvSpPr>
          <p:cNvPr id="7" name="CasellaDiTesto 6">
            <a:extLst>
              <a:ext uri="{FF2B5EF4-FFF2-40B4-BE49-F238E27FC236}">
                <a16:creationId xmlns:a16="http://schemas.microsoft.com/office/drawing/2014/main" id="{5CE07EFA-CD66-004F-82A9-F2F63BC20F92}"/>
              </a:ext>
            </a:extLst>
          </p:cNvPr>
          <p:cNvSpPr txBox="1"/>
          <p:nvPr/>
        </p:nvSpPr>
        <p:spPr>
          <a:xfrm>
            <a:off x="1940185" y="3533969"/>
            <a:ext cx="9390059" cy="1323439"/>
          </a:xfrm>
          <a:prstGeom prst="rect">
            <a:avLst/>
          </a:prstGeom>
          <a:noFill/>
        </p:spPr>
        <p:txBody>
          <a:bodyPr wrap="square">
            <a:spAutoFit/>
          </a:bodyPr>
          <a:lstStyle/>
          <a:p>
            <a:r>
              <a:rPr lang="it-IT" sz="1600" b="1" dirty="0"/>
              <a:t>FSI</a:t>
            </a:r>
          </a:p>
          <a:p>
            <a:r>
              <a:rPr lang="it-IT" sz="1600" dirty="0"/>
              <a:t>Il sito della </a:t>
            </a:r>
            <a:r>
              <a:rPr lang="it-IT" sz="1600" b="1" dirty="0"/>
              <a:t>Federazione Scacchistica Italiana </a:t>
            </a:r>
            <a:r>
              <a:rPr lang="it-IT" sz="1600" dirty="0"/>
              <a:t>è il punto di riferimento per il movimento scacchistico in Italia. Offre notizie, calendari di tornei nazionali, classifiche, regolamenti e informazioni su come tesserarsi. Ideale per restare aggiornati sulle attività ufficiali e sulle iniziative scacchistiche nel nostro Paese.</a:t>
            </a:r>
          </a:p>
        </p:txBody>
      </p:sp>
      <p:pic>
        <p:nvPicPr>
          <p:cNvPr id="11" name="Immagine 10" descr="Immagine che contiene testo, Carattere, logo, Elementi grafici&#10;&#10;Il contenuto generato dall'IA potrebbe non essere corretto.">
            <a:hlinkClick r:id="rId6"/>
            <a:extLst>
              <a:ext uri="{FF2B5EF4-FFF2-40B4-BE49-F238E27FC236}">
                <a16:creationId xmlns:a16="http://schemas.microsoft.com/office/drawing/2014/main" id="{DEE39241-0BB3-E1AA-3C3B-95D62980A74C}"/>
              </a:ext>
            </a:extLst>
          </p:cNvPr>
          <p:cNvPicPr>
            <a:picLocks noChangeAspect="1"/>
          </p:cNvPicPr>
          <p:nvPr/>
        </p:nvPicPr>
        <p:blipFill>
          <a:blip r:embed="rId7">
            <a:extLst>
              <a:ext uri="{28A0092B-C50C-407E-A947-70E740481C1C}">
                <a14:useLocalDpi xmlns:a14="http://schemas.microsoft.com/office/drawing/2010/main" val="0"/>
              </a:ext>
            </a:extLst>
          </a:blip>
          <a:srcRect l="13884" r="13424"/>
          <a:stretch>
            <a:fillRect/>
          </a:stretch>
        </p:blipFill>
        <p:spPr>
          <a:xfrm>
            <a:off x="691227" y="3634338"/>
            <a:ext cx="1021801" cy="790679"/>
          </a:xfrm>
          <a:prstGeom prst="rect">
            <a:avLst/>
          </a:prstGeom>
          <a:ln>
            <a:solidFill>
              <a:schemeClr val="tx1"/>
            </a:solidFill>
          </a:ln>
        </p:spPr>
      </p:pic>
      <p:pic>
        <p:nvPicPr>
          <p:cNvPr id="5" name="Immagine 4" descr="Immagine che contiene Carattere, schermata, numero, testo&#10;&#10;Il contenuto generato dall'IA potrebbe non essere corretto.">
            <a:extLst>
              <a:ext uri="{FF2B5EF4-FFF2-40B4-BE49-F238E27FC236}">
                <a16:creationId xmlns:a16="http://schemas.microsoft.com/office/drawing/2014/main" id="{32D530AE-1D25-A9A3-AEE9-C9F04FBEB8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356" y="4857200"/>
            <a:ext cx="771542" cy="771542"/>
          </a:xfrm>
          <a:prstGeom prst="rect">
            <a:avLst/>
          </a:prstGeom>
          <a:ln>
            <a:solidFill>
              <a:schemeClr val="tx1"/>
            </a:solidFill>
          </a:ln>
        </p:spPr>
      </p:pic>
      <p:sp>
        <p:nvSpPr>
          <p:cNvPr id="8" name="CasellaDiTesto 7">
            <a:extLst>
              <a:ext uri="{FF2B5EF4-FFF2-40B4-BE49-F238E27FC236}">
                <a16:creationId xmlns:a16="http://schemas.microsoft.com/office/drawing/2014/main" id="{C42E9113-49F6-C6D3-1F69-F978A96DFDFC}"/>
              </a:ext>
            </a:extLst>
          </p:cNvPr>
          <p:cNvSpPr txBox="1"/>
          <p:nvPr/>
        </p:nvSpPr>
        <p:spPr>
          <a:xfrm>
            <a:off x="1940185" y="4797667"/>
            <a:ext cx="9390059" cy="830997"/>
          </a:xfrm>
          <a:prstGeom prst="rect">
            <a:avLst/>
          </a:prstGeom>
          <a:noFill/>
        </p:spPr>
        <p:txBody>
          <a:bodyPr wrap="square">
            <a:spAutoFit/>
          </a:bodyPr>
          <a:lstStyle/>
          <a:p>
            <a:r>
              <a:rPr lang="it-IT" sz="1600" b="1" dirty="0"/>
              <a:t>2700chess.com </a:t>
            </a:r>
          </a:p>
          <a:p>
            <a:r>
              <a:rPr lang="it-IT" sz="1600" dirty="0"/>
              <a:t>Un sito semplice e immediato che mostra in tempo reale la classifica dei migliori giocatori al mondo (con punteggio </a:t>
            </a:r>
            <a:r>
              <a:rPr lang="it-IT" sz="1600" dirty="0" err="1"/>
              <a:t>Elo</a:t>
            </a:r>
            <a:r>
              <a:rPr lang="it-IT" sz="1600" dirty="0"/>
              <a:t> superiore a 2700), aggiornata quotidianamente e persino dopo ogni singola partita ufficiale.</a:t>
            </a:r>
          </a:p>
        </p:txBody>
      </p:sp>
    </p:spTree>
    <p:extLst>
      <p:ext uri="{BB962C8B-B14F-4D97-AF65-F5344CB8AC3E}">
        <p14:creationId xmlns:p14="http://schemas.microsoft.com/office/powerpoint/2010/main" val="79503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62A49-1F6B-59E4-9910-19F0EF106838}"/>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2F82FFDE-D660-E74F-65F7-0364AEA3D916}"/>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E3F6FC8A-7627-9633-B00A-8D4F4D590D60}"/>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F0AA16EC-E262-407D-7191-599FAA3A9501}"/>
                </a:ext>
              </a:extLst>
            </p:cNvPr>
            <p:cNvSpPr txBox="1">
              <a:spLocks/>
            </p:cNvSpPr>
            <p:nvPr/>
          </p:nvSpPr>
          <p:spPr>
            <a:xfrm>
              <a:off x="523875" y="5317240"/>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VARIANTI DEGLI SCACCHI</a:t>
              </a:r>
            </a:p>
          </p:txBody>
        </p:sp>
      </p:grpSp>
    </p:spTree>
    <p:extLst>
      <p:ext uri="{BB962C8B-B14F-4D97-AF65-F5344CB8AC3E}">
        <p14:creationId xmlns:p14="http://schemas.microsoft.com/office/powerpoint/2010/main" val="22494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A5F6-03A0-4AEC-234E-7A7101FF6AD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EDE5EDA-A041-5FD1-6D91-F4BA39BFF25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02F8FD7-B299-EA58-CE73-101AE6428CC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68E7FC6-3DF5-E2C0-452B-EEDFE18F685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076583A-470A-BBF0-54ED-377ED76193A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006F4D6-9E1E-4303-D1AE-C8CF5F91944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0F9CDDF-F9D5-786D-BB63-DC3282C884C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3BB1EF97-C3D7-3577-26C7-2619B70EA75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VARIANTI DEGLI SCACCHI</a:t>
            </a:r>
          </a:p>
        </p:txBody>
      </p:sp>
      <p:sp>
        <p:nvSpPr>
          <p:cNvPr id="30" name="CasellaDiTesto 29">
            <a:extLst>
              <a:ext uri="{FF2B5EF4-FFF2-40B4-BE49-F238E27FC236}">
                <a16:creationId xmlns:a16="http://schemas.microsoft.com/office/drawing/2014/main" id="{06AC1B67-CEE0-1607-B240-94124C8F6D60}"/>
              </a:ext>
            </a:extLst>
          </p:cNvPr>
          <p:cNvSpPr txBox="1"/>
          <p:nvPr/>
        </p:nvSpPr>
        <p:spPr>
          <a:xfrm>
            <a:off x="496170" y="1537016"/>
            <a:ext cx="11190514" cy="1200329"/>
          </a:xfrm>
          <a:prstGeom prst="rect">
            <a:avLst/>
          </a:prstGeom>
          <a:noFill/>
        </p:spPr>
        <p:txBody>
          <a:bodyPr wrap="square" rtlCol="0">
            <a:spAutoFit/>
          </a:bodyPr>
          <a:lstStyle/>
          <a:p>
            <a:pPr algn="just"/>
            <a:r>
              <a:rPr lang="it-IT" dirty="0"/>
              <a:t>Anche se gli scacchi classici sono già un gioco ricchissimo e complesso, negli anni sono nate numerose varianti, create per aggiungere un pizzico di novità o esplorare regole diverse. In questo corso ci siamo concentrati sugli scacchi tradizionali, ma per curiosità ti segnalo </a:t>
            </a:r>
            <a:r>
              <a:rPr lang="it-IT" b="1" dirty="0"/>
              <a:t>alcune delle varianti più conosciute e giocate online</a:t>
            </a:r>
            <a:r>
              <a:rPr lang="it-IT" dirty="0"/>
              <a:t>. Ce ne sono tante, ma queste quattro sono tra le più popolari e le trovi sia su </a:t>
            </a:r>
            <a:r>
              <a:rPr lang="it-IT" b="1" dirty="0"/>
              <a:t>Chess.com </a:t>
            </a:r>
            <a:r>
              <a:rPr lang="it-IT" dirty="0"/>
              <a:t>che su </a:t>
            </a:r>
            <a:r>
              <a:rPr lang="it-IT" b="1" dirty="0" err="1"/>
              <a:t>Lichess</a:t>
            </a:r>
            <a:r>
              <a:rPr lang="it-IT" b="1" dirty="0"/>
              <a:t>.</a:t>
            </a:r>
          </a:p>
        </p:txBody>
      </p:sp>
      <p:grpSp>
        <p:nvGrpSpPr>
          <p:cNvPr id="16" name="Gruppo 15">
            <a:extLst>
              <a:ext uri="{FF2B5EF4-FFF2-40B4-BE49-F238E27FC236}">
                <a16:creationId xmlns:a16="http://schemas.microsoft.com/office/drawing/2014/main" id="{39E33578-372F-D200-6159-0753A9701B1C}"/>
              </a:ext>
            </a:extLst>
          </p:cNvPr>
          <p:cNvGrpSpPr/>
          <p:nvPr/>
        </p:nvGrpSpPr>
        <p:grpSpPr>
          <a:xfrm>
            <a:off x="696381" y="3251165"/>
            <a:ext cx="1579385" cy="1762195"/>
            <a:chOff x="696381" y="3251165"/>
            <a:chExt cx="1579385" cy="1762195"/>
          </a:xfrm>
        </p:grpSpPr>
        <p:pic>
          <p:nvPicPr>
            <p:cNvPr id="4" name="Immagine 3">
              <a:extLst>
                <a:ext uri="{FF2B5EF4-FFF2-40B4-BE49-F238E27FC236}">
                  <a16:creationId xmlns:a16="http://schemas.microsoft.com/office/drawing/2014/main" id="{5475B934-89A2-2CF2-BE6E-3D1B941D4419}"/>
                </a:ext>
              </a:extLst>
            </p:cNvPr>
            <p:cNvPicPr>
              <a:picLocks noChangeAspect="1"/>
            </p:cNvPicPr>
            <p:nvPr/>
          </p:nvPicPr>
          <p:blipFill>
            <a:blip r:embed="rId4"/>
            <a:stretch>
              <a:fillRect/>
            </a:stretch>
          </p:blipFill>
          <p:spPr>
            <a:xfrm>
              <a:off x="825629" y="3251165"/>
              <a:ext cx="1320890" cy="1300143"/>
            </a:xfrm>
            <a:prstGeom prst="rect">
              <a:avLst/>
            </a:prstGeom>
          </p:spPr>
        </p:pic>
        <p:sp>
          <p:nvSpPr>
            <p:cNvPr id="12" name="CasellaDiTesto 11">
              <a:extLst>
                <a:ext uri="{FF2B5EF4-FFF2-40B4-BE49-F238E27FC236}">
                  <a16:creationId xmlns:a16="http://schemas.microsoft.com/office/drawing/2014/main" id="{C71B7939-BC8E-29E5-7A21-F67690310FC7}"/>
                </a:ext>
              </a:extLst>
            </p:cNvPr>
            <p:cNvSpPr txBox="1"/>
            <p:nvPr/>
          </p:nvSpPr>
          <p:spPr>
            <a:xfrm>
              <a:off x="696381" y="4644028"/>
              <a:ext cx="1579385" cy="369332"/>
            </a:xfrm>
            <a:prstGeom prst="rect">
              <a:avLst/>
            </a:prstGeom>
            <a:noFill/>
          </p:spPr>
          <p:txBody>
            <a:bodyPr wrap="square">
              <a:spAutoFit/>
            </a:bodyPr>
            <a:lstStyle/>
            <a:p>
              <a:pPr algn="ctr"/>
              <a:r>
                <a:rPr lang="it-IT" sz="1800" dirty="0">
                  <a:effectLst/>
                  <a:latin typeface="Aptos" panose="020B0004020202020204" pitchFamily="34" charset="0"/>
                  <a:ea typeface="Aptos" panose="020B0004020202020204" pitchFamily="34" charset="0"/>
                  <a:cs typeface="Times New Roman" panose="02020603050405020304" pitchFamily="18" charset="0"/>
                </a:rPr>
                <a:t>Scacchi960</a:t>
              </a:r>
              <a:endParaRPr lang="it-IT" dirty="0"/>
            </a:p>
          </p:txBody>
        </p:sp>
      </p:grpSp>
      <p:grpSp>
        <p:nvGrpSpPr>
          <p:cNvPr id="17" name="Gruppo 16">
            <a:extLst>
              <a:ext uri="{FF2B5EF4-FFF2-40B4-BE49-F238E27FC236}">
                <a16:creationId xmlns:a16="http://schemas.microsoft.com/office/drawing/2014/main" id="{378534A1-B0C8-3A70-AA76-6C2D3898563D}"/>
              </a:ext>
            </a:extLst>
          </p:cNvPr>
          <p:cNvGrpSpPr/>
          <p:nvPr/>
        </p:nvGrpSpPr>
        <p:grpSpPr>
          <a:xfrm>
            <a:off x="3797945" y="3251165"/>
            <a:ext cx="1579385" cy="1762195"/>
            <a:chOff x="3797945" y="3251165"/>
            <a:chExt cx="1579385" cy="1762195"/>
          </a:xfrm>
        </p:grpSpPr>
        <p:pic>
          <p:nvPicPr>
            <p:cNvPr id="6" name="Immagine 5">
              <a:extLst>
                <a:ext uri="{FF2B5EF4-FFF2-40B4-BE49-F238E27FC236}">
                  <a16:creationId xmlns:a16="http://schemas.microsoft.com/office/drawing/2014/main" id="{082C0DD6-9A1B-C062-1919-F03117EC602B}"/>
                </a:ext>
              </a:extLst>
            </p:cNvPr>
            <p:cNvPicPr>
              <a:picLocks noChangeAspect="1"/>
            </p:cNvPicPr>
            <p:nvPr/>
          </p:nvPicPr>
          <p:blipFill>
            <a:blip r:embed="rId5"/>
            <a:stretch>
              <a:fillRect/>
            </a:stretch>
          </p:blipFill>
          <p:spPr>
            <a:xfrm>
              <a:off x="3940722" y="3251165"/>
              <a:ext cx="1293832" cy="1300143"/>
            </a:xfrm>
            <a:prstGeom prst="rect">
              <a:avLst/>
            </a:prstGeom>
          </p:spPr>
        </p:pic>
        <p:sp>
          <p:nvSpPr>
            <p:cNvPr id="13" name="CasellaDiTesto 12">
              <a:extLst>
                <a:ext uri="{FF2B5EF4-FFF2-40B4-BE49-F238E27FC236}">
                  <a16:creationId xmlns:a16="http://schemas.microsoft.com/office/drawing/2014/main" id="{7BA1DC77-1B60-B62C-B1A5-FD9B249B95EC}"/>
                </a:ext>
              </a:extLst>
            </p:cNvPr>
            <p:cNvSpPr txBox="1"/>
            <p:nvPr/>
          </p:nvSpPr>
          <p:spPr>
            <a:xfrm>
              <a:off x="3797945" y="4644028"/>
              <a:ext cx="1579385" cy="369332"/>
            </a:xfrm>
            <a:prstGeom prst="rect">
              <a:avLst/>
            </a:prstGeom>
            <a:noFill/>
          </p:spPr>
          <p:txBody>
            <a:bodyPr wrap="square">
              <a:spAutoFit/>
            </a:bodyPr>
            <a:lstStyle/>
            <a:p>
              <a:pPr algn="ctr"/>
              <a:r>
                <a:rPr lang="it-IT" sz="1800" dirty="0">
                  <a:effectLst/>
                  <a:latin typeface="Aptos" panose="020B0004020202020204" pitchFamily="34" charset="0"/>
                  <a:ea typeface="Aptos" panose="020B0004020202020204" pitchFamily="34" charset="0"/>
                  <a:cs typeface="Times New Roman" panose="02020603050405020304" pitchFamily="18" charset="0"/>
                </a:rPr>
                <a:t>3 Check</a:t>
              </a:r>
              <a:endParaRPr lang="it-IT" dirty="0"/>
            </a:p>
          </p:txBody>
        </p:sp>
      </p:grpSp>
      <p:grpSp>
        <p:nvGrpSpPr>
          <p:cNvPr id="19" name="Gruppo 18">
            <a:extLst>
              <a:ext uri="{FF2B5EF4-FFF2-40B4-BE49-F238E27FC236}">
                <a16:creationId xmlns:a16="http://schemas.microsoft.com/office/drawing/2014/main" id="{F6382451-7AE8-6D8C-3D89-C4F32C3BBE61}"/>
              </a:ext>
            </a:extLst>
          </p:cNvPr>
          <p:cNvGrpSpPr/>
          <p:nvPr/>
        </p:nvGrpSpPr>
        <p:grpSpPr>
          <a:xfrm>
            <a:off x="9982636" y="3279566"/>
            <a:ext cx="1672255" cy="1733794"/>
            <a:chOff x="9982636" y="3279566"/>
            <a:chExt cx="1672255" cy="1733794"/>
          </a:xfrm>
        </p:grpSpPr>
        <p:pic>
          <p:nvPicPr>
            <p:cNvPr id="10" name="Immagine 9">
              <a:extLst>
                <a:ext uri="{FF2B5EF4-FFF2-40B4-BE49-F238E27FC236}">
                  <a16:creationId xmlns:a16="http://schemas.microsoft.com/office/drawing/2014/main" id="{F11AC06E-262D-6C8E-7328-F0D42B69071E}"/>
                </a:ext>
              </a:extLst>
            </p:cNvPr>
            <p:cNvPicPr>
              <a:picLocks noChangeAspect="1"/>
            </p:cNvPicPr>
            <p:nvPr/>
          </p:nvPicPr>
          <p:blipFill>
            <a:blip r:embed="rId6"/>
            <a:stretch>
              <a:fillRect/>
            </a:stretch>
          </p:blipFill>
          <p:spPr>
            <a:xfrm>
              <a:off x="10206776" y="3279566"/>
              <a:ext cx="1223977" cy="1271742"/>
            </a:xfrm>
            <a:prstGeom prst="rect">
              <a:avLst/>
            </a:prstGeom>
          </p:spPr>
        </p:pic>
        <p:sp>
          <p:nvSpPr>
            <p:cNvPr id="15" name="CasellaDiTesto 14">
              <a:extLst>
                <a:ext uri="{FF2B5EF4-FFF2-40B4-BE49-F238E27FC236}">
                  <a16:creationId xmlns:a16="http://schemas.microsoft.com/office/drawing/2014/main" id="{9AC975AA-CBC9-D656-6E2C-C0D0AE405284}"/>
                </a:ext>
              </a:extLst>
            </p:cNvPr>
            <p:cNvSpPr txBox="1"/>
            <p:nvPr/>
          </p:nvSpPr>
          <p:spPr>
            <a:xfrm>
              <a:off x="9982636" y="4644028"/>
              <a:ext cx="1672255" cy="369332"/>
            </a:xfrm>
            <a:prstGeom prst="rect">
              <a:avLst/>
            </a:prstGeom>
            <a:noFill/>
          </p:spPr>
          <p:txBody>
            <a:bodyPr wrap="square">
              <a:spAutoFit/>
            </a:bodyPr>
            <a:lstStyle/>
            <a:p>
              <a:pPr algn="ctr"/>
              <a:r>
                <a:rPr lang="it-IT" sz="1800" dirty="0" err="1">
                  <a:effectLst/>
                  <a:latin typeface="Aptos" panose="020B0004020202020204" pitchFamily="34" charset="0"/>
                  <a:ea typeface="Aptos" panose="020B0004020202020204" pitchFamily="34" charset="0"/>
                  <a:cs typeface="Times New Roman" panose="02020603050405020304" pitchFamily="18" charset="0"/>
                </a:rPr>
                <a:t>CrazyHouse</a:t>
              </a:r>
              <a:endParaRPr lang="it-IT" dirty="0"/>
            </a:p>
          </p:txBody>
        </p:sp>
      </p:grpSp>
      <p:grpSp>
        <p:nvGrpSpPr>
          <p:cNvPr id="18" name="Gruppo 17">
            <a:extLst>
              <a:ext uri="{FF2B5EF4-FFF2-40B4-BE49-F238E27FC236}">
                <a16:creationId xmlns:a16="http://schemas.microsoft.com/office/drawing/2014/main" id="{9C31ADA7-FE69-2977-F8C2-A865B06F162C}"/>
              </a:ext>
            </a:extLst>
          </p:cNvPr>
          <p:cNvGrpSpPr/>
          <p:nvPr/>
        </p:nvGrpSpPr>
        <p:grpSpPr>
          <a:xfrm>
            <a:off x="6884536" y="3251165"/>
            <a:ext cx="1672255" cy="1762195"/>
            <a:chOff x="6884536" y="3251165"/>
            <a:chExt cx="1672255" cy="1762195"/>
          </a:xfrm>
        </p:grpSpPr>
        <p:pic>
          <p:nvPicPr>
            <p:cNvPr id="8" name="Immagine 7">
              <a:extLst>
                <a:ext uri="{FF2B5EF4-FFF2-40B4-BE49-F238E27FC236}">
                  <a16:creationId xmlns:a16="http://schemas.microsoft.com/office/drawing/2014/main" id="{7F0CFEEC-9F95-EF00-D18D-CF1D01D1A108}"/>
                </a:ext>
              </a:extLst>
            </p:cNvPr>
            <p:cNvPicPr>
              <a:picLocks noChangeAspect="1"/>
            </p:cNvPicPr>
            <p:nvPr/>
          </p:nvPicPr>
          <p:blipFill>
            <a:blip r:embed="rId7"/>
            <a:stretch>
              <a:fillRect/>
            </a:stretch>
          </p:blipFill>
          <p:spPr>
            <a:xfrm>
              <a:off x="7028757" y="3251165"/>
              <a:ext cx="1383815" cy="1300143"/>
            </a:xfrm>
            <a:prstGeom prst="rect">
              <a:avLst/>
            </a:prstGeom>
          </p:spPr>
        </p:pic>
        <p:sp>
          <p:nvSpPr>
            <p:cNvPr id="14" name="CasellaDiTesto 13">
              <a:extLst>
                <a:ext uri="{FF2B5EF4-FFF2-40B4-BE49-F238E27FC236}">
                  <a16:creationId xmlns:a16="http://schemas.microsoft.com/office/drawing/2014/main" id="{69EAB439-F09E-C05E-CFE9-5C50084B2BAB}"/>
                </a:ext>
              </a:extLst>
            </p:cNvPr>
            <p:cNvSpPr txBox="1"/>
            <p:nvPr/>
          </p:nvSpPr>
          <p:spPr>
            <a:xfrm>
              <a:off x="6884536" y="4644028"/>
              <a:ext cx="1672255" cy="369332"/>
            </a:xfrm>
            <a:prstGeom prst="rect">
              <a:avLst/>
            </a:prstGeom>
            <a:noFill/>
          </p:spPr>
          <p:txBody>
            <a:bodyPr wrap="square">
              <a:spAutoFit/>
            </a:bodyPr>
            <a:lstStyle/>
            <a:p>
              <a:pPr algn="ctr"/>
              <a:r>
                <a:rPr lang="it-IT" sz="1800" dirty="0">
                  <a:effectLst/>
                  <a:latin typeface="Aptos" panose="020B0004020202020204" pitchFamily="34" charset="0"/>
                  <a:ea typeface="Aptos" panose="020B0004020202020204" pitchFamily="34" charset="0"/>
                  <a:cs typeface="Times New Roman" panose="02020603050405020304" pitchFamily="18" charset="0"/>
                </a:rPr>
                <a:t>King of the Hill</a:t>
              </a:r>
              <a:endParaRPr lang="it-IT" dirty="0"/>
            </a:p>
          </p:txBody>
        </p:sp>
      </p:grpSp>
      <p:sp>
        <p:nvSpPr>
          <p:cNvPr id="2" name="Titolo 1">
            <a:extLst>
              <a:ext uri="{FF2B5EF4-FFF2-40B4-BE49-F238E27FC236}">
                <a16:creationId xmlns:a16="http://schemas.microsoft.com/office/drawing/2014/main" id="{5F1562FA-BBEB-9D55-45B0-28339FA8D66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varianti degli scacchi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85033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AD873-88CF-58AA-6DC1-3A0211276C15}"/>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C7D02AEF-963E-30B9-E20D-38EC407B1C6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2A745A3-43F2-9A9E-64D2-2F165A869CC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F80AE1B-C965-177B-C8BF-ACF44F28A22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3EEF30E1-1793-9353-A362-BAF7FD0226F6}"/>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601A107B-F816-6915-A618-1CA9B129C9D7}"/>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97C1121-1AD0-2165-7E7D-F29D222B9D6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25DE2F6E-9B55-352B-A81B-C62B8F2A7EB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VARIANTI DEGLI SCACCHI</a:t>
            </a:r>
          </a:p>
        </p:txBody>
      </p:sp>
      <p:grpSp>
        <p:nvGrpSpPr>
          <p:cNvPr id="2" name="Gruppo 1">
            <a:extLst>
              <a:ext uri="{FF2B5EF4-FFF2-40B4-BE49-F238E27FC236}">
                <a16:creationId xmlns:a16="http://schemas.microsoft.com/office/drawing/2014/main" id="{92751879-F897-5EAB-087F-1853D167E5A1}"/>
              </a:ext>
            </a:extLst>
          </p:cNvPr>
          <p:cNvGrpSpPr/>
          <p:nvPr/>
        </p:nvGrpSpPr>
        <p:grpSpPr>
          <a:xfrm>
            <a:off x="485965" y="1594785"/>
            <a:ext cx="1579385" cy="1762195"/>
            <a:chOff x="696381" y="3251165"/>
            <a:chExt cx="1579385" cy="1762195"/>
          </a:xfrm>
        </p:grpSpPr>
        <p:pic>
          <p:nvPicPr>
            <p:cNvPr id="4" name="Immagine 3">
              <a:extLst>
                <a:ext uri="{FF2B5EF4-FFF2-40B4-BE49-F238E27FC236}">
                  <a16:creationId xmlns:a16="http://schemas.microsoft.com/office/drawing/2014/main" id="{EBC9BE99-D648-71EE-E99F-9B9C1F7B5620}"/>
                </a:ext>
              </a:extLst>
            </p:cNvPr>
            <p:cNvPicPr>
              <a:picLocks noChangeAspect="1"/>
            </p:cNvPicPr>
            <p:nvPr/>
          </p:nvPicPr>
          <p:blipFill>
            <a:blip r:embed="rId4"/>
            <a:stretch>
              <a:fillRect/>
            </a:stretch>
          </p:blipFill>
          <p:spPr>
            <a:xfrm>
              <a:off x="825629" y="3251165"/>
              <a:ext cx="1320890" cy="1300143"/>
            </a:xfrm>
            <a:prstGeom prst="rect">
              <a:avLst/>
            </a:prstGeom>
          </p:spPr>
        </p:pic>
        <p:sp>
          <p:nvSpPr>
            <p:cNvPr id="5" name="CasellaDiTesto 4">
              <a:extLst>
                <a:ext uri="{FF2B5EF4-FFF2-40B4-BE49-F238E27FC236}">
                  <a16:creationId xmlns:a16="http://schemas.microsoft.com/office/drawing/2014/main" id="{61B843CF-A0F6-1318-0924-B9142477525A}"/>
                </a:ext>
              </a:extLst>
            </p:cNvPr>
            <p:cNvSpPr txBox="1"/>
            <p:nvPr/>
          </p:nvSpPr>
          <p:spPr>
            <a:xfrm>
              <a:off x="696381" y="4644028"/>
              <a:ext cx="1579385" cy="369332"/>
            </a:xfrm>
            <a:prstGeom prst="rect">
              <a:avLst/>
            </a:prstGeom>
            <a:noFill/>
          </p:spPr>
          <p:txBody>
            <a:bodyPr wrap="square">
              <a:spAutoFit/>
            </a:bodyPr>
            <a:lstStyle/>
            <a:p>
              <a:pPr algn="ctr"/>
              <a:r>
                <a:rPr lang="it-IT" sz="1800" dirty="0">
                  <a:effectLst/>
                  <a:latin typeface="Aptos" panose="020B0004020202020204" pitchFamily="34" charset="0"/>
                  <a:ea typeface="Aptos" panose="020B0004020202020204" pitchFamily="34" charset="0"/>
                  <a:cs typeface="Times New Roman" panose="02020603050405020304" pitchFamily="18" charset="0"/>
                </a:rPr>
                <a:t>Scacchi960</a:t>
              </a:r>
              <a:endParaRPr lang="it-IT" dirty="0"/>
            </a:p>
          </p:txBody>
        </p:sp>
      </p:grpSp>
      <p:sp>
        <p:nvSpPr>
          <p:cNvPr id="7" name="CasellaDiTesto 6">
            <a:extLst>
              <a:ext uri="{FF2B5EF4-FFF2-40B4-BE49-F238E27FC236}">
                <a16:creationId xmlns:a16="http://schemas.microsoft.com/office/drawing/2014/main" id="{9F50DBBA-142E-6F20-E3DD-380603384364}"/>
              </a:ext>
            </a:extLst>
          </p:cNvPr>
          <p:cNvSpPr txBox="1"/>
          <p:nvPr/>
        </p:nvSpPr>
        <p:spPr>
          <a:xfrm>
            <a:off x="2189703" y="1518408"/>
            <a:ext cx="9592597" cy="1211037"/>
          </a:xfrm>
          <a:prstGeom prst="rect">
            <a:avLst/>
          </a:prstGeom>
          <a:noFill/>
        </p:spPr>
        <p:txBody>
          <a:bodyPr wrap="square">
            <a:spAutoFit/>
          </a:bodyPr>
          <a:lstStyle/>
          <a:p>
            <a:pPr algn="just">
              <a:lnSpc>
                <a:spcPct val="115000"/>
              </a:lnSpc>
              <a:spcAft>
                <a:spcPts val="800"/>
              </a:spcAft>
              <a:buNone/>
            </a:pPr>
            <a:r>
              <a:rPr lang="it-IT" sz="1600" kern="100" dirty="0">
                <a:effectLst/>
                <a:ea typeface="Aptos" panose="020B0004020202020204" pitchFamily="34" charset="0"/>
                <a:cs typeface="Times New Roman" panose="02020603050405020304" pitchFamily="18" charset="0"/>
              </a:rPr>
              <a:t>Inventati dal leggendario </a:t>
            </a:r>
            <a:r>
              <a:rPr lang="it-IT" sz="1600" b="1" kern="100" dirty="0">
                <a:effectLst/>
                <a:ea typeface="Aptos" panose="020B0004020202020204" pitchFamily="34" charset="0"/>
                <a:cs typeface="Times New Roman" panose="02020603050405020304" pitchFamily="18" charset="0"/>
              </a:rPr>
              <a:t>Bobby Fischer</a:t>
            </a:r>
            <a:r>
              <a:rPr lang="it-IT" sz="1600" kern="100" dirty="0">
                <a:effectLst/>
                <a:ea typeface="Aptos" panose="020B0004020202020204" pitchFamily="34" charset="0"/>
                <a:cs typeface="Times New Roman" panose="02020603050405020304" pitchFamily="18" charset="0"/>
              </a:rPr>
              <a:t>, gli Scacchi960 </a:t>
            </a:r>
            <a:r>
              <a:rPr lang="it-IT" sz="1600" b="1" kern="100" dirty="0">
                <a:effectLst/>
                <a:ea typeface="Aptos" panose="020B0004020202020204" pitchFamily="34" charset="0"/>
                <a:cs typeface="Times New Roman" panose="02020603050405020304" pitchFamily="18" charset="0"/>
              </a:rPr>
              <a:t>cambiano la posizione iniziale dei pezzi sulla prima e sull’ottava traversa</a:t>
            </a:r>
            <a:r>
              <a:rPr lang="it-IT" sz="1600" kern="100" dirty="0">
                <a:effectLst/>
                <a:ea typeface="Aptos" panose="020B0004020202020204" pitchFamily="34" charset="0"/>
                <a:cs typeface="Times New Roman" panose="02020603050405020304" pitchFamily="18" charset="0"/>
              </a:rPr>
              <a:t>, pur mantenendo la simmetria tra Bianco e Nero e rispettando alcune regole: un alfiere su casa bianca e uno su casa nera, e il re posizionato tra le due torri per permettere l’arrocco. Le possibili configurazioni iniziali sono 960, da cui il nome.</a:t>
            </a:r>
          </a:p>
        </p:txBody>
      </p:sp>
      <p:pic>
        <p:nvPicPr>
          <p:cNvPr id="11" name="Immagine 10">
            <a:extLst>
              <a:ext uri="{FF2B5EF4-FFF2-40B4-BE49-F238E27FC236}">
                <a16:creationId xmlns:a16="http://schemas.microsoft.com/office/drawing/2014/main" id="{3B8A4AE2-280C-21A0-DD2F-58569EA06774}"/>
              </a:ext>
            </a:extLst>
          </p:cNvPr>
          <p:cNvPicPr>
            <a:picLocks noChangeAspect="1"/>
          </p:cNvPicPr>
          <p:nvPr/>
        </p:nvPicPr>
        <p:blipFill>
          <a:blip r:embed="rId5"/>
          <a:stretch>
            <a:fillRect/>
          </a:stretch>
        </p:blipFill>
        <p:spPr>
          <a:xfrm>
            <a:off x="2259698" y="2869996"/>
            <a:ext cx="2935300" cy="2939313"/>
          </a:xfrm>
          <a:prstGeom prst="rect">
            <a:avLst/>
          </a:prstGeom>
        </p:spPr>
      </p:pic>
      <p:sp>
        <p:nvSpPr>
          <p:cNvPr id="13" name="CasellaDiTesto 12">
            <a:extLst>
              <a:ext uri="{FF2B5EF4-FFF2-40B4-BE49-F238E27FC236}">
                <a16:creationId xmlns:a16="http://schemas.microsoft.com/office/drawing/2014/main" id="{4F9DC2F7-123D-0BA1-2750-E906546AFFE0}"/>
              </a:ext>
            </a:extLst>
          </p:cNvPr>
          <p:cNvSpPr txBox="1"/>
          <p:nvPr/>
        </p:nvSpPr>
        <p:spPr>
          <a:xfrm>
            <a:off x="5345722" y="3060205"/>
            <a:ext cx="6436578" cy="2625014"/>
          </a:xfrm>
          <a:prstGeom prst="rect">
            <a:avLst/>
          </a:prstGeom>
          <a:noFill/>
        </p:spPr>
        <p:txBody>
          <a:bodyPr wrap="square">
            <a:spAutoFit/>
          </a:bodyPr>
          <a:lstStyle/>
          <a:p>
            <a:pPr algn="just">
              <a:lnSpc>
                <a:spcPct val="115000"/>
              </a:lnSpc>
              <a:spcAft>
                <a:spcPts val="800"/>
              </a:spcAft>
              <a:buNone/>
            </a:pPr>
            <a:r>
              <a:rPr lang="it-IT" sz="1800" kern="100" dirty="0">
                <a:effectLst/>
                <a:ea typeface="Aptos" panose="020B0004020202020204" pitchFamily="34" charset="0"/>
                <a:cs typeface="Times New Roman" panose="02020603050405020304" pitchFamily="18" charset="0"/>
              </a:rPr>
              <a:t>L’idea di Fischer era ridurre la dipendenza dalla teoria delle aperture e stimolare la creatività sin dalle prime mosse. Oggi questa variante è molto apprezzata anche da </a:t>
            </a:r>
            <a:r>
              <a:rPr lang="it-IT" sz="1800" b="1" kern="100" dirty="0">
                <a:effectLst/>
                <a:ea typeface="Aptos" panose="020B0004020202020204" pitchFamily="34" charset="0"/>
                <a:cs typeface="Times New Roman" panose="02020603050405020304" pitchFamily="18" charset="0"/>
              </a:rPr>
              <a:t>Magnus Carlsen</a:t>
            </a:r>
            <a:r>
              <a:rPr lang="it-IT" sz="1800" kern="100" dirty="0">
                <a:effectLst/>
                <a:ea typeface="Aptos" panose="020B0004020202020204" pitchFamily="34" charset="0"/>
                <a:cs typeface="Times New Roman" panose="02020603050405020304" pitchFamily="18" charset="0"/>
              </a:rPr>
              <a:t>, che vorrebbe promuoverla maggiormente come alternativa ufficiale agli scacchi classici. Carlsen sostiene che gli Scacchi960 ridanno freschezza al gioco e permettono ai talenti puri di emergere più facilmente, mentre altri preferiscono restare fedeli alla tradizione.</a:t>
            </a:r>
          </a:p>
        </p:txBody>
      </p:sp>
      <p:sp>
        <p:nvSpPr>
          <p:cNvPr id="14" name="Rettangolo 13">
            <a:extLst>
              <a:ext uri="{FF2B5EF4-FFF2-40B4-BE49-F238E27FC236}">
                <a16:creationId xmlns:a16="http://schemas.microsoft.com/office/drawing/2014/main" id="{95C3703F-5A03-42D8-790B-25C63AD4CEA9}"/>
              </a:ext>
            </a:extLst>
          </p:cNvPr>
          <p:cNvSpPr/>
          <p:nvPr/>
        </p:nvSpPr>
        <p:spPr>
          <a:xfrm>
            <a:off x="2216073" y="2820931"/>
            <a:ext cx="3019603" cy="464115"/>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16102A8E-B4BD-B550-0FF7-E3A12952489B}"/>
              </a:ext>
            </a:extLst>
          </p:cNvPr>
          <p:cNvSpPr/>
          <p:nvPr/>
        </p:nvSpPr>
        <p:spPr>
          <a:xfrm>
            <a:off x="2216073" y="5400756"/>
            <a:ext cx="3019603" cy="464115"/>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1">
            <a:extLst>
              <a:ext uri="{FF2B5EF4-FFF2-40B4-BE49-F238E27FC236}">
                <a16:creationId xmlns:a16="http://schemas.microsoft.com/office/drawing/2014/main" id="{EED09AC7-42DF-794B-C904-46D27CC8E76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varianti degli scacchi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49610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A4A84-1FE7-D244-9142-ACA5FEEACBF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AFB6415-CC8C-C976-3506-48A7A17619F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7F664CC-474D-F1B1-70F8-225E54F6770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F2928D5-65B5-B60D-D8B1-C3CD8CB4A0B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0F56C20-1358-C628-EE52-93B92D42133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F04C491-8933-3904-FA76-393D8ACC28E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A01806E-FEDB-4123-F70D-ADC603B8BF9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0AC3A9CE-869F-7890-A272-30C81441C485}"/>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MOSSE SPECIALI</a:t>
            </a:r>
          </a:p>
        </p:txBody>
      </p:sp>
      <p:sp>
        <p:nvSpPr>
          <p:cNvPr id="5" name="CasellaDiTesto 4">
            <a:extLst>
              <a:ext uri="{FF2B5EF4-FFF2-40B4-BE49-F238E27FC236}">
                <a16:creationId xmlns:a16="http://schemas.microsoft.com/office/drawing/2014/main" id="{19C42C09-8DA7-E94E-8456-4B5A4BCF56BF}"/>
              </a:ext>
            </a:extLst>
          </p:cNvPr>
          <p:cNvSpPr txBox="1"/>
          <p:nvPr/>
        </p:nvSpPr>
        <p:spPr>
          <a:xfrm>
            <a:off x="561127" y="1556345"/>
            <a:ext cx="10249441" cy="892552"/>
          </a:xfrm>
          <a:prstGeom prst="rect">
            <a:avLst/>
          </a:prstGeom>
          <a:noFill/>
        </p:spPr>
        <p:txBody>
          <a:bodyPr wrap="square">
            <a:spAutoFit/>
          </a:bodyPr>
          <a:lstStyle/>
          <a:p>
            <a:pPr>
              <a:buNone/>
            </a:pPr>
            <a:r>
              <a:rPr lang="it-IT" sz="2400" b="1" dirty="0"/>
              <a:t>PROMOZIONE</a:t>
            </a:r>
          </a:p>
          <a:p>
            <a:pPr>
              <a:buNone/>
            </a:pPr>
            <a:r>
              <a:rPr lang="it-IT" sz="1400" dirty="0"/>
              <a:t>Quando un </a:t>
            </a:r>
            <a:r>
              <a:rPr lang="it-IT" sz="1400" b="1" dirty="0"/>
              <a:t>pedone raggiunge l’ultima traversa </a:t>
            </a:r>
            <a:r>
              <a:rPr lang="it-IT" sz="1400" dirty="0"/>
              <a:t>(per il Bianco l’ottava, per il Nero la prima) si trasforma in un altro pezzo, a scelta del giocatore: regina, torre, alfiere o cavallo.</a:t>
            </a:r>
          </a:p>
        </p:txBody>
      </p:sp>
      <p:sp>
        <p:nvSpPr>
          <p:cNvPr id="16" name="Freccia a destra 15">
            <a:extLst>
              <a:ext uri="{FF2B5EF4-FFF2-40B4-BE49-F238E27FC236}">
                <a16:creationId xmlns:a16="http://schemas.microsoft.com/office/drawing/2014/main" id="{AD450042-A2BC-9F7B-536F-AFB952C5F565}"/>
              </a:ext>
            </a:extLst>
          </p:cNvPr>
          <p:cNvSpPr/>
          <p:nvPr/>
        </p:nvSpPr>
        <p:spPr>
          <a:xfrm>
            <a:off x="5894379" y="434607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CC54EA58-83F6-A269-384F-09E411D8D2BF}"/>
              </a:ext>
            </a:extLst>
          </p:cNvPr>
          <p:cNvPicPr>
            <a:picLocks noChangeAspect="1"/>
          </p:cNvPicPr>
          <p:nvPr/>
        </p:nvPicPr>
        <p:blipFill>
          <a:blip r:embed="rId4"/>
          <a:stretch>
            <a:fillRect/>
          </a:stretch>
        </p:blipFill>
        <p:spPr>
          <a:xfrm>
            <a:off x="3704980" y="3429001"/>
            <a:ext cx="2152969" cy="2160000"/>
          </a:xfrm>
          <a:prstGeom prst="rect">
            <a:avLst/>
          </a:prstGeom>
        </p:spPr>
      </p:pic>
      <p:pic>
        <p:nvPicPr>
          <p:cNvPr id="7" name="Immagine 6">
            <a:extLst>
              <a:ext uri="{FF2B5EF4-FFF2-40B4-BE49-F238E27FC236}">
                <a16:creationId xmlns:a16="http://schemas.microsoft.com/office/drawing/2014/main" id="{74DFBB8A-4C21-4B76-BAC4-78BF42E92376}"/>
              </a:ext>
            </a:extLst>
          </p:cNvPr>
          <p:cNvPicPr>
            <a:picLocks noChangeAspect="1"/>
          </p:cNvPicPr>
          <p:nvPr/>
        </p:nvPicPr>
        <p:blipFill>
          <a:blip r:embed="rId5"/>
          <a:stretch>
            <a:fillRect/>
          </a:stretch>
        </p:blipFill>
        <p:spPr>
          <a:xfrm>
            <a:off x="6319281" y="3429000"/>
            <a:ext cx="2158592" cy="2160000"/>
          </a:xfrm>
          <a:prstGeom prst="rect">
            <a:avLst/>
          </a:prstGeom>
        </p:spPr>
      </p:pic>
      <p:sp>
        <p:nvSpPr>
          <p:cNvPr id="2" name="Rettangolo 1">
            <a:extLst>
              <a:ext uri="{FF2B5EF4-FFF2-40B4-BE49-F238E27FC236}">
                <a16:creationId xmlns:a16="http://schemas.microsoft.com/office/drawing/2014/main" id="{4949DF2F-08EF-A016-4D4E-22ACD0D8B02F}"/>
              </a:ext>
            </a:extLst>
          </p:cNvPr>
          <p:cNvSpPr/>
          <p:nvPr/>
        </p:nvSpPr>
        <p:spPr>
          <a:xfrm>
            <a:off x="7349416" y="3377016"/>
            <a:ext cx="373823" cy="373823"/>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a:extLst>
              <a:ext uri="{FF2B5EF4-FFF2-40B4-BE49-F238E27FC236}">
                <a16:creationId xmlns:a16="http://schemas.microsoft.com/office/drawing/2014/main" id="{68013CC1-3CFE-C4C7-77DB-DD6D9386DE3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10" name="CasellaDiTesto 9">
            <a:extLst>
              <a:ext uri="{FF2B5EF4-FFF2-40B4-BE49-F238E27FC236}">
                <a16:creationId xmlns:a16="http://schemas.microsoft.com/office/drawing/2014/main" id="{EB19E886-E59C-2415-5CF6-E0BC728E4C07}"/>
              </a:ext>
            </a:extLst>
          </p:cNvPr>
          <p:cNvSpPr txBox="1"/>
          <p:nvPr/>
        </p:nvSpPr>
        <p:spPr>
          <a:xfrm>
            <a:off x="561127" y="2534139"/>
            <a:ext cx="11135763" cy="307777"/>
          </a:xfrm>
          <a:prstGeom prst="rect">
            <a:avLst/>
          </a:prstGeom>
          <a:noFill/>
        </p:spPr>
        <p:txBody>
          <a:bodyPr wrap="square">
            <a:spAutoFit/>
          </a:bodyPr>
          <a:lstStyle/>
          <a:p>
            <a:pPr>
              <a:buNone/>
            </a:pPr>
            <a:r>
              <a:rPr lang="it-IT" sz="1400" dirty="0"/>
              <a:t>Di solito si sceglie la </a:t>
            </a:r>
            <a:r>
              <a:rPr lang="it-IT" sz="1400" b="1" dirty="0"/>
              <a:t>regina</a:t>
            </a:r>
            <a:r>
              <a:rPr lang="it-IT" sz="1400" dirty="0"/>
              <a:t>, perché è il pezzo più forte.</a:t>
            </a:r>
          </a:p>
        </p:txBody>
      </p:sp>
      <p:sp>
        <p:nvSpPr>
          <p:cNvPr id="12" name="CasellaDiTesto 11">
            <a:extLst>
              <a:ext uri="{FF2B5EF4-FFF2-40B4-BE49-F238E27FC236}">
                <a16:creationId xmlns:a16="http://schemas.microsoft.com/office/drawing/2014/main" id="{7210CFCC-45CA-7BA5-E20A-34EADCBE3E91}"/>
              </a:ext>
            </a:extLst>
          </p:cNvPr>
          <p:cNvSpPr txBox="1"/>
          <p:nvPr/>
        </p:nvSpPr>
        <p:spPr>
          <a:xfrm>
            <a:off x="559583" y="2927159"/>
            <a:ext cx="11135763" cy="307777"/>
          </a:xfrm>
          <a:prstGeom prst="rect">
            <a:avLst/>
          </a:prstGeom>
          <a:noFill/>
        </p:spPr>
        <p:txBody>
          <a:bodyPr wrap="square">
            <a:spAutoFit/>
          </a:bodyPr>
          <a:lstStyle/>
          <a:p>
            <a:pPr>
              <a:buNone/>
            </a:pPr>
            <a:r>
              <a:rPr lang="it-IT" sz="1400" dirty="0"/>
              <a:t>La promozione è </a:t>
            </a:r>
            <a:r>
              <a:rPr lang="it-IT" sz="1400" b="1" dirty="0"/>
              <a:t>obbligatoria</a:t>
            </a:r>
            <a:r>
              <a:rPr lang="it-IT" sz="1400" dirty="0"/>
              <a:t>: non si può lasciare il pedone lì.</a:t>
            </a:r>
          </a:p>
        </p:txBody>
      </p:sp>
    </p:spTree>
    <p:extLst>
      <p:ext uri="{BB962C8B-B14F-4D97-AF65-F5344CB8AC3E}">
        <p14:creationId xmlns:p14="http://schemas.microsoft.com/office/powerpoint/2010/main" val="342086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10" grpId="0"/>
      <p:bldP spid="1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C7E5B-7569-B5D7-E66D-E0AC28F5131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B7B6B6F-8982-38C1-F087-F7E4CA3D014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6A30BAA-99A3-E8E4-6F45-97CBA80B53A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EBB781E-C476-8715-0AAA-1199188012FB}"/>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E435137-27A0-3B6D-C8C8-A9B3D8899D8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334B23B-1A09-4EFD-1B3F-BB597357C9F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D629E69-9115-DCB8-4F87-5A0AE38DD8C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E3C85668-9433-9926-0290-B4E86818B19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LE VARIANTI DEGLI SCACCHI</a:t>
            </a:r>
          </a:p>
        </p:txBody>
      </p:sp>
      <p:sp>
        <p:nvSpPr>
          <p:cNvPr id="12" name="CasellaDiTesto 11">
            <a:extLst>
              <a:ext uri="{FF2B5EF4-FFF2-40B4-BE49-F238E27FC236}">
                <a16:creationId xmlns:a16="http://schemas.microsoft.com/office/drawing/2014/main" id="{4E3DD849-94A7-6D09-E2A2-EF631A12C9EE}"/>
              </a:ext>
            </a:extLst>
          </p:cNvPr>
          <p:cNvSpPr txBox="1"/>
          <p:nvPr/>
        </p:nvSpPr>
        <p:spPr>
          <a:xfrm>
            <a:off x="2356055" y="1470201"/>
            <a:ext cx="9432822" cy="1211037"/>
          </a:xfrm>
          <a:prstGeom prst="rect">
            <a:avLst/>
          </a:prstGeom>
          <a:noFill/>
        </p:spPr>
        <p:txBody>
          <a:bodyPr wrap="square">
            <a:spAutoFit/>
          </a:bodyPr>
          <a:lstStyle/>
          <a:p>
            <a:pPr algn="just">
              <a:lnSpc>
                <a:spcPct val="115000"/>
              </a:lnSpc>
              <a:spcAft>
                <a:spcPts val="800"/>
              </a:spcAft>
              <a:buNone/>
            </a:pPr>
            <a:r>
              <a:rPr lang="it-IT" sz="1600" b="1" kern="100">
                <a:effectLst/>
                <a:ea typeface="Aptos" panose="020B0004020202020204" pitchFamily="34" charset="0"/>
                <a:cs typeface="Times New Roman" panose="02020603050405020304" pitchFamily="18" charset="0"/>
              </a:rPr>
              <a:t>3 Check</a:t>
            </a:r>
            <a:r>
              <a:rPr lang="it-IT" sz="1600" b="1" kern="100" dirty="0">
                <a:effectLst/>
                <a:ea typeface="Aptos" panose="020B0004020202020204" pitchFamily="34" charset="0"/>
                <a:cs typeface="Times New Roman" panose="02020603050405020304" pitchFamily="18" charset="0"/>
              </a:rPr>
              <a:t>: </a:t>
            </a:r>
            <a:r>
              <a:rPr lang="it-IT" sz="1600" kern="100" dirty="0">
                <a:effectLst/>
                <a:ea typeface="Aptos" panose="020B0004020202020204" pitchFamily="34" charset="0"/>
                <a:cs typeface="Times New Roman" panose="02020603050405020304" pitchFamily="18" charset="0"/>
              </a:rPr>
              <a:t>In questa variante, oltre a vincere per matto, puoi anche vincere </a:t>
            </a:r>
            <a:r>
              <a:rPr lang="it-IT" sz="1600" b="1" kern="100" dirty="0">
                <a:effectLst/>
                <a:ea typeface="Aptos" panose="020B0004020202020204" pitchFamily="34" charset="0"/>
                <a:cs typeface="Times New Roman" panose="02020603050405020304" pitchFamily="18" charset="0"/>
              </a:rPr>
              <a:t>dando tre scacchi</a:t>
            </a:r>
            <a:r>
              <a:rPr lang="it-IT" sz="1600" kern="100" dirty="0">
                <a:effectLst/>
                <a:ea typeface="Aptos" panose="020B0004020202020204" pitchFamily="34" charset="0"/>
                <a:cs typeface="Times New Roman" panose="02020603050405020304" pitchFamily="18" charset="0"/>
              </a:rPr>
              <a:t> al re avversario. Appena infliggi il terzo scacco nella partita, hai vinto. Questo cambia profondamente la strategia: a volte uno scacco che nei classici non farebbe male, qui diventa letale. La pressione aumenta e ogni scacco conta davvero!</a:t>
            </a:r>
          </a:p>
        </p:txBody>
      </p:sp>
      <p:grpSp>
        <p:nvGrpSpPr>
          <p:cNvPr id="35" name="Gruppo 34">
            <a:extLst>
              <a:ext uri="{FF2B5EF4-FFF2-40B4-BE49-F238E27FC236}">
                <a16:creationId xmlns:a16="http://schemas.microsoft.com/office/drawing/2014/main" id="{380FC591-E5FC-AC16-D6EE-D6D18F9F56E9}"/>
              </a:ext>
            </a:extLst>
          </p:cNvPr>
          <p:cNvGrpSpPr/>
          <p:nvPr/>
        </p:nvGrpSpPr>
        <p:grpSpPr>
          <a:xfrm>
            <a:off x="392789" y="1541743"/>
            <a:ext cx="1384392" cy="1093444"/>
            <a:chOff x="392789" y="1541743"/>
            <a:chExt cx="1384392" cy="1093444"/>
          </a:xfrm>
        </p:grpSpPr>
        <p:pic>
          <p:nvPicPr>
            <p:cNvPr id="8" name="Immagine 7">
              <a:extLst>
                <a:ext uri="{FF2B5EF4-FFF2-40B4-BE49-F238E27FC236}">
                  <a16:creationId xmlns:a16="http://schemas.microsoft.com/office/drawing/2014/main" id="{CBC944A4-3483-D46E-BA4F-92DB36FF93F7}"/>
                </a:ext>
              </a:extLst>
            </p:cNvPr>
            <p:cNvPicPr>
              <a:picLocks noChangeAspect="1"/>
            </p:cNvPicPr>
            <p:nvPr/>
          </p:nvPicPr>
          <p:blipFill>
            <a:blip r:embed="rId4"/>
            <a:stretch>
              <a:fillRect/>
            </a:stretch>
          </p:blipFill>
          <p:spPr>
            <a:xfrm>
              <a:off x="698429" y="1541743"/>
              <a:ext cx="781326" cy="785137"/>
            </a:xfrm>
            <a:prstGeom prst="rect">
              <a:avLst/>
            </a:prstGeom>
          </p:spPr>
        </p:pic>
        <p:sp>
          <p:nvSpPr>
            <p:cNvPr id="18" name="CasellaDiTesto 17">
              <a:extLst>
                <a:ext uri="{FF2B5EF4-FFF2-40B4-BE49-F238E27FC236}">
                  <a16:creationId xmlns:a16="http://schemas.microsoft.com/office/drawing/2014/main" id="{BA8743AD-068A-9048-07B0-C5CE05135FD9}"/>
                </a:ext>
              </a:extLst>
            </p:cNvPr>
            <p:cNvSpPr txBox="1"/>
            <p:nvPr/>
          </p:nvSpPr>
          <p:spPr>
            <a:xfrm>
              <a:off x="392789" y="2327410"/>
              <a:ext cx="1384392" cy="307777"/>
            </a:xfrm>
            <a:prstGeom prst="rect">
              <a:avLst/>
            </a:prstGeom>
            <a:noFill/>
          </p:spPr>
          <p:txBody>
            <a:bodyPr wrap="square">
              <a:spAutoFit/>
            </a:bodyPr>
            <a:lstStyle/>
            <a:p>
              <a:pPr algn="ctr"/>
              <a:r>
                <a:rPr lang="it-IT" sz="1400" dirty="0">
                  <a:effectLst/>
                  <a:latin typeface="Aptos" panose="020B0004020202020204" pitchFamily="34" charset="0"/>
                  <a:ea typeface="Aptos" panose="020B0004020202020204" pitchFamily="34" charset="0"/>
                  <a:cs typeface="Times New Roman" panose="02020603050405020304" pitchFamily="18" charset="0"/>
                </a:rPr>
                <a:t>3 Check</a:t>
              </a:r>
              <a:endParaRPr lang="it-IT" sz="1400" dirty="0"/>
            </a:p>
          </p:txBody>
        </p:sp>
      </p:grpSp>
      <p:grpSp>
        <p:nvGrpSpPr>
          <p:cNvPr id="34" name="Gruppo 33">
            <a:extLst>
              <a:ext uri="{FF2B5EF4-FFF2-40B4-BE49-F238E27FC236}">
                <a16:creationId xmlns:a16="http://schemas.microsoft.com/office/drawing/2014/main" id="{8FB8C148-CD57-1E3D-57E0-ED693B34708A}"/>
              </a:ext>
            </a:extLst>
          </p:cNvPr>
          <p:cNvGrpSpPr/>
          <p:nvPr/>
        </p:nvGrpSpPr>
        <p:grpSpPr>
          <a:xfrm>
            <a:off x="392789" y="3075651"/>
            <a:ext cx="1384392" cy="1106489"/>
            <a:chOff x="392789" y="2829902"/>
            <a:chExt cx="1384392" cy="1106489"/>
          </a:xfrm>
        </p:grpSpPr>
        <p:pic>
          <p:nvPicPr>
            <p:cNvPr id="17" name="Immagine 16">
              <a:extLst>
                <a:ext uri="{FF2B5EF4-FFF2-40B4-BE49-F238E27FC236}">
                  <a16:creationId xmlns:a16="http://schemas.microsoft.com/office/drawing/2014/main" id="{87365345-F5E8-8212-1348-515184F376F1}"/>
                </a:ext>
              </a:extLst>
            </p:cNvPr>
            <p:cNvPicPr>
              <a:picLocks noChangeAspect="1"/>
            </p:cNvPicPr>
            <p:nvPr/>
          </p:nvPicPr>
          <p:blipFill>
            <a:blip r:embed="rId5"/>
            <a:stretch>
              <a:fillRect/>
            </a:stretch>
          </p:blipFill>
          <p:spPr>
            <a:xfrm>
              <a:off x="664739" y="2829902"/>
              <a:ext cx="840493" cy="802911"/>
            </a:xfrm>
            <a:prstGeom prst="rect">
              <a:avLst/>
            </a:prstGeom>
          </p:spPr>
        </p:pic>
        <p:sp>
          <p:nvSpPr>
            <p:cNvPr id="19" name="CasellaDiTesto 18">
              <a:extLst>
                <a:ext uri="{FF2B5EF4-FFF2-40B4-BE49-F238E27FC236}">
                  <a16:creationId xmlns:a16="http://schemas.microsoft.com/office/drawing/2014/main" id="{5A1AB4E7-0D2D-9B94-C502-A1F51FB8A801}"/>
                </a:ext>
              </a:extLst>
            </p:cNvPr>
            <p:cNvSpPr txBox="1"/>
            <p:nvPr/>
          </p:nvSpPr>
          <p:spPr>
            <a:xfrm>
              <a:off x="392789" y="3628614"/>
              <a:ext cx="1384392" cy="307777"/>
            </a:xfrm>
            <a:prstGeom prst="rect">
              <a:avLst/>
            </a:prstGeom>
            <a:noFill/>
          </p:spPr>
          <p:txBody>
            <a:bodyPr wrap="square">
              <a:spAutoFit/>
            </a:bodyPr>
            <a:lstStyle/>
            <a:p>
              <a:pPr algn="ctr"/>
              <a:r>
                <a:rPr lang="it-IT" sz="1400" dirty="0">
                  <a:effectLst/>
                  <a:latin typeface="Aptos" panose="020B0004020202020204" pitchFamily="34" charset="0"/>
                  <a:ea typeface="Aptos" panose="020B0004020202020204" pitchFamily="34" charset="0"/>
                  <a:cs typeface="Times New Roman" panose="02020603050405020304" pitchFamily="18" charset="0"/>
                </a:rPr>
                <a:t>King of the Hill</a:t>
              </a:r>
              <a:endParaRPr lang="it-IT" sz="1400" dirty="0"/>
            </a:p>
          </p:txBody>
        </p:sp>
      </p:grpSp>
      <p:grpSp>
        <p:nvGrpSpPr>
          <p:cNvPr id="33" name="Gruppo 32">
            <a:extLst>
              <a:ext uri="{FF2B5EF4-FFF2-40B4-BE49-F238E27FC236}">
                <a16:creationId xmlns:a16="http://schemas.microsoft.com/office/drawing/2014/main" id="{C0FA510A-2BDD-FC0B-EAF4-3D82281811E9}"/>
              </a:ext>
            </a:extLst>
          </p:cNvPr>
          <p:cNvGrpSpPr/>
          <p:nvPr/>
        </p:nvGrpSpPr>
        <p:grpSpPr>
          <a:xfrm>
            <a:off x="392789" y="4622603"/>
            <a:ext cx="1384392" cy="1168906"/>
            <a:chOff x="396896" y="4281048"/>
            <a:chExt cx="1384392" cy="1168906"/>
          </a:xfrm>
        </p:grpSpPr>
        <p:pic>
          <p:nvPicPr>
            <p:cNvPr id="21" name="Immagine 20">
              <a:extLst>
                <a:ext uri="{FF2B5EF4-FFF2-40B4-BE49-F238E27FC236}">
                  <a16:creationId xmlns:a16="http://schemas.microsoft.com/office/drawing/2014/main" id="{1BB63635-A551-A573-0028-F6E874678633}"/>
                </a:ext>
              </a:extLst>
            </p:cNvPr>
            <p:cNvPicPr>
              <a:picLocks noChangeAspect="1"/>
            </p:cNvPicPr>
            <p:nvPr/>
          </p:nvPicPr>
          <p:blipFill>
            <a:blip r:embed="rId6"/>
            <a:stretch>
              <a:fillRect/>
            </a:stretch>
          </p:blipFill>
          <p:spPr>
            <a:xfrm>
              <a:off x="664739" y="4281048"/>
              <a:ext cx="828275" cy="860598"/>
            </a:xfrm>
            <a:prstGeom prst="rect">
              <a:avLst/>
            </a:prstGeom>
          </p:spPr>
        </p:pic>
        <p:sp>
          <p:nvSpPr>
            <p:cNvPr id="32" name="CasellaDiTesto 31">
              <a:extLst>
                <a:ext uri="{FF2B5EF4-FFF2-40B4-BE49-F238E27FC236}">
                  <a16:creationId xmlns:a16="http://schemas.microsoft.com/office/drawing/2014/main" id="{CCADD525-4EE7-AE00-DD21-598F40E6DA3B}"/>
                </a:ext>
              </a:extLst>
            </p:cNvPr>
            <p:cNvSpPr txBox="1"/>
            <p:nvPr/>
          </p:nvSpPr>
          <p:spPr>
            <a:xfrm>
              <a:off x="396896" y="5142177"/>
              <a:ext cx="1384392" cy="307777"/>
            </a:xfrm>
            <a:prstGeom prst="rect">
              <a:avLst/>
            </a:prstGeom>
            <a:noFill/>
          </p:spPr>
          <p:txBody>
            <a:bodyPr wrap="square">
              <a:spAutoFit/>
            </a:bodyPr>
            <a:lstStyle/>
            <a:p>
              <a:pPr algn="ctr"/>
              <a:r>
                <a:rPr lang="it-IT" sz="1400" dirty="0" err="1">
                  <a:effectLst/>
                  <a:latin typeface="Aptos" panose="020B0004020202020204" pitchFamily="34" charset="0"/>
                  <a:ea typeface="Aptos" panose="020B0004020202020204" pitchFamily="34" charset="0"/>
                  <a:cs typeface="Times New Roman" panose="02020603050405020304" pitchFamily="18" charset="0"/>
                </a:rPr>
                <a:t>CrazyHouse</a:t>
              </a:r>
              <a:endParaRPr lang="it-IT" sz="1400" dirty="0"/>
            </a:p>
          </p:txBody>
        </p:sp>
      </p:grpSp>
      <p:sp>
        <p:nvSpPr>
          <p:cNvPr id="37" name="CasellaDiTesto 36">
            <a:extLst>
              <a:ext uri="{FF2B5EF4-FFF2-40B4-BE49-F238E27FC236}">
                <a16:creationId xmlns:a16="http://schemas.microsoft.com/office/drawing/2014/main" id="{7279CD0E-26B4-7D91-0BE9-67C1E1581620}"/>
              </a:ext>
            </a:extLst>
          </p:cNvPr>
          <p:cNvSpPr txBox="1"/>
          <p:nvPr/>
        </p:nvSpPr>
        <p:spPr>
          <a:xfrm>
            <a:off x="2356055" y="3013164"/>
            <a:ext cx="9340835" cy="927883"/>
          </a:xfrm>
          <a:prstGeom prst="rect">
            <a:avLst/>
          </a:prstGeom>
          <a:noFill/>
        </p:spPr>
        <p:txBody>
          <a:bodyPr wrap="square">
            <a:spAutoFit/>
          </a:bodyPr>
          <a:lstStyle/>
          <a:p>
            <a:pPr algn="just">
              <a:lnSpc>
                <a:spcPct val="115000"/>
              </a:lnSpc>
              <a:spcAft>
                <a:spcPts val="800"/>
              </a:spcAft>
              <a:buNone/>
            </a:pPr>
            <a:r>
              <a:rPr lang="it-IT" sz="1600" kern="100" dirty="0">
                <a:effectLst/>
                <a:ea typeface="Aptos" panose="020B0004020202020204" pitchFamily="34" charset="0"/>
                <a:cs typeface="Times New Roman" panose="02020603050405020304" pitchFamily="18" charset="0"/>
              </a:rPr>
              <a:t>In “King of the Hill” vinci non solo per matto, ma anche se riesci a </a:t>
            </a:r>
            <a:r>
              <a:rPr lang="it-IT" sz="1600" b="1" kern="100" dirty="0">
                <a:effectLst/>
                <a:ea typeface="Aptos" panose="020B0004020202020204" pitchFamily="34" charset="0"/>
                <a:cs typeface="Times New Roman" panose="02020603050405020304" pitchFamily="18" charset="0"/>
              </a:rPr>
              <a:t>portare il tuo re al centro della scacchiera</a:t>
            </a:r>
            <a:r>
              <a:rPr lang="it-IT" sz="1600" kern="100" dirty="0">
                <a:effectLst/>
                <a:ea typeface="Aptos" panose="020B0004020202020204" pitchFamily="34" charset="0"/>
                <a:cs typeface="Times New Roman" panose="02020603050405020304" pitchFamily="18" charset="0"/>
              </a:rPr>
              <a:t>, in una delle quattro case centrali (e4, d4, e5, d5). Questo cambia completamente le dinamiche: il re, normalmente da proteggere, diventa protagonista e deve spingersi in avanti.</a:t>
            </a:r>
          </a:p>
        </p:txBody>
      </p:sp>
      <p:sp>
        <p:nvSpPr>
          <p:cNvPr id="39" name="CasellaDiTesto 38">
            <a:extLst>
              <a:ext uri="{FF2B5EF4-FFF2-40B4-BE49-F238E27FC236}">
                <a16:creationId xmlns:a16="http://schemas.microsoft.com/office/drawing/2014/main" id="{580369BA-CECF-809E-1AD9-F9843D334A4D}"/>
              </a:ext>
            </a:extLst>
          </p:cNvPr>
          <p:cNvSpPr txBox="1"/>
          <p:nvPr/>
        </p:nvSpPr>
        <p:spPr>
          <a:xfrm>
            <a:off x="2334272" y="4447383"/>
            <a:ext cx="9588910" cy="1211037"/>
          </a:xfrm>
          <a:prstGeom prst="rect">
            <a:avLst/>
          </a:prstGeom>
          <a:noFill/>
        </p:spPr>
        <p:txBody>
          <a:bodyPr wrap="square">
            <a:spAutoFit/>
          </a:bodyPr>
          <a:lstStyle/>
          <a:p>
            <a:pPr algn="just">
              <a:lnSpc>
                <a:spcPct val="115000"/>
              </a:lnSpc>
              <a:spcAft>
                <a:spcPts val="800"/>
              </a:spcAft>
              <a:buNone/>
            </a:pPr>
            <a:r>
              <a:rPr lang="it-IT" sz="1600" kern="100" dirty="0" err="1">
                <a:ea typeface="Aptos" panose="020B0004020202020204" pitchFamily="34" charset="0"/>
                <a:cs typeface="Times New Roman" panose="02020603050405020304" pitchFamily="18" charset="0"/>
              </a:rPr>
              <a:t>Crazyhouse</a:t>
            </a:r>
            <a:r>
              <a:rPr lang="it-IT" sz="1600" kern="100" dirty="0">
                <a:ea typeface="Aptos" panose="020B0004020202020204" pitchFamily="34" charset="0"/>
                <a:cs typeface="Times New Roman" panose="02020603050405020304" pitchFamily="18" charset="0"/>
              </a:rPr>
              <a:t> è una variante dinamica e imprevedibile degli scacchi. </a:t>
            </a:r>
            <a:r>
              <a:rPr lang="it-IT" sz="1600" b="1" kern="100" dirty="0">
                <a:ea typeface="Aptos" panose="020B0004020202020204" pitchFamily="34" charset="0"/>
                <a:cs typeface="Times New Roman" panose="02020603050405020304" pitchFamily="18" charset="0"/>
              </a:rPr>
              <a:t>Quando catturi un pezzo avversario, quel pezzo diventa tuo e</a:t>
            </a:r>
            <a:r>
              <a:rPr lang="it-IT" sz="1600" kern="100" dirty="0">
                <a:ea typeface="Aptos" panose="020B0004020202020204" pitchFamily="34" charset="0"/>
                <a:cs typeface="Times New Roman" panose="02020603050405020304" pitchFamily="18" charset="0"/>
              </a:rPr>
              <a:t> </a:t>
            </a:r>
            <a:r>
              <a:rPr lang="it-IT" sz="1600" b="1" kern="100" dirty="0">
                <a:ea typeface="Aptos" panose="020B0004020202020204" pitchFamily="34" charset="0"/>
                <a:cs typeface="Times New Roman" panose="02020603050405020304" pitchFamily="18" charset="0"/>
              </a:rPr>
              <a:t>può essere rimesso in gioco in qualsiasi casa libera della scacchiera</a:t>
            </a:r>
            <a:r>
              <a:rPr lang="it-IT" sz="1600" kern="100" dirty="0">
                <a:ea typeface="Aptos" panose="020B0004020202020204" pitchFamily="34" charset="0"/>
                <a:cs typeface="Times New Roman" panose="02020603050405020304" pitchFamily="18" charset="0"/>
              </a:rPr>
              <a:t>. La possibilità di rimettere in gioco pezzi catturati rende ogni partita piena di colpi di scena e richiede prontezza tattica e creatività.</a:t>
            </a:r>
            <a:endParaRPr lang="it-IT" sz="1600" kern="100" dirty="0">
              <a:effectLst/>
              <a:ea typeface="Aptos" panose="020B0004020202020204" pitchFamily="34" charset="0"/>
              <a:cs typeface="Times New Roman" panose="02020603050405020304" pitchFamily="18" charset="0"/>
            </a:endParaRPr>
          </a:p>
        </p:txBody>
      </p:sp>
      <p:sp>
        <p:nvSpPr>
          <p:cNvPr id="4" name="Titolo 1">
            <a:extLst>
              <a:ext uri="{FF2B5EF4-FFF2-40B4-BE49-F238E27FC236}">
                <a16:creationId xmlns:a16="http://schemas.microsoft.com/office/drawing/2014/main" id="{EBAAF86F-8539-4FAD-7885-4CC1E4C69F1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Le varianti degli scacchi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67986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9"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90017-2CD8-ECA4-E490-728B39056CF0}"/>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4FD51408-2C2C-E387-A5C3-EA20F5F7600C}"/>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056392FB-CBFB-0ED0-E311-BE3FBC6FF78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D112A8B3-F695-E8C4-896D-C50EC1944BD3}"/>
                </a:ext>
              </a:extLst>
            </p:cNvPr>
            <p:cNvSpPr txBox="1">
              <a:spLocks/>
            </p:cNvSpPr>
            <p:nvPr/>
          </p:nvSpPr>
          <p:spPr>
            <a:xfrm>
              <a:off x="0" y="5317240"/>
              <a:ext cx="12191999" cy="74483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E ORA? ALTRI MATERIALI DIDATTICI PER CONTINUARE...</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78278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F44A2-5002-65FB-CBC9-9F9C4670F2F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3D2DE46-CE7E-0E73-E742-8B107FFC9FF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463C5F3-2FF2-40CF-ED9E-FD08CC5BFC04}"/>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C4B42C9-617D-EE70-EAB9-2D577BD88C59}"/>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9EF9EA7-164D-ECB1-29E8-C5C26D07E937}"/>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4D7AE98-CE15-4959-024D-51589B55064A}"/>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59E9E7C-92A9-30FE-0CA7-81E04A6AE0F9}"/>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216B9D40-3276-1575-8496-175E7134255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VIDEOCORSI DI ALTRI FORMATORI…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7" name="CasellaDiTesto 6">
            <a:extLst>
              <a:ext uri="{FF2B5EF4-FFF2-40B4-BE49-F238E27FC236}">
                <a16:creationId xmlns:a16="http://schemas.microsoft.com/office/drawing/2014/main" id="{4B9DC3C8-D3E9-485A-832C-A314E7F6A3E2}"/>
              </a:ext>
            </a:extLst>
          </p:cNvPr>
          <p:cNvSpPr txBox="1"/>
          <p:nvPr/>
        </p:nvSpPr>
        <p:spPr>
          <a:xfrm>
            <a:off x="980608" y="2016284"/>
            <a:ext cx="10349458" cy="369332"/>
          </a:xfrm>
          <a:prstGeom prst="rect">
            <a:avLst/>
          </a:prstGeom>
          <a:noFill/>
        </p:spPr>
        <p:txBody>
          <a:bodyPr wrap="square">
            <a:spAutoFit/>
          </a:bodyPr>
          <a:lstStyle/>
          <a:p>
            <a:pPr algn="ctr"/>
            <a:r>
              <a:rPr lang="it-IT" dirty="0"/>
              <a:t>Arrivato a questo punto, se desideri </a:t>
            </a:r>
            <a:r>
              <a:rPr lang="it-IT" b="1" dirty="0"/>
              <a:t>approfondire</a:t>
            </a:r>
            <a:r>
              <a:rPr lang="it-IT" dirty="0"/>
              <a:t>, ti segnalo </a:t>
            </a:r>
            <a:r>
              <a:rPr lang="it-IT" b="1" dirty="0"/>
              <a:t>i seguenti videocorsi di altri formatori</a:t>
            </a:r>
            <a:endParaRPr lang="it-IT" dirty="0"/>
          </a:p>
        </p:txBody>
      </p:sp>
      <p:sp>
        <p:nvSpPr>
          <p:cNvPr id="2" name="CasellaDiTesto 1">
            <a:extLst>
              <a:ext uri="{FF2B5EF4-FFF2-40B4-BE49-F238E27FC236}">
                <a16:creationId xmlns:a16="http://schemas.microsoft.com/office/drawing/2014/main" id="{85706CD8-DD73-5539-0CEB-CF632CE1F183}"/>
              </a:ext>
            </a:extLst>
          </p:cNvPr>
          <p:cNvSpPr txBox="1"/>
          <p:nvPr/>
        </p:nvSpPr>
        <p:spPr>
          <a:xfrm>
            <a:off x="4155621" y="3455898"/>
            <a:ext cx="3999431" cy="338554"/>
          </a:xfrm>
          <a:prstGeom prst="rect">
            <a:avLst/>
          </a:prstGeom>
          <a:noFill/>
        </p:spPr>
        <p:txBody>
          <a:bodyPr wrap="square">
            <a:spAutoFit/>
          </a:bodyPr>
          <a:lstStyle/>
          <a:p>
            <a:pPr algn="ctr"/>
            <a:r>
              <a:rPr lang="it-IT" sz="1600" i="1" dirty="0"/>
              <a:t>Cliccaci sopra</a:t>
            </a:r>
          </a:p>
        </p:txBody>
      </p:sp>
      <p:sp>
        <p:nvSpPr>
          <p:cNvPr id="4" name="CasellaDiTesto 3">
            <a:hlinkClick r:id="rId5"/>
            <a:extLst>
              <a:ext uri="{FF2B5EF4-FFF2-40B4-BE49-F238E27FC236}">
                <a16:creationId xmlns:a16="http://schemas.microsoft.com/office/drawing/2014/main" id="{336AE38D-EC88-03A6-1A60-FF18628BF22A}"/>
              </a:ext>
            </a:extLst>
          </p:cNvPr>
          <p:cNvSpPr txBox="1"/>
          <p:nvPr/>
        </p:nvSpPr>
        <p:spPr>
          <a:xfrm>
            <a:off x="3038511" y="3887374"/>
            <a:ext cx="6105831"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Corso di Superspeed Club Scacchi</a:t>
            </a:r>
          </a:p>
        </p:txBody>
      </p:sp>
      <p:sp>
        <p:nvSpPr>
          <p:cNvPr id="12" name="CasellaDiTesto 11">
            <a:hlinkClick r:id="rId6"/>
            <a:extLst>
              <a:ext uri="{FF2B5EF4-FFF2-40B4-BE49-F238E27FC236}">
                <a16:creationId xmlns:a16="http://schemas.microsoft.com/office/drawing/2014/main" id="{5A562477-51D9-5D9C-1538-CEA3536292BE}"/>
              </a:ext>
            </a:extLst>
          </p:cNvPr>
          <p:cNvSpPr txBox="1"/>
          <p:nvPr/>
        </p:nvSpPr>
        <p:spPr>
          <a:xfrm>
            <a:off x="3038511" y="4502826"/>
            <a:ext cx="6105831"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Corsi di UniScacchi</a:t>
            </a:r>
          </a:p>
        </p:txBody>
      </p:sp>
      <p:sp>
        <p:nvSpPr>
          <p:cNvPr id="5" name="Titolo 1">
            <a:extLst>
              <a:ext uri="{FF2B5EF4-FFF2-40B4-BE49-F238E27FC236}">
                <a16:creationId xmlns:a16="http://schemas.microsoft.com/office/drawing/2014/main" id="{9C8C0A17-CE54-FDBB-8D38-64AC6080232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E ora? Altri materiali didattici per continuare…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7627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FFE3A-4B06-6BBB-83EF-9603F3C7CE9E}"/>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07D7FE8-073C-6B6D-3BD9-0AAC8728EA2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2B9EA48-7AC5-7C89-EBB8-E8D42A7DD309}"/>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C363BC5-87E2-61B8-F831-61D86DC9EB1E}"/>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6281E7D-A0F1-A7BF-49D4-589EB042CB86}"/>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7CC9CB0-A1F5-78EC-F134-FE838DEECECB}"/>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2B98E46-08FB-3E4E-1446-D06554E92913}"/>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9A8A0ABA-9651-0384-29CE-F58618F49E46}"/>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LIBRI CARTACEI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sp>
        <p:nvSpPr>
          <p:cNvPr id="7" name="CasellaDiTesto 6">
            <a:extLst>
              <a:ext uri="{FF2B5EF4-FFF2-40B4-BE49-F238E27FC236}">
                <a16:creationId xmlns:a16="http://schemas.microsoft.com/office/drawing/2014/main" id="{B1761AE0-2B16-131D-A15E-85FF5F1F62BB}"/>
              </a:ext>
            </a:extLst>
          </p:cNvPr>
          <p:cNvSpPr txBox="1"/>
          <p:nvPr/>
        </p:nvSpPr>
        <p:spPr>
          <a:xfrm>
            <a:off x="980608" y="2016284"/>
            <a:ext cx="10349458" cy="1200329"/>
          </a:xfrm>
          <a:prstGeom prst="rect">
            <a:avLst/>
          </a:prstGeom>
          <a:noFill/>
        </p:spPr>
        <p:txBody>
          <a:bodyPr wrap="square">
            <a:spAutoFit/>
          </a:bodyPr>
          <a:lstStyle/>
          <a:p>
            <a:pPr algn="just"/>
            <a:r>
              <a:rPr lang="it-IT" dirty="0"/>
              <a:t>Nonostante, come abbiamo visto, oggi esistano strumenti online molto evoluti per studiare e migliorarsi, per completezza segnaliamo anche alcuni </a:t>
            </a:r>
            <a:r>
              <a:rPr lang="it-IT" b="1" dirty="0"/>
              <a:t>libri cartacei</a:t>
            </a:r>
            <a:r>
              <a:rPr lang="it-IT" dirty="0"/>
              <a:t>, strumenti ancora oggi validissimi. Possono essere particolarmente utili </a:t>
            </a:r>
            <a:r>
              <a:rPr lang="it-IT" b="1" dirty="0"/>
              <a:t>quando non si ha accesso a una connessione</a:t>
            </a:r>
            <a:r>
              <a:rPr lang="it-IT" dirty="0"/>
              <a:t> o semplicemente </a:t>
            </a:r>
            <a:r>
              <a:rPr lang="it-IT" b="1" dirty="0"/>
              <a:t>quando si preferisce studiare lontano dallo schermo</a:t>
            </a:r>
            <a:r>
              <a:rPr lang="it-IT" dirty="0"/>
              <a:t>.</a:t>
            </a:r>
          </a:p>
        </p:txBody>
      </p:sp>
      <p:pic>
        <p:nvPicPr>
          <p:cNvPr id="5" name="Immagine 4">
            <a:hlinkClick r:id="rId5"/>
            <a:extLst>
              <a:ext uri="{FF2B5EF4-FFF2-40B4-BE49-F238E27FC236}">
                <a16:creationId xmlns:a16="http://schemas.microsoft.com/office/drawing/2014/main" id="{5D5844D2-AE92-30C2-0F45-9A6F36A872DF}"/>
              </a:ext>
            </a:extLst>
          </p:cNvPr>
          <p:cNvPicPr>
            <a:picLocks noChangeAspect="1"/>
          </p:cNvPicPr>
          <p:nvPr/>
        </p:nvPicPr>
        <p:blipFill>
          <a:blip r:embed="rId6"/>
          <a:stretch>
            <a:fillRect/>
          </a:stretch>
        </p:blipFill>
        <p:spPr>
          <a:xfrm>
            <a:off x="5213154" y="3291881"/>
            <a:ext cx="1756545" cy="2492477"/>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sp>
        <p:nvSpPr>
          <p:cNvPr id="2" name="Titolo 1">
            <a:extLst>
              <a:ext uri="{FF2B5EF4-FFF2-40B4-BE49-F238E27FC236}">
                <a16:creationId xmlns:a16="http://schemas.microsoft.com/office/drawing/2014/main" id="{59A0BD75-5DC3-667E-1EFF-DBA9F4FEA43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E ora? Altri materiali didattici per continuare…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87870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E65C2-D2AA-90BB-C2BB-D0029E982C1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7BBC0E6-BD12-CA3E-C111-AC493199135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CB092CD-7B42-696F-FEB2-D7B493681E9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55548F0-18A1-AFAC-9B06-CF059C409D8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2B07D50-AD3F-6F28-401B-0560E9FD50D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955BAE1-4A3D-00DB-8BAB-100B9D61729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8C16635-81F9-2D92-E14E-EC9223DCDDA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3F4F0523-CFC0-4A43-F981-22A986DE91C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MOSSE SPECIALI</a:t>
            </a:r>
          </a:p>
        </p:txBody>
      </p:sp>
      <p:sp>
        <p:nvSpPr>
          <p:cNvPr id="5" name="CasellaDiTesto 4">
            <a:extLst>
              <a:ext uri="{FF2B5EF4-FFF2-40B4-BE49-F238E27FC236}">
                <a16:creationId xmlns:a16="http://schemas.microsoft.com/office/drawing/2014/main" id="{610D39FE-0BA3-0272-D4DE-5AE7F6988749}"/>
              </a:ext>
            </a:extLst>
          </p:cNvPr>
          <p:cNvSpPr txBox="1"/>
          <p:nvPr/>
        </p:nvSpPr>
        <p:spPr>
          <a:xfrm>
            <a:off x="561127" y="1556345"/>
            <a:ext cx="10249441" cy="677108"/>
          </a:xfrm>
          <a:prstGeom prst="rect">
            <a:avLst/>
          </a:prstGeom>
          <a:noFill/>
        </p:spPr>
        <p:txBody>
          <a:bodyPr wrap="square">
            <a:spAutoFit/>
          </a:bodyPr>
          <a:lstStyle/>
          <a:p>
            <a:pPr>
              <a:buNone/>
            </a:pPr>
            <a:r>
              <a:rPr lang="it-IT" sz="2400" b="1" dirty="0"/>
              <a:t>EN PASSANT</a:t>
            </a:r>
          </a:p>
          <a:p>
            <a:pPr>
              <a:buNone/>
            </a:pPr>
            <a:r>
              <a:rPr lang="it-IT" sz="1400" dirty="0"/>
              <a:t>È una </a:t>
            </a:r>
            <a:r>
              <a:rPr lang="it-IT" sz="1400" b="1" dirty="0"/>
              <a:t>cattura speciale </a:t>
            </a:r>
            <a:r>
              <a:rPr lang="it-IT" sz="1400" dirty="0"/>
              <a:t>fatta da un </a:t>
            </a:r>
            <a:r>
              <a:rPr lang="it-IT" sz="1400" b="1" dirty="0"/>
              <a:t>pedone</a:t>
            </a:r>
            <a:r>
              <a:rPr lang="it-IT" sz="1400" dirty="0"/>
              <a:t>.</a:t>
            </a:r>
          </a:p>
        </p:txBody>
      </p:sp>
      <p:pic>
        <p:nvPicPr>
          <p:cNvPr id="9" name="Immagine 8">
            <a:extLst>
              <a:ext uri="{FF2B5EF4-FFF2-40B4-BE49-F238E27FC236}">
                <a16:creationId xmlns:a16="http://schemas.microsoft.com/office/drawing/2014/main" id="{07E4A679-D844-AEA6-916C-EE21F8F4ED35}"/>
              </a:ext>
            </a:extLst>
          </p:cNvPr>
          <p:cNvPicPr>
            <a:picLocks noChangeAspect="1"/>
          </p:cNvPicPr>
          <p:nvPr/>
        </p:nvPicPr>
        <p:blipFill>
          <a:blip r:embed="rId4"/>
          <a:stretch>
            <a:fillRect/>
          </a:stretch>
        </p:blipFill>
        <p:spPr>
          <a:xfrm>
            <a:off x="2531944" y="3509127"/>
            <a:ext cx="2157188" cy="2160000"/>
          </a:xfrm>
          <a:prstGeom prst="rect">
            <a:avLst/>
          </a:prstGeom>
        </p:spPr>
      </p:pic>
      <p:pic>
        <p:nvPicPr>
          <p:cNvPr id="11" name="Immagine 10">
            <a:extLst>
              <a:ext uri="{FF2B5EF4-FFF2-40B4-BE49-F238E27FC236}">
                <a16:creationId xmlns:a16="http://schemas.microsoft.com/office/drawing/2014/main" id="{2ED8B3E1-F730-46BD-90DC-0AD9CB9AF442}"/>
              </a:ext>
            </a:extLst>
          </p:cNvPr>
          <p:cNvPicPr>
            <a:picLocks noChangeAspect="1"/>
          </p:cNvPicPr>
          <p:nvPr/>
        </p:nvPicPr>
        <p:blipFill>
          <a:blip r:embed="rId5"/>
          <a:stretch>
            <a:fillRect/>
          </a:stretch>
        </p:blipFill>
        <p:spPr>
          <a:xfrm>
            <a:off x="5149204" y="3509127"/>
            <a:ext cx="2157180" cy="2160000"/>
          </a:xfrm>
          <a:prstGeom prst="rect">
            <a:avLst/>
          </a:prstGeom>
        </p:spPr>
      </p:pic>
      <p:pic>
        <p:nvPicPr>
          <p:cNvPr id="14" name="Immagine 13">
            <a:extLst>
              <a:ext uri="{FF2B5EF4-FFF2-40B4-BE49-F238E27FC236}">
                <a16:creationId xmlns:a16="http://schemas.microsoft.com/office/drawing/2014/main" id="{24FD35CF-3BBA-4D45-83BF-5F8ABAF17A7D}"/>
              </a:ext>
            </a:extLst>
          </p:cNvPr>
          <p:cNvPicPr>
            <a:picLocks noChangeAspect="1"/>
          </p:cNvPicPr>
          <p:nvPr/>
        </p:nvPicPr>
        <p:blipFill>
          <a:blip r:embed="rId6"/>
          <a:stretch>
            <a:fillRect/>
          </a:stretch>
        </p:blipFill>
        <p:spPr>
          <a:xfrm>
            <a:off x="7766456" y="3509127"/>
            <a:ext cx="2158592" cy="2160000"/>
          </a:xfrm>
          <a:prstGeom prst="rect">
            <a:avLst/>
          </a:prstGeom>
        </p:spPr>
      </p:pic>
      <p:sp>
        <p:nvSpPr>
          <p:cNvPr id="16" name="Freccia a destra 15">
            <a:extLst>
              <a:ext uri="{FF2B5EF4-FFF2-40B4-BE49-F238E27FC236}">
                <a16:creationId xmlns:a16="http://schemas.microsoft.com/office/drawing/2014/main" id="{797288A6-1BA5-F1D4-2156-A9202D3100B4}"/>
              </a:ext>
            </a:extLst>
          </p:cNvPr>
          <p:cNvSpPr/>
          <p:nvPr/>
        </p:nvSpPr>
        <p:spPr>
          <a:xfrm>
            <a:off x="4724932" y="442619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D3F92BCC-67B1-6B06-37C1-4CEBCE601BDF}"/>
              </a:ext>
            </a:extLst>
          </p:cNvPr>
          <p:cNvSpPr/>
          <p:nvPr/>
        </p:nvSpPr>
        <p:spPr>
          <a:xfrm>
            <a:off x="7342814" y="4409608"/>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525E78E-C655-BE20-DB4F-FB17B9393AA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FEC42DC3-39A5-72C8-0CA6-96DBDD8ABF5C}"/>
              </a:ext>
            </a:extLst>
          </p:cNvPr>
          <p:cNvSpPr txBox="1"/>
          <p:nvPr/>
        </p:nvSpPr>
        <p:spPr>
          <a:xfrm>
            <a:off x="561127" y="2318696"/>
            <a:ext cx="11135763" cy="523220"/>
          </a:xfrm>
          <a:prstGeom prst="rect">
            <a:avLst/>
          </a:prstGeom>
          <a:noFill/>
        </p:spPr>
        <p:txBody>
          <a:bodyPr wrap="square">
            <a:spAutoFit/>
          </a:bodyPr>
          <a:lstStyle/>
          <a:p>
            <a:pPr>
              <a:buNone/>
            </a:pPr>
            <a:r>
              <a:rPr lang="it-IT" sz="1400" dirty="0"/>
              <a:t>Se un </a:t>
            </a:r>
            <a:r>
              <a:rPr lang="it-IT" sz="1400" b="1" dirty="0"/>
              <a:t>pedone avversario avanza di due case dalla sua casa iniziale </a:t>
            </a:r>
            <a:r>
              <a:rPr lang="it-IT" sz="1400" dirty="0"/>
              <a:t>e si ferma accanto al tuo pedone, </a:t>
            </a:r>
            <a:r>
              <a:rPr lang="it-IT" sz="1400" b="1" dirty="0"/>
              <a:t>puoi catturarlo </a:t>
            </a:r>
            <a:r>
              <a:rPr lang="it-IT" sz="1400" dirty="0"/>
              <a:t>come se avesse fatto solo un passo.</a:t>
            </a:r>
          </a:p>
        </p:txBody>
      </p:sp>
      <p:sp>
        <p:nvSpPr>
          <p:cNvPr id="8" name="CasellaDiTesto 7">
            <a:extLst>
              <a:ext uri="{FF2B5EF4-FFF2-40B4-BE49-F238E27FC236}">
                <a16:creationId xmlns:a16="http://schemas.microsoft.com/office/drawing/2014/main" id="{8E49D53F-B39D-23E3-886D-499BDF202564}"/>
              </a:ext>
            </a:extLst>
          </p:cNvPr>
          <p:cNvSpPr txBox="1"/>
          <p:nvPr/>
        </p:nvSpPr>
        <p:spPr>
          <a:xfrm>
            <a:off x="561127" y="2927159"/>
            <a:ext cx="11135763" cy="307777"/>
          </a:xfrm>
          <a:prstGeom prst="rect">
            <a:avLst/>
          </a:prstGeom>
          <a:noFill/>
        </p:spPr>
        <p:txBody>
          <a:bodyPr wrap="square">
            <a:spAutoFit/>
          </a:bodyPr>
          <a:lstStyle/>
          <a:p>
            <a:pPr>
              <a:buNone/>
            </a:pPr>
            <a:r>
              <a:rPr lang="it-IT" sz="1400" dirty="0"/>
              <a:t>Questa cattura va fatta </a:t>
            </a:r>
            <a:r>
              <a:rPr lang="it-IT" sz="1400" b="1" dirty="0"/>
              <a:t>subito al turno successivo</a:t>
            </a:r>
            <a:r>
              <a:rPr lang="it-IT" sz="1400" dirty="0"/>
              <a:t>, altrimenti l’occasione viene persa.</a:t>
            </a:r>
          </a:p>
        </p:txBody>
      </p:sp>
    </p:spTree>
    <p:extLst>
      <p:ext uri="{BB962C8B-B14F-4D97-AF65-F5344CB8AC3E}">
        <p14:creationId xmlns:p14="http://schemas.microsoft.com/office/powerpoint/2010/main" val="251594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5CE35-C2E2-8018-0917-0C987E6B6D3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8233E79-D2B5-218E-1CDB-69A5C27FD60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37FE809-D057-3FCF-3D62-365606B005C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A970553-07D5-AC29-A253-98857D10224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EBCD220-72ED-768B-9447-EB1F5BB3D54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8FCA85C-BB2C-BDF9-BC42-2AE7130202F8}"/>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DE3B046-3FFA-4898-EDB0-D2AF360E8B8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A30F0CCB-529B-8C0F-882F-0491A4C09B29}"/>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32" name="CasellaDiTesto 31">
            <a:extLst>
              <a:ext uri="{FF2B5EF4-FFF2-40B4-BE49-F238E27FC236}">
                <a16:creationId xmlns:a16="http://schemas.microsoft.com/office/drawing/2014/main" id="{8318A08C-AE04-D9D7-A6DB-AAC7E8F9456E}"/>
              </a:ext>
            </a:extLst>
          </p:cNvPr>
          <p:cNvSpPr txBox="1"/>
          <p:nvPr/>
        </p:nvSpPr>
        <p:spPr>
          <a:xfrm>
            <a:off x="602114" y="3020558"/>
            <a:ext cx="10978626" cy="338554"/>
          </a:xfrm>
          <a:prstGeom prst="rect">
            <a:avLst/>
          </a:prstGeom>
          <a:noFill/>
        </p:spPr>
        <p:txBody>
          <a:bodyPr wrap="square">
            <a:spAutoFit/>
          </a:bodyPr>
          <a:lstStyle/>
          <a:p>
            <a:pPr algn="ctr">
              <a:buNone/>
            </a:pPr>
            <a:r>
              <a:rPr lang="it-IT" sz="1600" b="1" dirty="0"/>
              <a:t>Esempi di vittoria per scacco matto</a:t>
            </a:r>
            <a:endParaRPr lang="it-IT" sz="1600" dirty="0"/>
          </a:p>
        </p:txBody>
      </p:sp>
      <p:sp>
        <p:nvSpPr>
          <p:cNvPr id="33" name="CasellaDiTesto 32">
            <a:extLst>
              <a:ext uri="{FF2B5EF4-FFF2-40B4-BE49-F238E27FC236}">
                <a16:creationId xmlns:a16="http://schemas.microsoft.com/office/drawing/2014/main" id="{D8F1E322-0506-42CE-27B5-DF30CB38EB95}"/>
              </a:ext>
            </a:extLst>
          </p:cNvPr>
          <p:cNvSpPr txBox="1"/>
          <p:nvPr/>
        </p:nvSpPr>
        <p:spPr>
          <a:xfrm>
            <a:off x="636826" y="3367207"/>
            <a:ext cx="1951766" cy="261610"/>
          </a:xfrm>
          <a:prstGeom prst="rect">
            <a:avLst/>
          </a:prstGeom>
          <a:noFill/>
        </p:spPr>
        <p:txBody>
          <a:bodyPr wrap="square" rtlCol="0">
            <a:spAutoFit/>
          </a:bodyPr>
          <a:lstStyle/>
          <a:p>
            <a:pPr algn="ctr"/>
            <a:r>
              <a:rPr lang="it-IT" sz="1100" dirty="0"/>
              <a:t>Matto in 1 mossa</a:t>
            </a:r>
            <a:endParaRPr lang="it-IT" sz="1100" b="1" dirty="0"/>
          </a:p>
        </p:txBody>
      </p:sp>
      <p:sp>
        <p:nvSpPr>
          <p:cNvPr id="35" name="CasellaDiTesto 34">
            <a:extLst>
              <a:ext uri="{FF2B5EF4-FFF2-40B4-BE49-F238E27FC236}">
                <a16:creationId xmlns:a16="http://schemas.microsoft.com/office/drawing/2014/main" id="{553F2CFC-EEFA-2CD9-58EE-3E55DA15371B}"/>
              </a:ext>
            </a:extLst>
          </p:cNvPr>
          <p:cNvSpPr txBox="1"/>
          <p:nvPr/>
        </p:nvSpPr>
        <p:spPr>
          <a:xfrm>
            <a:off x="2876185" y="3365925"/>
            <a:ext cx="1951766" cy="261610"/>
          </a:xfrm>
          <a:prstGeom prst="rect">
            <a:avLst/>
          </a:prstGeom>
          <a:noFill/>
        </p:spPr>
        <p:txBody>
          <a:bodyPr wrap="square" rtlCol="0">
            <a:spAutoFit/>
          </a:bodyPr>
          <a:lstStyle/>
          <a:p>
            <a:pPr algn="ctr"/>
            <a:r>
              <a:rPr lang="it-IT" sz="1100" dirty="0"/>
              <a:t>Matto in 1 mossa</a:t>
            </a:r>
            <a:endParaRPr lang="it-IT" sz="1100" b="1" dirty="0"/>
          </a:p>
        </p:txBody>
      </p:sp>
      <p:sp>
        <p:nvSpPr>
          <p:cNvPr id="36" name="CasellaDiTesto 35">
            <a:extLst>
              <a:ext uri="{FF2B5EF4-FFF2-40B4-BE49-F238E27FC236}">
                <a16:creationId xmlns:a16="http://schemas.microsoft.com/office/drawing/2014/main" id="{D0E52BC0-B19E-FACE-492F-597380DC8069}"/>
              </a:ext>
            </a:extLst>
          </p:cNvPr>
          <p:cNvSpPr txBox="1"/>
          <p:nvPr/>
        </p:nvSpPr>
        <p:spPr>
          <a:xfrm>
            <a:off x="5108540" y="3372737"/>
            <a:ext cx="1951766" cy="261610"/>
          </a:xfrm>
          <a:prstGeom prst="rect">
            <a:avLst/>
          </a:prstGeom>
          <a:noFill/>
        </p:spPr>
        <p:txBody>
          <a:bodyPr wrap="square" rtlCol="0">
            <a:spAutoFit/>
          </a:bodyPr>
          <a:lstStyle/>
          <a:p>
            <a:pPr algn="ctr"/>
            <a:r>
              <a:rPr lang="it-IT" sz="1100" dirty="0"/>
              <a:t>Matto in 1 mossa</a:t>
            </a:r>
            <a:endParaRPr lang="it-IT" sz="1100" b="1" dirty="0"/>
          </a:p>
        </p:txBody>
      </p:sp>
      <p:sp>
        <p:nvSpPr>
          <p:cNvPr id="37" name="CasellaDiTesto 36">
            <a:extLst>
              <a:ext uri="{FF2B5EF4-FFF2-40B4-BE49-F238E27FC236}">
                <a16:creationId xmlns:a16="http://schemas.microsoft.com/office/drawing/2014/main" id="{0F224070-A2AE-94C4-C151-559629F088B4}"/>
              </a:ext>
            </a:extLst>
          </p:cNvPr>
          <p:cNvSpPr txBox="1"/>
          <p:nvPr/>
        </p:nvSpPr>
        <p:spPr>
          <a:xfrm>
            <a:off x="7351401" y="3372737"/>
            <a:ext cx="1951766" cy="261610"/>
          </a:xfrm>
          <a:prstGeom prst="rect">
            <a:avLst/>
          </a:prstGeom>
          <a:noFill/>
        </p:spPr>
        <p:txBody>
          <a:bodyPr wrap="square" rtlCol="0">
            <a:spAutoFit/>
          </a:bodyPr>
          <a:lstStyle/>
          <a:p>
            <a:pPr algn="ctr"/>
            <a:r>
              <a:rPr lang="it-IT" sz="1100" dirty="0"/>
              <a:t>Matto in 1 mossa</a:t>
            </a:r>
            <a:endParaRPr lang="it-IT" sz="1100" b="1" dirty="0"/>
          </a:p>
        </p:txBody>
      </p:sp>
      <p:sp>
        <p:nvSpPr>
          <p:cNvPr id="38" name="CasellaDiTesto 37">
            <a:extLst>
              <a:ext uri="{FF2B5EF4-FFF2-40B4-BE49-F238E27FC236}">
                <a16:creationId xmlns:a16="http://schemas.microsoft.com/office/drawing/2014/main" id="{2AB83670-4371-2A23-04E4-C708CA12C7E0}"/>
              </a:ext>
            </a:extLst>
          </p:cNvPr>
          <p:cNvSpPr txBox="1"/>
          <p:nvPr/>
        </p:nvSpPr>
        <p:spPr>
          <a:xfrm>
            <a:off x="9594262" y="3367207"/>
            <a:ext cx="1951766" cy="261610"/>
          </a:xfrm>
          <a:prstGeom prst="rect">
            <a:avLst/>
          </a:prstGeom>
          <a:noFill/>
        </p:spPr>
        <p:txBody>
          <a:bodyPr wrap="square" rtlCol="0">
            <a:spAutoFit/>
          </a:bodyPr>
          <a:lstStyle/>
          <a:p>
            <a:pPr algn="ctr"/>
            <a:r>
              <a:rPr lang="it-IT" sz="1100" dirty="0"/>
              <a:t>Matto in </a:t>
            </a:r>
            <a:r>
              <a:rPr lang="it-IT" sz="1100" b="1" dirty="0"/>
              <a:t>2 mosse</a:t>
            </a:r>
          </a:p>
        </p:txBody>
      </p:sp>
      <p:sp>
        <p:nvSpPr>
          <p:cNvPr id="4" name="Titolo 1">
            <a:extLst>
              <a:ext uri="{FF2B5EF4-FFF2-40B4-BE49-F238E27FC236}">
                <a16:creationId xmlns:a16="http://schemas.microsoft.com/office/drawing/2014/main" id="{578E7811-327D-370E-ADD3-2EDAC58D38F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pic>
        <p:nvPicPr>
          <p:cNvPr id="7" name="Immagine 6">
            <a:extLst>
              <a:ext uri="{FF2B5EF4-FFF2-40B4-BE49-F238E27FC236}">
                <a16:creationId xmlns:a16="http://schemas.microsoft.com/office/drawing/2014/main" id="{2EE4B039-319A-5B69-360A-EC2E57AE2D8E}"/>
              </a:ext>
            </a:extLst>
          </p:cNvPr>
          <p:cNvPicPr>
            <a:picLocks noChangeAspect="1"/>
          </p:cNvPicPr>
          <p:nvPr/>
        </p:nvPicPr>
        <p:blipFill>
          <a:blip r:embed="rId4"/>
          <a:stretch>
            <a:fillRect/>
          </a:stretch>
        </p:blipFill>
        <p:spPr>
          <a:xfrm>
            <a:off x="712648" y="3634348"/>
            <a:ext cx="1796843" cy="1794470"/>
          </a:xfrm>
          <a:prstGeom prst="rect">
            <a:avLst/>
          </a:prstGeom>
        </p:spPr>
      </p:pic>
      <p:pic>
        <p:nvPicPr>
          <p:cNvPr id="8" name="Immagine 7">
            <a:extLst>
              <a:ext uri="{FF2B5EF4-FFF2-40B4-BE49-F238E27FC236}">
                <a16:creationId xmlns:a16="http://schemas.microsoft.com/office/drawing/2014/main" id="{E655FBF2-5F91-81B2-4C6E-9D83B8F38B7F}"/>
              </a:ext>
            </a:extLst>
          </p:cNvPr>
          <p:cNvPicPr>
            <a:picLocks noChangeAspect="1"/>
          </p:cNvPicPr>
          <p:nvPr/>
        </p:nvPicPr>
        <p:blipFill>
          <a:blip r:embed="rId5"/>
          <a:stretch>
            <a:fillRect/>
          </a:stretch>
        </p:blipFill>
        <p:spPr>
          <a:xfrm>
            <a:off x="2953701" y="3634348"/>
            <a:ext cx="1789730" cy="1794470"/>
          </a:xfrm>
          <a:prstGeom prst="rect">
            <a:avLst/>
          </a:prstGeom>
        </p:spPr>
      </p:pic>
      <p:pic>
        <p:nvPicPr>
          <p:cNvPr id="11" name="Immagine 10">
            <a:extLst>
              <a:ext uri="{FF2B5EF4-FFF2-40B4-BE49-F238E27FC236}">
                <a16:creationId xmlns:a16="http://schemas.microsoft.com/office/drawing/2014/main" id="{E7CFD697-65D7-70D1-86DA-312A646E671F}"/>
              </a:ext>
            </a:extLst>
          </p:cNvPr>
          <p:cNvPicPr>
            <a:picLocks noChangeAspect="1"/>
          </p:cNvPicPr>
          <p:nvPr/>
        </p:nvPicPr>
        <p:blipFill>
          <a:blip r:embed="rId6"/>
          <a:stretch>
            <a:fillRect/>
          </a:stretch>
        </p:blipFill>
        <p:spPr>
          <a:xfrm>
            <a:off x="5216513" y="3621610"/>
            <a:ext cx="1804820" cy="1807207"/>
          </a:xfrm>
          <a:prstGeom prst="rect">
            <a:avLst/>
          </a:prstGeom>
        </p:spPr>
      </p:pic>
      <p:pic>
        <p:nvPicPr>
          <p:cNvPr id="14" name="Immagine 13">
            <a:extLst>
              <a:ext uri="{FF2B5EF4-FFF2-40B4-BE49-F238E27FC236}">
                <a16:creationId xmlns:a16="http://schemas.microsoft.com/office/drawing/2014/main" id="{89ED9A36-7864-C555-125D-CD5BA208B926}"/>
              </a:ext>
            </a:extLst>
          </p:cNvPr>
          <p:cNvPicPr>
            <a:picLocks noChangeAspect="1"/>
          </p:cNvPicPr>
          <p:nvPr/>
        </p:nvPicPr>
        <p:blipFill>
          <a:blip r:embed="rId7"/>
          <a:stretch>
            <a:fillRect/>
          </a:stretch>
        </p:blipFill>
        <p:spPr>
          <a:xfrm>
            <a:off x="7472382" y="3637274"/>
            <a:ext cx="1796521" cy="1794145"/>
          </a:xfrm>
          <a:prstGeom prst="rect">
            <a:avLst/>
          </a:prstGeom>
        </p:spPr>
      </p:pic>
      <p:pic>
        <p:nvPicPr>
          <p:cNvPr id="16" name="Immagine 15">
            <a:extLst>
              <a:ext uri="{FF2B5EF4-FFF2-40B4-BE49-F238E27FC236}">
                <a16:creationId xmlns:a16="http://schemas.microsoft.com/office/drawing/2014/main" id="{62F8704C-DB1D-FCA3-2BCA-022728606CF1}"/>
              </a:ext>
            </a:extLst>
          </p:cNvPr>
          <p:cNvPicPr>
            <a:picLocks noChangeAspect="1"/>
          </p:cNvPicPr>
          <p:nvPr/>
        </p:nvPicPr>
        <p:blipFill>
          <a:blip r:embed="rId8"/>
          <a:stretch>
            <a:fillRect/>
          </a:stretch>
        </p:blipFill>
        <p:spPr>
          <a:xfrm>
            <a:off x="9725579" y="3628818"/>
            <a:ext cx="1791777" cy="1794146"/>
          </a:xfrm>
          <a:prstGeom prst="rect">
            <a:avLst/>
          </a:prstGeom>
        </p:spPr>
      </p:pic>
      <p:sp>
        <p:nvSpPr>
          <p:cNvPr id="5" name="CasellaDiTesto 4">
            <a:extLst>
              <a:ext uri="{FF2B5EF4-FFF2-40B4-BE49-F238E27FC236}">
                <a16:creationId xmlns:a16="http://schemas.microsoft.com/office/drawing/2014/main" id="{21CF0307-6738-FC07-8BCA-FC293B95F67E}"/>
              </a:ext>
            </a:extLst>
          </p:cNvPr>
          <p:cNvSpPr txBox="1"/>
          <p:nvPr/>
        </p:nvSpPr>
        <p:spPr>
          <a:xfrm>
            <a:off x="712648" y="1548745"/>
            <a:ext cx="10804707" cy="1569660"/>
          </a:xfrm>
          <a:prstGeom prst="rect">
            <a:avLst/>
          </a:prstGeom>
          <a:noFill/>
        </p:spPr>
        <p:txBody>
          <a:bodyPr wrap="square">
            <a:spAutoFit/>
          </a:bodyPr>
          <a:lstStyle/>
          <a:p>
            <a:r>
              <a:rPr lang="it-IT" sz="1600" b="1" dirty="0"/>
              <a:t>Vincerai per scacco matto</a:t>
            </a:r>
            <a:r>
              <a:rPr lang="it-IT" sz="1600" dirty="0"/>
              <a:t> se riuscirai, con un </a:t>
            </a:r>
            <a:r>
              <a:rPr lang="it-IT" sz="1600" b="1" dirty="0"/>
              <a:t>tuo pezzo</a:t>
            </a:r>
            <a:r>
              <a:rPr lang="it-IT" sz="1600" dirty="0"/>
              <a:t>, a mettere </a:t>
            </a:r>
            <a:r>
              <a:rPr lang="it-IT" sz="1600" b="1" dirty="0"/>
              <a:t>sotto scacco il re del tuo avversario</a:t>
            </a:r>
            <a:r>
              <a:rPr lang="it-IT" sz="1600" dirty="0"/>
              <a:t> (cioè </a:t>
            </a:r>
            <a:r>
              <a:rPr lang="it-IT" sz="1600" b="1" dirty="0"/>
              <a:t>minacciandone la cattura</a:t>
            </a:r>
            <a:r>
              <a:rPr lang="it-IT" sz="1600" dirty="0"/>
              <a:t>) in una situazione in cui </a:t>
            </a:r>
            <a:r>
              <a:rPr lang="it-IT" sz="1600" b="1" dirty="0"/>
              <a:t>non può più salvarsi in alcun modo</a:t>
            </a:r>
            <a:r>
              <a:rPr lang="it-IT" sz="1600" dirty="0"/>
              <a:t>:</a:t>
            </a:r>
            <a:br>
              <a:rPr lang="it-IT" sz="1600" dirty="0"/>
            </a:br>
            <a:r>
              <a:rPr lang="it-IT" sz="1600" dirty="0"/>
              <a:t>non può spostarsi in una casa sicura, </a:t>
            </a:r>
            <a:r>
              <a:rPr lang="it-IT" sz="1600" b="1" dirty="0"/>
              <a:t>nessun suo pezzo può bloccare lo scacco</a:t>
            </a:r>
            <a:r>
              <a:rPr lang="it-IT" sz="1600" dirty="0"/>
              <a:t> e </a:t>
            </a:r>
            <a:r>
              <a:rPr lang="it-IT" sz="1600" b="1" dirty="0"/>
              <a:t>nessun suo pezzo può catturare il tuo pezzo</a:t>
            </a:r>
            <a:r>
              <a:rPr lang="it-IT" sz="1600" dirty="0"/>
              <a:t> che sta dando lo scacco.</a:t>
            </a:r>
          </a:p>
          <a:p>
            <a:r>
              <a:rPr lang="it-IT" sz="1600" dirty="0"/>
              <a:t>Quando questo accade, </a:t>
            </a:r>
            <a:r>
              <a:rPr lang="it-IT" sz="1600" b="1" dirty="0"/>
              <a:t>la partita termina immediatamente con la tua vittoria</a:t>
            </a:r>
            <a:r>
              <a:rPr lang="it-IT" sz="1600" dirty="0"/>
              <a:t>.</a:t>
            </a:r>
          </a:p>
          <a:p>
            <a:pPr algn="just">
              <a:buNone/>
            </a:pPr>
            <a:endParaRPr lang="it-IT" sz="1600" dirty="0"/>
          </a:p>
        </p:txBody>
      </p:sp>
    </p:spTree>
    <p:extLst>
      <p:ext uri="{BB962C8B-B14F-4D97-AF65-F5344CB8AC3E}">
        <p14:creationId xmlns:p14="http://schemas.microsoft.com/office/powerpoint/2010/main" val="330965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63D96-8107-8887-ED17-BA7BE7E5B7D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B3D5C9C-8002-E515-AB81-DE9B99AC684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9B8AE5D-1B02-AE91-B57A-0EFB95538FEE}"/>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35E4197-FB1C-01ED-E01B-852DB4A4F01F}"/>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975BDEC-8817-5D69-3B5B-74EE0B00F812}"/>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6E90172-7EFF-95F7-4880-C9F7DD5604B0}"/>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A04DDD9-57EE-1249-71A1-B1BF90B7A31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6B7B562-F9C4-E6D7-A86D-D33EC69A06D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30" name="CasellaDiTesto 29">
            <a:extLst>
              <a:ext uri="{FF2B5EF4-FFF2-40B4-BE49-F238E27FC236}">
                <a16:creationId xmlns:a16="http://schemas.microsoft.com/office/drawing/2014/main" id="{9A2FBAF6-49DE-ACB3-22AB-584DC389A984}"/>
              </a:ext>
            </a:extLst>
          </p:cNvPr>
          <p:cNvSpPr txBox="1"/>
          <p:nvPr/>
        </p:nvSpPr>
        <p:spPr>
          <a:xfrm>
            <a:off x="485965" y="1962219"/>
            <a:ext cx="11190514" cy="369332"/>
          </a:xfrm>
          <a:prstGeom prst="rect">
            <a:avLst/>
          </a:prstGeom>
          <a:noFill/>
        </p:spPr>
        <p:txBody>
          <a:bodyPr wrap="square" rtlCol="0">
            <a:spAutoFit/>
          </a:bodyPr>
          <a:lstStyle/>
          <a:p>
            <a:pPr algn="ctr"/>
            <a:r>
              <a:rPr lang="it-IT" dirty="0"/>
              <a:t>Alcuni scacchi matti si verificano in poche mosse e sono ottimi esempi didattici di cosa </a:t>
            </a:r>
            <a:r>
              <a:rPr lang="it-IT" b="1" dirty="0"/>
              <a:t>non fare in apertura.</a:t>
            </a:r>
          </a:p>
        </p:txBody>
      </p:sp>
      <p:sp>
        <p:nvSpPr>
          <p:cNvPr id="5" name="CasellaDiTesto 4">
            <a:extLst>
              <a:ext uri="{FF2B5EF4-FFF2-40B4-BE49-F238E27FC236}">
                <a16:creationId xmlns:a16="http://schemas.microsoft.com/office/drawing/2014/main" id="{80B7A228-13A6-BC1B-3202-142A9F65B562}"/>
              </a:ext>
            </a:extLst>
          </p:cNvPr>
          <p:cNvSpPr txBox="1"/>
          <p:nvPr/>
        </p:nvSpPr>
        <p:spPr>
          <a:xfrm>
            <a:off x="3498391" y="1438276"/>
            <a:ext cx="5186072"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I MATTI PIÙ RAPIDI NEGLI SCACCHI</a:t>
            </a:r>
          </a:p>
        </p:txBody>
      </p:sp>
      <p:sp>
        <p:nvSpPr>
          <p:cNvPr id="7" name="CasellaDiTesto 6">
            <a:extLst>
              <a:ext uri="{FF2B5EF4-FFF2-40B4-BE49-F238E27FC236}">
                <a16:creationId xmlns:a16="http://schemas.microsoft.com/office/drawing/2014/main" id="{6F7AFD98-FF7A-66E5-8406-6B47B1746E03}"/>
              </a:ext>
            </a:extLst>
          </p:cNvPr>
          <p:cNvSpPr txBox="1"/>
          <p:nvPr/>
        </p:nvSpPr>
        <p:spPr>
          <a:xfrm>
            <a:off x="485965" y="2670828"/>
            <a:ext cx="5225280" cy="861774"/>
          </a:xfrm>
          <a:prstGeom prst="rect">
            <a:avLst/>
          </a:prstGeom>
          <a:noFill/>
        </p:spPr>
        <p:txBody>
          <a:bodyPr wrap="square">
            <a:spAutoFit/>
          </a:bodyPr>
          <a:lstStyle/>
          <a:p>
            <a:pPr algn="ctr"/>
            <a:r>
              <a:rPr lang="it-IT" sz="1800" b="1" dirty="0"/>
              <a:t>Il Matto dell’Imbecille (2 mosse)</a:t>
            </a:r>
            <a:endParaRPr lang="it-IT" sz="1800" dirty="0"/>
          </a:p>
          <a:p>
            <a:pPr algn="ctr"/>
            <a:r>
              <a:rPr lang="it-IT" sz="1600" dirty="0"/>
              <a:t>Richiede due gravi errori del Bianco che muovendo i pedoni f e g, lascia scoperto il proprio re.</a:t>
            </a:r>
          </a:p>
        </p:txBody>
      </p:sp>
      <p:sp>
        <p:nvSpPr>
          <p:cNvPr id="9" name="CasellaDiTesto 8">
            <a:extLst>
              <a:ext uri="{FF2B5EF4-FFF2-40B4-BE49-F238E27FC236}">
                <a16:creationId xmlns:a16="http://schemas.microsoft.com/office/drawing/2014/main" id="{46784159-D55D-D489-4F30-6CB07E8666EE}"/>
              </a:ext>
            </a:extLst>
          </p:cNvPr>
          <p:cNvSpPr txBox="1"/>
          <p:nvPr/>
        </p:nvSpPr>
        <p:spPr>
          <a:xfrm>
            <a:off x="6258232" y="2642663"/>
            <a:ext cx="5805949" cy="861774"/>
          </a:xfrm>
          <a:prstGeom prst="rect">
            <a:avLst/>
          </a:prstGeom>
          <a:noFill/>
        </p:spPr>
        <p:txBody>
          <a:bodyPr wrap="square">
            <a:spAutoFit/>
          </a:bodyPr>
          <a:lstStyle/>
          <a:p>
            <a:pPr algn="ctr"/>
            <a:r>
              <a:rPr lang="it-IT" sz="1800" b="1" dirty="0"/>
              <a:t>Il Matto del Barbiere (4 mosse)</a:t>
            </a:r>
          </a:p>
          <a:p>
            <a:pPr algn="ctr"/>
            <a:r>
              <a:rPr lang="it-IT" sz="1600" dirty="0"/>
              <a:t>Sfrutta la debolezza del pedone f7 e la collaborazione tra donna e alfiere del Bianco, con il Nero che non difende in tempo.</a:t>
            </a:r>
          </a:p>
        </p:txBody>
      </p:sp>
      <p:pic>
        <p:nvPicPr>
          <p:cNvPr id="11" name="Immagine 10">
            <a:extLst>
              <a:ext uri="{FF2B5EF4-FFF2-40B4-BE49-F238E27FC236}">
                <a16:creationId xmlns:a16="http://schemas.microsoft.com/office/drawing/2014/main" id="{6FE55058-764B-CAC9-D0E8-25B0130AAAF5}"/>
              </a:ext>
            </a:extLst>
          </p:cNvPr>
          <p:cNvPicPr>
            <a:picLocks noChangeAspect="1"/>
          </p:cNvPicPr>
          <p:nvPr/>
        </p:nvPicPr>
        <p:blipFill>
          <a:blip r:embed="rId5"/>
          <a:stretch>
            <a:fillRect/>
          </a:stretch>
        </p:blipFill>
        <p:spPr>
          <a:xfrm>
            <a:off x="1104401" y="3594880"/>
            <a:ext cx="2135328" cy="2135328"/>
          </a:xfrm>
          <a:prstGeom prst="rect">
            <a:avLst/>
          </a:prstGeom>
        </p:spPr>
      </p:pic>
      <p:sp>
        <p:nvSpPr>
          <p:cNvPr id="17" name="CasellaDiTesto 16">
            <a:extLst>
              <a:ext uri="{FF2B5EF4-FFF2-40B4-BE49-F238E27FC236}">
                <a16:creationId xmlns:a16="http://schemas.microsoft.com/office/drawing/2014/main" id="{6DEA9188-1AF6-B39C-0547-EBEDD8CF7B3A}"/>
              </a:ext>
            </a:extLst>
          </p:cNvPr>
          <p:cNvSpPr txBox="1"/>
          <p:nvPr/>
        </p:nvSpPr>
        <p:spPr>
          <a:xfrm>
            <a:off x="3239729" y="4166007"/>
            <a:ext cx="1836701" cy="738664"/>
          </a:xfrm>
          <a:prstGeom prst="rect">
            <a:avLst/>
          </a:prstGeom>
          <a:noFill/>
        </p:spPr>
        <p:txBody>
          <a:bodyPr wrap="square">
            <a:spAutoFit/>
          </a:bodyPr>
          <a:lstStyle/>
          <a:p>
            <a:pPr algn="ctr"/>
            <a:r>
              <a:rPr lang="it-IT" sz="1400" b="1" dirty="0"/>
              <a:t>Sequenza di mosse: </a:t>
            </a:r>
          </a:p>
          <a:p>
            <a:pPr algn="ctr"/>
            <a:r>
              <a:rPr lang="it-IT" sz="1400" dirty="0"/>
              <a:t>1.f3 e5</a:t>
            </a:r>
          </a:p>
          <a:p>
            <a:pPr algn="ctr"/>
            <a:r>
              <a:rPr lang="it-IT" sz="1400" dirty="0"/>
              <a:t>    2.g4 Dh4#</a:t>
            </a:r>
          </a:p>
        </p:txBody>
      </p:sp>
      <p:sp>
        <p:nvSpPr>
          <p:cNvPr id="18" name="CasellaDiTesto 17">
            <a:extLst>
              <a:ext uri="{FF2B5EF4-FFF2-40B4-BE49-F238E27FC236}">
                <a16:creationId xmlns:a16="http://schemas.microsoft.com/office/drawing/2014/main" id="{595FCB39-AF08-EA7C-B352-B0265D1A152B}"/>
              </a:ext>
            </a:extLst>
          </p:cNvPr>
          <p:cNvSpPr txBox="1"/>
          <p:nvPr/>
        </p:nvSpPr>
        <p:spPr>
          <a:xfrm>
            <a:off x="9384891" y="4166007"/>
            <a:ext cx="1836701" cy="1169551"/>
          </a:xfrm>
          <a:prstGeom prst="rect">
            <a:avLst/>
          </a:prstGeom>
          <a:noFill/>
        </p:spPr>
        <p:txBody>
          <a:bodyPr wrap="square">
            <a:spAutoFit/>
          </a:bodyPr>
          <a:lstStyle/>
          <a:p>
            <a:pPr algn="ctr"/>
            <a:r>
              <a:rPr lang="it-IT" sz="1400" b="1" dirty="0"/>
              <a:t>Sequenza di mosse:</a:t>
            </a:r>
          </a:p>
          <a:p>
            <a:pPr algn="ctr"/>
            <a:r>
              <a:rPr lang="it-IT" sz="1400" dirty="0"/>
              <a:t>1.e4 e5</a:t>
            </a:r>
          </a:p>
          <a:p>
            <a:pPr algn="ctr"/>
            <a:r>
              <a:rPr lang="it-IT" sz="1400" dirty="0"/>
              <a:t>2.Ac4 Cc6</a:t>
            </a:r>
          </a:p>
          <a:p>
            <a:pPr algn="ctr"/>
            <a:r>
              <a:rPr lang="it-IT" sz="1400" dirty="0"/>
              <a:t>3. Dh5 Cf6</a:t>
            </a:r>
          </a:p>
          <a:p>
            <a:pPr algn="ctr"/>
            <a:r>
              <a:rPr lang="it-IT" sz="1400" dirty="0"/>
              <a:t>4. Dxf7#</a:t>
            </a:r>
          </a:p>
        </p:txBody>
      </p:sp>
      <p:pic>
        <p:nvPicPr>
          <p:cNvPr id="20" name="Immagine 19">
            <a:extLst>
              <a:ext uri="{FF2B5EF4-FFF2-40B4-BE49-F238E27FC236}">
                <a16:creationId xmlns:a16="http://schemas.microsoft.com/office/drawing/2014/main" id="{449E83A6-06F9-4315-F4FC-8999BB4D9DD0}"/>
              </a:ext>
            </a:extLst>
          </p:cNvPr>
          <p:cNvPicPr>
            <a:picLocks noChangeAspect="1"/>
          </p:cNvPicPr>
          <p:nvPr/>
        </p:nvPicPr>
        <p:blipFill>
          <a:blip r:embed="rId6"/>
          <a:stretch>
            <a:fillRect/>
          </a:stretch>
        </p:blipFill>
        <p:spPr>
          <a:xfrm>
            <a:off x="7211758" y="3532602"/>
            <a:ext cx="2133784" cy="2136644"/>
          </a:xfrm>
          <a:prstGeom prst="rect">
            <a:avLst/>
          </a:prstGeom>
        </p:spPr>
      </p:pic>
      <p:sp>
        <p:nvSpPr>
          <p:cNvPr id="2" name="Titolo 1">
            <a:extLst>
              <a:ext uri="{FF2B5EF4-FFF2-40B4-BE49-F238E27FC236}">
                <a16:creationId xmlns:a16="http://schemas.microsoft.com/office/drawing/2014/main" id="{88348C65-DA64-C1B8-ECB5-CC760D3343A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12483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28926-01EC-777D-6225-218F26CF4919}"/>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7127D3A-8349-94BA-5CF8-282C4C9A38D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A4B78CE-451F-F642-C56E-121B96D8056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44C3C6D-7F8B-C3AA-CAF5-16280895CAF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A714764-5935-66E1-D1BA-272FF845CE50}"/>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51D795E-5B1A-CFFB-C6F3-01B518F3875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F4332DC-605D-71F8-EB45-11F1DC46739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6FD75D2E-9EEB-B81A-6918-5E6154D2693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2" name="CasellaDiTesto 1">
            <a:extLst>
              <a:ext uri="{FF2B5EF4-FFF2-40B4-BE49-F238E27FC236}">
                <a16:creationId xmlns:a16="http://schemas.microsoft.com/office/drawing/2014/main" id="{4075E418-E72B-216D-350D-9213942F1005}"/>
              </a:ext>
            </a:extLst>
          </p:cNvPr>
          <p:cNvSpPr txBox="1"/>
          <p:nvPr/>
        </p:nvSpPr>
        <p:spPr>
          <a:xfrm>
            <a:off x="1082377" y="2374005"/>
            <a:ext cx="3033310" cy="400110"/>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000" b="1" dirty="0">
                <a:solidFill>
                  <a:srgbClr val="CD831D"/>
                </a:solidFill>
              </a:rPr>
              <a:t>VITTORIA</a:t>
            </a:r>
            <a:endParaRPr lang="it-IT" sz="2400" b="1" dirty="0">
              <a:solidFill>
                <a:srgbClr val="CD831D"/>
              </a:solidFill>
            </a:endParaRPr>
          </a:p>
        </p:txBody>
      </p:sp>
      <p:sp>
        <p:nvSpPr>
          <p:cNvPr id="4" name="CasellaDiTesto 3">
            <a:extLst>
              <a:ext uri="{FF2B5EF4-FFF2-40B4-BE49-F238E27FC236}">
                <a16:creationId xmlns:a16="http://schemas.microsoft.com/office/drawing/2014/main" id="{B4E7A5C9-0E37-F774-81CF-F395C7ECD93B}"/>
              </a:ext>
            </a:extLst>
          </p:cNvPr>
          <p:cNvSpPr txBox="1"/>
          <p:nvPr/>
        </p:nvSpPr>
        <p:spPr>
          <a:xfrm>
            <a:off x="4579345" y="2374005"/>
            <a:ext cx="3033310" cy="400110"/>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000" b="1" dirty="0">
                <a:solidFill>
                  <a:srgbClr val="CD831D"/>
                </a:solidFill>
              </a:rPr>
              <a:t>SCONFITTA</a:t>
            </a:r>
            <a:endParaRPr lang="it-IT" sz="2400" b="1" dirty="0">
              <a:solidFill>
                <a:srgbClr val="CD831D"/>
              </a:solidFill>
            </a:endParaRPr>
          </a:p>
        </p:txBody>
      </p:sp>
      <p:sp>
        <p:nvSpPr>
          <p:cNvPr id="5" name="CasellaDiTesto 4">
            <a:extLst>
              <a:ext uri="{FF2B5EF4-FFF2-40B4-BE49-F238E27FC236}">
                <a16:creationId xmlns:a16="http://schemas.microsoft.com/office/drawing/2014/main" id="{D2E745E3-2B68-3550-CEFF-B14810288D9D}"/>
              </a:ext>
            </a:extLst>
          </p:cNvPr>
          <p:cNvSpPr txBox="1"/>
          <p:nvPr/>
        </p:nvSpPr>
        <p:spPr>
          <a:xfrm>
            <a:off x="8076312" y="2374005"/>
            <a:ext cx="3033310" cy="400110"/>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000" b="1" dirty="0">
                <a:solidFill>
                  <a:srgbClr val="CD831D"/>
                </a:solidFill>
              </a:rPr>
              <a:t>PATTA</a:t>
            </a:r>
            <a:endParaRPr lang="it-IT" sz="2400" b="1" dirty="0">
              <a:solidFill>
                <a:srgbClr val="CD831D"/>
              </a:solidFill>
            </a:endParaRPr>
          </a:p>
        </p:txBody>
      </p:sp>
      <p:pic>
        <p:nvPicPr>
          <p:cNvPr id="7" name="Immagine 6">
            <a:extLst>
              <a:ext uri="{FF2B5EF4-FFF2-40B4-BE49-F238E27FC236}">
                <a16:creationId xmlns:a16="http://schemas.microsoft.com/office/drawing/2014/main" id="{8A3A464E-7710-496D-AECB-AB288F829C62}"/>
              </a:ext>
            </a:extLst>
          </p:cNvPr>
          <p:cNvPicPr>
            <a:picLocks noChangeAspect="1"/>
          </p:cNvPicPr>
          <p:nvPr/>
        </p:nvPicPr>
        <p:blipFill rotWithShape="1">
          <a:blip r:embed="rId4">
            <a:extLst>
              <a:ext uri="{28A0092B-C50C-407E-A947-70E740481C1C}">
                <a14:useLocalDpi xmlns:a14="http://schemas.microsoft.com/office/drawing/2010/main" val="0"/>
              </a:ext>
            </a:extLst>
          </a:blip>
          <a:srcRect l="6616" t="23625" r="71324" b="57208"/>
          <a:stretch/>
        </p:blipFill>
        <p:spPr>
          <a:xfrm>
            <a:off x="2421730" y="2137759"/>
            <a:ext cx="411649" cy="357651"/>
          </a:xfrm>
          <a:prstGeom prst="rect">
            <a:avLst/>
          </a:prstGeom>
          <a:effectLst>
            <a:outerShdw blurRad="50800" dist="38100" dir="2700000" algn="tl" rotWithShape="0">
              <a:prstClr val="black">
                <a:alpha val="40000"/>
              </a:prstClr>
            </a:outerShdw>
          </a:effectLst>
        </p:spPr>
      </p:pic>
      <p:pic>
        <p:nvPicPr>
          <p:cNvPr id="8" name="Immagine 7">
            <a:extLst>
              <a:ext uri="{FF2B5EF4-FFF2-40B4-BE49-F238E27FC236}">
                <a16:creationId xmlns:a16="http://schemas.microsoft.com/office/drawing/2014/main" id="{8D9A4043-8DB2-F006-7B1C-CDAC94E3A034}"/>
              </a:ext>
            </a:extLst>
          </p:cNvPr>
          <p:cNvPicPr>
            <a:picLocks noChangeAspect="1"/>
          </p:cNvPicPr>
          <p:nvPr/>
        </p:nvPicPr>
        <p:blipFill rotWithShape="1">
          <a:blip r:embed="rId4">
            <a:extLst>
              <a:ext uri="{28A0092B-C50C-407E-A947-70E740481C1C}">
                <a14:useLocalDpi xmlns:a14="http://schemas.microsoft.com/office/drawing/2010/main" val="0"/>
              </a:ext>
            </a:extLst>
          </a:blip>
          <a:srcRect l="6616" t="53780" r="71324" b="26704"/>
          <a:stretch/>
        </p:blipFill>
        <p:spPr>
          <a:xfrm>
            <a:off x="5908008" y="2162780"/>
            <a:ext cx="375983" cy="332630"/>
          </a:xfrm>
          <a:prstGeom prst="rect">
            <a:avLst/>
          </a:prstGeom>
          <a:effectLst>
            <a:outerShdw blurRad="50800" dist="38100" dir="2700000" algn="tl" rotWithShape="0">
              <a:prstClr val="black">
                <a:alpha val="40000"/>
              </a:prstClr>
            </a:outerShdw>
          </a:effectLst>
        </p:spPr>
      </p:pic>
      <p:sp>
        <p:nvSpPr>
          <p:cNvPr id="9" name="Uguale a 8">
            <a:extLst>
              <a:ext uri="{FF2B5EF4-FFF2-40B4-BE49-F238E27FC236}">
                <a16:creationId xmlns:a16="http://schemas.microsoft.com/office/drawing/2014/main" id="{F404ED28-710B-FC07-04A5-3A9ADBD7CE34}"/>
              </a:ext>
            </a:extLst>
          </p:cNvPr>
          <p:cNvSpPr/>
          <p:nvPr/>
        </p:nvSpPr>
        <p:spPr>
          <a:xfrm>
            <a:off x="9422810" y="2171527"/>
            <a:ext cx="347460" cy="347460"/>
          </a:xfrm>
          <a:prstGeom prst="mathEqual">
            <a:avLst/>
          </a:prstGeom>
          <a:solidFill>
            <a:srgbClr val="FFC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600">
              <a:solidFill>
                <a:schemeClr val="tx1"/>
              </a:solidFill>
            </a:endParaRPr>
          </a:p>
        </p:txBody>
      </p:sp>
      <p:sp>
        <p:nvSpPr>
          <p:cNvPr id="13" name="CasellaDiTesto 12">
            <a:extLst>
              <a:ext uri="{FF2B5EF4-FFF2-40B4-BE49-F238E27FC236}">
                <a16:creationId xmlns:a16="http://schemas.microsoft.com/office/drawing/2014/main" id="{575B81F9-E91D-BBAE-1824-C31EC6098253}"/>
              </a:ext>
            </a:extLst>
          </p:cNvPr>
          <p:cNvSpPr txBox="1"/>
          <p:nvPr/>
        </p:nvSpPr>
        <p:spPr>
          <a:xfrm>
            <a:off x="1004856" y="2927894"/>
            <a:ext cx="3033310" cy="1169551"/>
          </a:xfrm>
          <a:prstGeom prst="rect">
            <a:avLst/>
          </a:prstGeom>
          <a:noFill/>
        </p:spPr>
        <p:txBody>
          <a:bodyPr wrap="square">
            <a:spAutoFit/>
          </a:bodyPr>
          <a:lstStyle/>
          <a:p>
            <a:pPr marL="285750" indent="-285750">
              <a:buFont typeface="Arial" panose="020B0604020202020204" pitchFamily="34" charset="0"/>
              <a:buChar char="•"/>
            </a:pPr>
            <a:r>
              <a:rPr lang="it-IT" sz="1400" dirty="0"/>
              <a:t>Se dai </a:t>
            </a:r>
            <a:r>
              <a:rPr lang="it-IT" sz="1400" b="1" dirty="0"/>
              <a:t>scacco matto</a:t>
            </a:r>
          </a:p>
          <a:p>
            <a:pPr>
              <a:buFont typeface="Arial" panose="020B0604020202020204" pitchFamily="34" charset="0"/>
              <a:buChar char="•"/>
            </a:pPr>
            <a:endParaRPr lang="it-IT" sz="1400" dirty="0"/>
          </a:p>
          <a:p>
            <a:pPr marL="285750" indent="-285750">
              <a:buFont typeface="Arial" panose="020B0604020202020204" pitchFamily="34" charset="0"/>
              <a:buChar char="•"/>
            </a:pPr>
            <a:r>
              <a:rPr lang="it-IT" sz="1400" dirty="0"/>
              <a:t>Se l’avversario </a:t>
            </a:r>
            <a:r>
              <a:rPr lang="it-IT" sz="1400" b="1" dirty="0"/>
              <a:t>abbandona</a:t>
            </a:r>
          </a:p>
          <a:p>
            <a:pPr>
              <a:buFont typeface="Arial" panose="020B0604020202020204" pitchFamily="34" charset="0"/>
              <a:buChar char="•"/>
            </a:pPr>
            <a:endParaRPr lang="it-IT" sz="1400" b="1" dirty="0"/>
          </a:p>
          <a:p>
            <a:pPr marL="285750" indent="-285750">
              <a:buFont typeface="Arial" panose="020B0604020202020204" pitchFamily="34" charset="0"/>
              <a:buChar char="•"/>
            </a:pPr>
            <a:r>
              <a:rPr lang="it-IT" sz="1400" dirty="0"/>
              <a:t>Se l’avversario </a:t>
            </a:r>
            <a:r>
              <a:rPr lang="it-IT" sz="1400" b="1" dirty="0"/>
              <a:t>finisce il tempo</a:t>
            </a:r>
            <a:endParaRPr lang="it-IT" sz="1400" dirty="0"/>
          </a:p>
        </p:txBody>
      </p:sp>
      <p:sp>
        <p:nvSpPr>
          <p:cNvPr id="14" name="CasellaDiTesto 13">
            <a:extLst>
              <a:ext uri="{FF2B5EF4-FFF2-40B4-BE49-F238E27FC236}">
                <a16:creationId xmlns:a16="http://schemas.microsoft.com/office/drawing/2014/main" id="{A5EE5F5F-9B2E-12E1-E317-694B0A8689D7}"/>
              </a:ext>
            </a:extLst>
          </p:cNvPr>
          <p:cNvSpPr txBox="1"/>
          <p:nvPr/>
        </p:nvSpPr>
        <p:spPr>
          <a:xfrm>
            <a:off x="4491198" y="2927894"/>
            <a:ext cx="3033310" cy="1169551"/>
          </a:xfrm>
          <a:prstGeom prst="rect">
            <a:avLst/>
          </a:prstGeom>
          <a:noFill/>
        </p:spPr>
        <p:txBody>
          <a:bodyPr wrap="square">
            <a:spAutoFit/>
          </a:bodyPr>
          <a:lstStyle/>
          <a:p>
            <a:pPr marL="285750" indent="-285750">
              <a:buFont typeface="Arial" panose="020B0604020202020204" pitchFamily="34" charset="0"/>
              <a:buChar char="•"/>
            </a:pPr>
            <a:r>
              <a:rPr lang="it-IT" sz="1400" dirty="0"/>
              <a:t>Se subisci </a:t>
            </a:r>
            <a:r>
              <a:rPr lang="it-IT" sz="1400" b="1" dirty="0"/>
              <a:t>scacco matto</a:t>
            </a:r>
          </a:p>
          <a:p>
            <a:pPr>
              <a:buFont typeface="Arial" panose="020B0604020202020204" pitchFamily="34" charset="0"/>
              <a:buChar char="•"/>
            </a:pPr>
            <a:endParaRPr lang="it-IT" sz="1400" dirty="0"/>
          </a:p>
          <a:p>
            <a:pPr marL="285750" indent="-285750">
              <a:buFont typeface="Arial" panose="020B0604020202020204" pitchFamily="34" charset="0"/>
              <a:buChar char="•"/>
            </a:pPr>
            <a:r>
              <a:rPr lang="it-IT" sz="1400" dirty="0"/>
              <a:t>Se </a:t>
            </a:r>
            <a:r>
              <a:rPr lang="it-IT" sz="1400" b="1" dirty="0"/>
              <a:t>abbandoni</a:t>
            </a:r>
          </a:p>
          <a:p>
            <a:pPr>
              <a:buFont typeface="Arial" panose="020B0604020202020204" pitchFamily="34" charset="0"/>
              <a:buChar char="•"/>
            </a:pPr>
            <a:endParaRPr lang="it-IT" sz="1400" b="1" dirty="0"/>
          </a:p>
          <a:p>
            <a:pPr marL="285750" indent="-285750">
              <a:buFont typeface="Arial" panose="020B0604020202020204" pitchFamily="34" charset="0"/>
              <a:buChar char="•"/>
            </a:pPr>
            <a:r>
              <a:rPr lang="it-IT" sz="1400" dirty="0"/>
              <a:t>Se </a:t>
            </a:r>
            <a:r>
              <a:rPr lang="it-IT" sz="1400" b="1" dirty="0"/>
              <a:t>finisci il tempo</a:t>
            </a:r>
            <a:endParaRPr lang="it-IT" sz="1400" dirty="0"/>
          </a:p>
        </p:txBody>
      </p:sp>
      <p:sp>
        <p:nvSpPr>
          <p:cNvPr id="15" name="CasellaDiTesto 14">
            <a:extLst>
              <a:ext uri="{FF2B5EF4-FFF2-40B4-BE49-F238E27FC236}">
                <a16:creationId xmlns:a16="http://schemas.microsoft.com/office/drawing/2014/main" id="{170B5E56-FC6E-1942-8D1A-02C57D65C302}"/>
              </a:ext>
            </a:extLst>
          </p:cNvPr>
          <p:cNvSpPr txBox="1"/>
          <p:nvPr/>
        </p:nvSpPr>
        <p:spPr>
          <a:xfrm>
            <a:off x="7977540" y="2927894"/>
            <a:ext cx="3899378" cy="2677656"/>
          </a:xfrm>
          <a:prstGeom prst="rect">
            <a:avLst/>
          </a:prstGeom>
          <a:noFill/>
        </p:spPr>
        <p:txBody>
          <a:bodyPr wrap="square">
            <a:spAutoFit/>
          </a:bodyPr>
          <a:lstStyle/>
          <a:p>
            <a:pPr marL="285750" indent="-285750">
              <a:buFont typeface="Arial" panose="020B0604020202020204" pitchFamily="34" charset="0"/>
              <a:buChar char="•"/>
            </a:pPr>
            <a:r>
              <a:rPr lang="it-IT" sz="1400" b="1" dirty="0"/>
              <a:t>Accordo</a:t>
            </a:r>
            <a:r>
              <a:rPr lang="it-IT" sz="1400" dirty="0"/>
              <a:t> reciproco</a:t>
            </a:r>
          </a:p>
          <a:p>
            <a:pPr marL="285750" indent="-285750">
              <a:buFont typeface="Arial" panose="020B0604020202020204" pitchFamily="34" charset="0"/>
              <a:buChar char="•"/>
            </a:pPr>
            <a:r>
              <a:rPr lang="it-IT" sz="1400" b="1" dirty="0"/>
              <a:t>Insufficienza di materiale: </a:t>
            </a:r>
            <a:r>
              <a:rPr lang="it-IT" sz="1400" dirty="0"/>
              <a:t>ad es Re contro Re, Re e cavallo contro Re </a:t>
            </a:r>
            <a:r>
              <a:rPr lang="it-IT" sz="1400" dirty="0" err="1"/>
              <a:t>ecc</a:t>
            </a:r>
            <a:r>
              <a:rPr lang="it-IT" sz="1400" dirty="0"/>
              <a:t>…</a:t>
            </a:r>
          </a:p>
          <a:p>
            <a:pPr marL="285750" indent="-285750">
              <a:buFont typeface="Arial" panose="020B0604020202020204" pitchFamily="34" charset="0"/>
              <a:buChar char="•"/>
            </a:pPr>
            <a:r>
              <a:rPr lang="it-IT" sz="1400" b="1" dirty="0"/>
              <a:t>Stallo: </a:t>
            </a:r>
            <a:r>
              <a:rPr lang="it-IT" sz="1400" dirty="0"/>
              <a:t>nessuna mossa </a:t>
            </a:r>
            <a:r>
              <a:rPr lang="it-IT" sz="1400" i="1" dirty="0"/>
              <a:t>legale</a:t>
            </a:r>
            <a:r>
              <a:rPr lang="it-IT" sz="1400" dirty="0"/>
              <a:t> e il re non è sotto scacco</a:t>
            </a:r>
            <a:endParaRPr lang="it-IT" sz="1400" b="1" dirty="0"/>
          </a:p>
          <a:p>
            <a:pPr marL="285750" indent="-285750">
              <a:buFont typeface="Arial" panose="020B0604020202020204" pitchFamily="34" charset="0"/>
              <a:buChar char="•"/>
            </a:pPr>
            <a:r>
              <a:rPr lang="it-IT" sz="1400" b="1" dirty="0"/>
              <a:t>Perpetuo</a:t>
            </a:r>
            <a:r>
              <a:rPr lang="it-IT" sz="1400" dirty="0"/>
              <a:t>: una sequenza in cui un giocatore dà scacco continuamente e l’avversario non può evitarlo</a:t>
            </a:r>
          </a:p>
          <a:p>
            <a:pPr marL="285750" indent="-285750">
              <a:buFont typeface="Arial" panose="020B0604020202020204" pitchFamily="34" charset="0"/>
              <a:buChar char="•"/>
            </a:pPr>
            <a:r>
              <a:rPr lang="it-IT" sz="1400" b="1" dirty="0"/>
              <a:t>Triplice ripetizione: </a:t>
            </a:r>
            <a:r>
              <a:rPr lang="it-IT" sz="1400" dirty="0"/>
              <a:t>quando la stessa posizione appare sulla scacchiera per tre volte, con gli stessi pezzi e possibilità di mosse</a:t>
            </a:r>
          </a:p>
        </p:txBody>
      </p:sp>
      <p:sp>
        <p:nvSpPr>
          <p:cNvPr id="6" name="Titolo 1">
            <a:extLst>
              <a:ext uri="{FF2B5EF4-FFF2-40B4-BE49-F238E27FC236}">
                <a16:creationId xmlns:a16="http://schemas.microsoft.com/office/drawing/2014/main" id="{416A40D4-FBC8-AF5E-BCF8-58749821EF3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85775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Effect transition="in" filter="fade">
                                      <p:cBhvr>
                                        <p:cTn id="31" dur="500"/>
                                        <p:tgtEl>
                                          <p:spTgt spid="1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xEl>
                                              <p:pRg st="2" end="2"/>
                                            </p:txEl>
                                          </p:spTgt>
                                        </p:tgtEl>
                                        <p:attrNameLst>
                                          <p:attrName>style.visibility</p:attrName>
                                        </p:attrNameLst>
                                      </p:cBhvr>
                                      <p:to>
                                        <p:strVal val="visible"/>
                                      </p:to>
                                    </p:set>
                                    <p:animEffect transition="in" filter="fade">
                                      <p:cBhvr>
                                        <p:cTn id="36" dur="500"/>
                                        <p:tgtEl>
                                          <p:spTgt spid="15">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xEl>
                                              <p:pRg st="3" end="3"/>
                                            </p:txEl>
                                          </p:spTgt>
                                        </p:tgtEl>
                                        <p:attrNameLst>
                                          <p:attrName>style.visibility</p:attrName>
                                        </p:attrNameLst>
                                      </p:cBhvr>
                                      <p:to>
                                        <p:strVal val="visible"/>
                                      </p:to>
                                    </p:set>
                                    <p:animEffect transition="in" filter="fade">
                                      <p:cBhvr>
                                        <p:cTn id="41" dur="500"/>
                                        <p:tgtEl>
                                          <p:spTgt spid="15">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xEl>
                                              <p:pRg st="4" end="4"/>
                                            </p:txEl>
                                          </p:spTgt>
                                        </p:tgtEl>
                                        <p:attrNameLst>
                                          <p:attrName>style.visibility</p:attrName>
                                        </p:attrNameLst>
                                      </p:cBhvr>
                                      <p:to>
                                        <p:strVal val="visible"/>
                                      </p:to>
                                    </p:set>
                                    <p:animEffect transition="in" filter="fade">
                                      <p:cBhvr>
                                        <p:cTn id="46"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4" grpId="0"/>
      <p:bldP spid="1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BBD3F-E3E0-6BDD-7F72-987654028D06}"/>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0FD68FFA-AFB6-263F-072E-35BE9BB83C0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0F315BD-201A-6DEA-ED44-1341F110D1E7}"/>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2C6EB78-AA81-C731-20EE-7A4BEC507152}"/>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EE0E8AC9-DBC8-8A7A-806A-6AA91B2C452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1ED3AE0-97FD-191E-26A5-B1FAEC901208}"/>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15C5701-A5B7-5E6F-4377-95709302DF4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CB57943-D570-581E-8C76-963B407042F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32" name="CasellaDiTesto 31">
            <a:extLst>
              <a:ext uri="{FF2B5EF4-FFF2-40B4-BE49-F238E27FC236}">
                <a16:creationId xmlns:a16="http://schemas.microsoft.com/office/drawing/2014/main" id="{DD1438BF-EAF1-B81F-71AA-E9AE8420D6F7}"/>
              </a:ext>
            </a:extLst>
          </p:cNvPr>
          <p:cNvSpPr txBox="1"/>
          <p:nvPr/>
        </p:nvSpPr>
        <p:spPr>
          <a:xfrm>
            <a:off x="602114" y="1729332"/>
            <a:ext cx="10978626" cy="830997"/>
          </a:xfrm>
          <a:prstGeom prst="rect">
            <a:avLst/>
          </a:prstGeom>
          <a:noFill/>
        </p:spPr>
        <p:txBody>
          <a:bodyPr wrap="square">
            <a:spAutoFit/>
          </a:bodyPr>
          <a:lstStyle/>
          <a:p>
            <a:pPr>
              <a:buNone/>
            </a:pPr>
            <a:r>
              <a:rPr lang="it-IT" sz="1600" b="1" dirty="0"/>
              <a:t>Esempi di patta per stallo</a:t>
            </a:r>
          </a:p>
          <a:p>
            <a:pPr>
              <a:buNone/>
            </a:pPr>
            <a:r>
              <a:rPr lang="it-IT" sz="1600" dirty="0"/>
              <a:t>A </a:t>
            </a:r>
            <a:r>
              <a:rPr lang="it-IT" sz="1600" b="1" dirty="0"/>
              <a:t>mossa del nero</a:t>
            </a:r>
            <a:r>
              <a:rPr lang="it-IT" sz="1600" dirty="0"/>
              <a:t>, il Re non può fare nessuna mossa </a:t>
            </a:r>
            <a:r>
              <a:rPr lang="it-IT" sz="1600" b="1" dirty="0"/>
              <a:t>legale</a:t>
            </a:r>
            <a:r>
              <a:rPr lang="it-IT" sz="1600" dirty="0"/>
              <a:t> e dunque anche se non è sotto scacco, la partita si conclude per stallo.</a:t>
            </a:r>
          </a:p>
        </p:txBody>
      </p:sp>
      <p:sp>
        <p:nvSpPr>
          <p:cNvPr id="2" name="Titolo 1">
            <a:extLst>
              <a:ext uri="{FF2B5EF4-FFF2-40B4-BE49-F238E27FC236}">
                <a16:creationId xmlns:a16="http://schemas.microsoft.com/office/drawing/2014/main" id="{D51377E1-2AA6-E008-9638-A1FE10C17358}"/>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grpSp>
        <p:nvGrpSpPr>
          <p:cNvPr id="7" name="Gruppo 6">
            <a:extLst>
              <a:ext uri="{FF2B5EF4-FFF2-40B4-BE49-F238E27FC236}">
                <a16:creationId xmlns:a16="http://schemas.microsoft.com/office/drawing/2014/main" id="{B59EB514-F4EE-ABCC-0E00-788D6FF658AD}"/>
              </a:ext>
            </a:extLst>
          </p:cNvPr>
          <p:cNvGrpSpPr/>
          <p:nvPr/>
        </p:nvGrpSpPr>
        <p:grpSpPr>
          <a:xfrm>
            <a:off x="3004410" y="2868217"/>
            <a:ext cx="6183179" cy="2430210"/>
            <a:chOff x="3052927" y="2868217"/>
            <a:chExt cx="6183179" cy="2430210"/>
          </a:xfrm>
        </p:grpSpPr>
        <p:pic>
          <p:nvPicPr>
            <p:cNvPr id="40" name="Immagine 39">
              <a:extLst>
                <a:ext uri="{FF2B5EF4-FFF2-40B4-BE49-F238E27FC236}">
                  <a16:creationId xmlns:a16="http://schemas.microsoft.com/office/drawing/2014/main" id="{D43165AC-7122-2D3A-C550-1673BC33DDD3}"/>
                </a:ext>
              </a:extLst>
            </p:cNvPr>
            <p:cNvPicPr>
              <a:picLocks noChangeAspect="1"/>
            </p:cNvPicPr>
            <p:nvPr/>
          </p:nvPicPr>
          <p:blipFill>
            <a:blip r:embed="rId4"/>
            <a:stretch>
              <a:fillRect/>
            </a:stretch>
          </p:blipFill>
          <p:spPr>
            <a:xfrm>
              <a:off x="7077514" y="3138427"/>
              <a:ext cx="2158592" cy="2160000"/>
            </a:xfrm>
            <a:prstGeom prst="rect">
              <a:avLst/>
            </a:prstGeom>
          </p:spPr>
        </p:pic>
        <p:pic>
          <p:nvPicPr>
            <p:cNvPr id="42" name="Immagine 41">
              <a:extLst>
                <a:ext uri="{FF2B5EF4-FFF2-40B4-BE49-F238E27FC236}">
                  <a16:creationId xmlns:a16="http://schemas.microsoft.com/office/drawing/2014/main" id="{526F550E-CA4B-4790-82F8-3397D3246C4D}"/>
                </a:ext>
              </a:extLst>
            </p:cNvPr>
            <p:cNvPicPr>
              <a:picLocks noChangeAspect="1"/>
            </p:cNvPicPr>
            <p:nvPr/>
          </p:nvPicPr>
          <p:blipFill>
            <a:blip r:embed="rId5"/>
            <a:stretch>
              <a:fillRect/>
            </a:stretch>
          </p:blipFill>
          <p:spPr>
            <a:xfrm>
              <a:off x="3055742" y="3138427"/>
              <a:ext cx="2154379" cy="2160000"/>
            </a:xfrm>
            <a:prstGeom prst="rect">
              <a:avLst/>
            </a:prstGeom>
          </p:spPr>
        </p:pic>
        <p:sp>
          <p:nvSpPr>
            <p:cNvPr id="4" name="CasellaDiTesto 3">
              <a:extLst>
                <a:ext uri="{FF2B5EF4-FFF2-40B4-BE49-F238E27FC236}">
                  <a16:creationId xmlns:a16="http://schemas.microsoft.com/office/drawing/2014/main" id="{835ED430-A0F7-4FB9-170E-29F8EE6E4B5D}"/>
                </a:ext>
              </a:extLst>
            </p:cNvPr>
            <p:cNvSpPr txBox="1"/>
            <p:nvPr/>
          </p:nvSpPr>
          <p:spPr>
            <a:xfrm>
              <a:off x="3052927" y="2871304"/>
              <a:ext cx="2161410" cy="261610"/>
            </a:xfrm>
            <a:prstGeom prst="rect">
              <a:avLst/>
            </a:prstGeom>
            <a:noFill/>
          </p:spPr>
          <p:txBody>
            <a:bodyPr wrap="square" rtlCol="0">
              <a:spAutoFit/>
            </a:bodyPr>
            <a:lstStyle/>
            <a:p>
              <a:pPr algn="ctr"/>
              <a:r>
                <a:rPr lang="it-IT" sz="1100" dirty="0"/>
                <a:t>Esempio 1</a:t>
              </a:r>
              <a:endParaRPr lang="it-IT" sz="1100" b="1" dirty="0"/>
            </a:p>
          </p:txBody>
        </p:sp>
        <p:sp>
          <p:nvSpPr>
            <p:cNvPr id="6" name="CasellaDiTesto 5">
              <a:extLst>
                <a:ext uri="{FF2B5EF4-FFF2-40B4-BE49-F238E27FC236}">
                  <a16:creationId xmlns:a16="http://schemas.microsoft.com/office/drawing/2014/main" id="{BC92CA57-A825-4AA4-7FCD-BBD57D69286F}"/>
                </a:ext>
              </a:extLst>
            </p:cNvPr>
            <p:cNvSpPr txBox="1"/>
            <p:nvPr/>
          </p:nvSpPr>
          <p:spPr>
            <a:xfrm>
              <a:off x="7074696" y="2868217"/>
              <a:ext cx="2161410" cy="261610"/>
            </a:xfrm>
            <a:prstGeom prst="rect">
              <a:avLst/>
            </a:prstGeom>
            <a:noFill/>
          </p:spPr>
          <p:txBody>
            <a:bodyPr wrap="square" rtlCol="0">
              <a:spAutoFit/>
            </a:bodyPr>
            <a:lstStyle/>
            <a:p>
              <a:pPr algn="ctr"/>
              <a:r>
                <a:rPr lang="it-IT" sz="1100" dirty="0"/>
                <a:t>Esempio 2</a:t>
              </a:r>
              <a:endParaRPr lang="it-IT" sz="1100" b="1" dirty="0"/>
            </a:p>
          </p:txBody>
        </p:sp>
      </p:grpSp>
    </p:spTree>
    <p:extLst>
      <p:ext uri="{BB962C8B-B14F-4D97-AF65-F5344CB8AC3E}">
        <p14:creationId xmlns:p14="http://schemas.microsoft.com/office/powerpoint/2010/main" val="275835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558A4-9B79-59A8-375A-DD1DC2663B8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7F38731-8758-EA18-2A34-7A0C8F051692}"/>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C300935-007B-C015-3A3E-9B78889B4039}"/>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E65905C-4114-7BB3-C491-87818F56E351}"/>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F6AB347-9B6D-FE0A-4E7F-6F678F780D8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814F79F-BCDF-CD3B-D238-61719DBEE85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1F3EDB4-D8C4-DDA2-3307-FED6693E4FF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4929DE4-C74D-C856-4633-4ECAE559535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32" name="CasellaDiTesto 31">
            <a:extLst>
              <a:ext uri="{FF2B5EF4-FFF2-40B4-BE49-F238E27FC236}">
                <a16:creationId xmlns:a16="http://schemas.microsoft.com/office/drawing/2014/main" id="{FA4CB4EC-56D7-D62C-AE4F-C8A66C541B3C}"/>
              </a:ext>
            </a:extLst>
          </p:cNvPr>
          <p:cNvSpPr txBox="1"/>
          <p:nvPr/>
        </p:nvSpPr>
        <p:spPr>
          <a:xfrm>
            <a:off x="602114" y="1729332"/>
            <a:ext cx="10978626" cy="584775"/>
          </a:xfrm>
          <a:prstGeom prst="rect">
            <a:avLst/>
          </a:prstGeom>
          <a:noFill/>
        </p:spPr>
        <p:txBody>
          <a:bodyPr wrap="square">
            <a:spAutoFit/>
          </a:bodyPr>
          <a:lstStyle/>
          <a:p>
            <a:pPr>
              <a:buNone/>
            </a:pPr>
            <a:r>
              <a:rPr lang="it-IT" sz="1600" b="1" dirty="0"/>
              <a:t>Esempi di patta per perpetuo</a:t>
            </a:r>
          </a:p>
          <a:p>
            <a:r>
              <a:rPr lang="it-IT" sz="1600" dirty="0"/>
              <a:t>Una sequenza in cui un giocatore dà scacco continuamente e l’avversario non può evitarlo</a:t>
            </a:r>
            <a:r>
              <a:rPr lang="it-IT" sz="1600" b="1" dirty="0"/>
              <a:t>.</a:t>
            </a:r>
            <a:endParaRPr lang="it-IT" sz="1600" dirty="0"/>
          </a:p>
        </p:txBody>
      </p:sp>
      <p:pic>
        <p:nvPicPr>
          <p:cNvPr id="6" name="Immagine 5">
            <a:extLst>
              <a:ext uri="{FF2B5EF4-FFF2-40B4-BE49-F238E27FC236}">
                <a16:creationId xmlns:a16="http://schemas.microsoft.com/office/drawing/2014/main" id="{42737CDC-D764-8F1D-2018-E117FDC77D23}"/>
              </a:ext>
            </a:extLst>
          </p:cNvPr>
          <p:cNvPicPr>
            <a:picLocks noChangeAspect="1"/>
          </p:cNvPicPr>
          <p:nvPr/>
        </p:nvPicPr>
        <p:blipFill>
          <a:blip r:embed="rId4"/>
          <a:stretch>
            <a:fillRect/>
          </a:stretch>
        </p:blipFill>
        <p:spPr>
          <a:xfrm>
            <a:off x="3154237" y="2941679"/>
            <a:ext cx="2161410" cy="2160000"/>
          </a:xfrm>
          <a:prstGeom prst="rect">
            <a:avLst/>
          </a:prstGeom>
        </p:spPr>
      </p:pic>
      <p:sp>
        <p:nvSpPr>
          <p:cNvPr id="5" name="CasellaDiTesto 4">
            <a:extLst>
              <a:ext uri="{FF2B5EF4-FFF2-40B4-BE49-F238E27FC236}">
                <a16:creationId xmlns:a16="http://schemas.microsoft.com/office/drawing/2014/main" id="{156CEF26-F22D-92DD-ED1E-CEBE072C3412}"/>
              </a:ext>
            </a:extLst>
          </p:cNvPr>
          <p:cNvSpPr txBox="1"/>
          <p:nvPr/>
        </p:nvSpPr>
        <p:spPr>
          <a:xfrm>
            <a:off x="3154237" y="2677564"/>
            <a:ext cx="2161410" cy="261610"/>
          </a:xfrm>
          <a:prstGeom prst="rect">
            <a:avLst/>
          </a:prstGeom>
          <a:noFill/>
        </p:spPr>
        <p:txBody>
          <a:bodyPr wrap="square" rtlCol="0">
            <a:spAutoFit/>
          </a:bodyPr>
          <a:lstStyle/>
          <a:p>
            <a:pPr algn="ctr"/>
            <a:r>
              <a:rPr lang="it-IT" sz="1100" dirty="0"/>
              <a:t>Esempio 1</a:t>
            </a:r>
            <a:endParaRPr lang="it-IT" sz="1100" b="1" dirty="0"/>
          </a:p>
        </p:txBody>
      </p:sp>
      <p:sp>
        <p:nvSpPr>
          <p:cNvPr id="7" name="CasellaDiTesto 6">
            <a:extLst>
              <a:ext uri="{FF2B5EF4-FFF2-40B4-BE49-F238E27FC236}">
                <a16:creationId xmlns:a16="http://schemas.microsoft.com/office/drawing/2014/main" id="{C502F6C7-B797-642C-5CBA-23FA797EBE09}"/>
              </a:ext>
            </a:extLst>
          </p:cNvPr>
          <p:cNvSpPr txBox="1"/>
          <p:nvPr/>
        </p:nvSpPr>
        <p:spPr>
          <a:xfrm>
            <a:off x="6876352" y="2676282"/>
            <a:ext cx="2161410" cy="261610"/>
          </a:xfrm>
          <a:prstGeom prst="rect">
            <a:avLst/>
          </a:prstGeom>
          <a:noFill/>
        </p:spPr>
        <p:txBody>
          <a:bodyPr wrap="square" rtlCol="0">
            <a:spAutoFit/>
          </a:bodyPr>
          <a:lstStyle/>
          <a:p>
            <a:pPr algn="ctr"/>
            <a:r>
              <a:rPr lang="it-IT" sz="1100" dirty="0"/>
              <a:t>Esempio 2</a:t>
            </a:r>
            <a:endParaRPr lang="it-IT" sz="1100" b="1" dirty="0"/>
          </a:p>
        </p:txBody>
      </p:sp>
      <p:sp>
        <p:nvSpPr>
          <p:cNvPr id="2" name="Titolo 1">
            <a:extLst>
              <a:ext uri="{FF2B5EF4-FFF2-40B4-BE49-F238E27FC236}">
                <a16:creationId xmlns:a16="http://schemas.microsoft.com/office/drawing/2014/main" id="{978D83B0-E795-1E0C-809D-14B746281D6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pic>
        <p:nvPicPr>
          <p:cNvPr id="10" name="Immagine 9">
            <a:extLst>
              <a:ext uri="{FF2B5EF4-FFF2-40B4-BE49-F238E27FC236}">
                <a16:creationId xmlns:a16="http://schemas.microsoft.com/office/drawing/2014/main" id="{275AF899-3444-00B9-9C34-70CFF89E1564}"/>
              </a:ext>
            </a:extLst>
          </p:cNvPr>
          <p:cNvPicPr>
            <a:picLocks noChangeAspect="1"/>
          </p:cNvPicPr>
          <p:nvPr/>
        </p:nvPicPr>
        <p:blipFill>
          <a:blip r:embed="rId5"/>
          <a:stretch>
            <a:fillRect/>
          </a:stretch>
        </p:blipFill>
        <p:spPr>
          <a:xfrm>
            <a:off x="6876352" y="2939174"/>
            <a:ext cx="2160001" cy="2160001"/>
          </a:xfrm>
          <a:prstGeom prst="rect">
            <a:avLst/>
          </a:prstGeom>
        </p:spPr>
      </p:pic>
    </p:spTree>
    <p:extLst>
      <p:ext uri="{BB962C8B-B14F-4D97-AF65-F5344CB8AC3E}">
        <p14:creationId xmlns:p14="http://schemas.microsoft.com/office/powerpoint/2010/main" val="1004145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0E50-60CC-5FB9-C1B1-2CCD13CFA8C9}"/>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8AC894C-9338-3120-311E-F8E5E8DB140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43F0BF7-374F-C6AD-7C00-317D81BBAD2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631BD9E-5AFA-8E41-8BDE-A14558784BB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37D5B47B-969B-C281-3805-2E7DB956413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EECB549-35B5-D09D-7FB8-A122051B6082}"/>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27C53DA-04B2-B73B-72E5-AC79317E09F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3700A655-1CD1-CC91-23D7-3C941D29198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GRAZIE!</a:t>
            </a:r>
          </a:p>
        </p:txBody>
      </p:sp>
      <p:sp>
        <p:nvSpPr>
          <p:cNvPr id="30" name="CasellaDiTesto 29">
            <a:extLst>
              <a:ext uri="{FF2B5EF4-FFF2-40B4-BE49-F238E27FC236}">
                <a16:creationId xmlns:a16="http://schemas.microsoft.com/office/drawing/2014/main" id="{6139410C-21F5-850E-E0BB-04259B300947}"/>
              </a:ext>
            </a:extLst>
          </p:cNvPr>
          <p:cNvSpPr txBox="1"/>
          <p:nvPr/>
        </p:nvSpPr>
        <p:spPr>
          <a:xfrm>
            <a:off x="584661" y="2440718"/>
            <a:ext cx="11190514" cy="523220"/>
          </a:xfrm>
          <a:prstGeom prst="rect">
            <a:avLst/>
          </a:prstGeom>
          <a:noFill/>
        </p:spPr>
        <p:txBody>
          <a:bodyPr wrap="square" rtlCol="0">
            <a:spAutoFit/>
          </a:bodyPr>
          <a:lstStyle/>
          <a:p>
            <a:pPr algn="just"/>
            <a:r>
              <a:rPr lang="en-US" sz="2800" dirty="0" err="1"/>
              <a:t>Scarica</a:t>
            </a:r>
            <a:r>
              <a:rPr lang="en-US" sz="2800" dirty="0"/>
              <a:t> il </a:t>
            </a:r>
            <a:r>
              <a:rPr lang="en-US" sz="2800" b="1" dirty="0" err="1"/>
              <a:t>materiale</a:t>
            </a:r>
            <a:r>
              <a:rPr lang="en-US" sz="2800" b="1" dirty="0"/>
              <a:t> </a:t>
            </a:r>
            <a:r>
              <a:rPr lang="en-US" sz="2800" b="1" dirty="0" err="1"/>
              <a:t>didattico</a:t>
            </a:r>
            <a:r>
              <a:rPr lang="en-US" sz="2800" b="1" dirty="0"/>
              <a:t> </a:t>
            </a:r>
            <a:r>
              <a:rPr lang="en-US" sz="2800" b="1" dirty="0" err="1"/>
              <a:t>allegato</a:t>
            </a:r>
            <a:r>
              <a:rPr lang="en-US" sz="2800" dirty="0"/>
              <a:t> </a:t>
            </a:r>
            <a:r>
              <a:rPr lang="en-US" sz="2800" dirty="0" err="1"/>
              <a:t>che</a:t>
            </a:r>
            <a:r>
              <a:rPr lang="en-US" sz="2800" dirty="0"/>
              <a:t> </a:t>
            </a:r>
            <a:r>
              <a:rPr lang="en-US" sz="2800" dirty="0" err="1"/>
              <a:t>rimarrà</a:t>
            </a:r>
            <a:r>
              <a:rPr lang="en-US" sz="2800" dirty="0"/>
              <a:t> </a:t>
            </a:r>
            <a:r>
              <a:rPr lang="en-US" sz="2800" dirty="0" err="1"/>
              <a:t>tuo</a:t>
            </a:r>
            <a:r>
              <a:rPr lang="en-US" sz="2800" dirty="0"/>
              <a:t> per sempre!</a:t>
            </a:r>
            <a:endParaRPr lang="it-IT" sz="2800" dirty="0"/>
          </a:p>
        </p:txBody>
      </p:sp>
      <p:sp>
        <p:nvSpPr>
          <p:cNvPr id="2" name="CasellaDiTesto 1">
            <a:extLst>
              <a:ext uri="{FF2B5EF4-FFF2-40B4-BE49-F238E27FC236}">
                <a16:creationId xmlns:a16="http://schemas.microsoft.com/office/drawing/2014/main" id="{4F871D2C-2F80-008F-2FAC-0B8B19737ABA}"/>
              </a:ext>
            </a:extLst>
          </p:cNvPr>
          <p:cNvSpPr txBox="1"/>
          <p:nvPr/>
        </p:nvSpPr>
        <p:spPr>
          <a:xfrm>
            <a:off x="584661" y="4089322"/>
            <a:ext cx="11190514" cy="523220"/>
          </a:xfrm>
          <a:prstGeom prst="rect">
            <a:avLst/>
          </a:prstGeom>
          <a:noFill/>
        </p:spPr>
        <p:txBody>
          <a:bodyPr wrap="square" rtlCol="0">
            <a:spAutoFit/>
          </a:bodyPr>
          <a:lstStyle/>
          <a:p>
            <a:pPr algn="just"/>
            <a:r>
              <a:rPr lang="en-US" sz="2800" dirty="0"/>
              <a:t>Ti </a:t>
            </a:r>
            <a:r>
              <a:rPr lang="en-US" sz="2800" dirty="0" err="1"/>
              <a:t>prego</a:t>
            </a:r>
            <a:r>
              <a:rPr lang="en-US" sz="2800" dirty="0"/>
              <a:t> di </a:t>
            </a:r>
            <a:r>
              <a:rPr lang="en-US" sz="2800" dirty="0" err="1"/>
              <a:t>inserire</a:t>
            </a:r>
            <a:r>
              <a:rPr lang="en-US" sz="2800" dirty="0"/>
              <a:t> un </a:t>
            </a:r>
            <a:r>
              <a:rPr lang="en-US" sz="2800" b="1" dirty="0"/>
              <a:t>feedback/</a:t>
            </a:r>
            <a:r>
              <a:rPr lang="en-US" sz="2800" b="1" dirty="0" err="1"/>
              <a:t>recensione</a:t>
            </a:r>
            <a:r>
              <a:rPr lang="en-US" sz="2800" b="1" dirty="0"/>
              <a:t> </a:t>
            </a:r>
            <a:r>
              <a:rPr lang="en-US" sz="2800" dirty="0"/>
              <a:t>al </a:t>
            </a:r>
            <a:r>
              <a:rPr lang="en-US" sz="2800" dirty="0" err="1"/>
              <a:t>corso</a:t>
            </a:r>
            <a:r>
              <a:rPr lang="en-US" sz="2800" dirty="0"/>
              <a:t>!</a:t>
            </a:r>
            <a:endParaRPr lang="it-IT" sz="2800" dirty="0"/>
          </a:p>
        </p:txBody>
      </p:sp>
      <p:sp>
        <p:nvSpPr>
          <p:cNvPr id="4" name="Titolo 1">
            <a:extLst>
              <a:ext uri="{FF2B5EF4-FFF2-40B4-BE49-F238E27FC236}">
                <a16:creationId xmlns:a16="http://schemas.microsoft.com/office/drawing/2014/main" id="{99C3D1AD-6A0C-557B-8F0F-8A985022FB1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Introduzione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8765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3D789-DDC6-EE0E-A355-A4BFB66CE22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5F78633-1F38-8C5C-1F88-44F8DE911DA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7F93CFC-D7C0-592C-482C-BBC95EAA4F2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52BFB56-5270-5C60-C7EF-3F32C34236B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1DC79B4-02B5-A200-F5FE-EC41A95C5F9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BB3855D-6228-0B23-7FC7-FB1B74BE5D7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76285C2-28A2-0FDF-13DB-AA5E3BAA389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EF205156-C6DB-5FBA-D28E-841128501FB9}"/>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VITTORIA, SCONFITTA E PATTA</a:t>
            </a:r>
          </a:p>
        </p:txBody>
      </p:sp>
      <p:sp>
        <p:nvSpPr>
          <p:cNvPr id="32" name="CasellaDiTesto 31">
            <a:extLst>
              <a:ext uri="{FF2B5EF4-FFF2-40B4-BE49-F238E27FC236}">
                <a16:creationId xmlns:a16="http://schemas.microsoft.com/office/drawing/2014/main" id="{45CFA166-2EF2-1A5D-63AB-B66A600F469A}"/>
              </a:ext>
            </a:extLst>
          </p:cNvPr>
          <p:cNvSpPr txBox="1"/>
          <p:nvPr/>
        </p:nvSpPr>
        <p:spPr>
          <a:xfrm>
            <a:off x="602114" y="1729332"/>
            <a:ext cx="10978626" cy="830997"/>
          </a:xfrm>
          <a:prstGeom prst="rect">
            <a:avLst/>
          </a:prstGeom>
          <a:noFill/>
        </p:spPr>
        <p:txBody>
          <a:bodyPr wrap="square">
            <a:spAutoFit/>
          </a:bodyPr>
          <a:lstStyle/>
          <a:p>
            <a:pPr>
              <a:buNone/>
            </a:pPr>
            <a:r>
              <a:rPr lang="it-IT" sz="1600" b="1" dirty="0"/>
              <a:t>Esempi di patta per accordo tra i giocatori</a:t>
            </a:r>
          </a:p>
          <a:p>
            <a:r>
              <a:rPr lang="it-IT" sz="1600" dirty="0"/>
              <a:t>Si verifica quando entrambi i giocatori riconoscono che nessuno può vincere e decidono di comune accordo di concludere la partita in pareggio.</a:t>
            </a:r>
          </a:p>
        </p:txBody>
      </p:sp>
      <p:pic>
        <p:nvPicPr>
          <p:cNvPr id="9" name="Immagine 8">
            <a:extLst>
              <a:ext uri="{FF2B5EF4-FFF2-40B4-BE49-F238E27FC236}">
                <a16:creationId xmlns:a16="http://schemas.microsoft.com/office/drawing/2014/main" id="{A95BF0F0-5EE8-6DD2-E223-AD3AB4469B69}"/>
              </a:ext>
            </a:extLst>
          </p:cNvPr>
          <p:cNvPicPr>
            <a:picLocks noChangeAspect="1"/>
          </p:cNvPicPr>
          <p:nvPr/>
        </p:nvPicPr>
        <p:blipFill>
          <a:blip r:embed="rId4"/>
          <a:stretch>
            <a:fillRect/>
          </a:stretch>
        </p:blipFill>
        <p:spPr>
          <a:xfrm>
            <a:off x="694849" y="2560329"/>
            <a:ext cx="2969461" cy="3347884"/>
          </a:xfrm>
          <a:prstGeom prst="rect">
            <a:avLst/>
          </a:prstGeom>
        </p:spPr>
      </p:pic>
      <p:sp>
        <p:nvSpPr>
          <p:cNvPr id="11" name="CasellaDiTesto 10">
            <a:extLst>
              <a:ext uri="{FF2B5EF4-FFF2-40B4-BE49-F238E27FC236}">
                <a16:creationId xmlns:a16="http://schemas.microsoft.com/office/drawing/2014/main" id="{764649D6-F7A7-733E-37DA-BC905DDE8C56}"/>
              </a:ext>
            </a:extLst>
          </p:cNvPr>
          <p:cNvSpPr txBox="1"/>
          <p:nvPr/>
        </p:nvSpPr>
        <p:spPr>
          <a:xfrm>
            <a:off x="4643283" y="2623146"/>
            <a:ext cx="6983361" cy="2800767"/>
          </a:xfrm>
          <a:prstGeom prst="rect">
            <a:avLst/>
          </a:prstGeom>
          <a:noFill/>
        </p:spPr>
        <p:txBody>
          <a:bodyPr wrap="square">
            <a:spAutoFit/>
          </a:bodyPr>
          <a:lstStyle/>
          <a:p>
            <a:pPr>
              <a:buNone/>
            </a:pPr>
            <a:r>
              <a:rPr lang="it-IT" sz="1600" dirty="0"/>
              <a:t>Nella posizione finale </a:t>
            </a:r>
            <a:r>
              <a:rPr lang="it-IT" sz="1600" b="1" dirty="0"/>
              <a:t>nessuno dei due giocatori riesce a migliorare davvero la propria situazione senza rischiare troppo</a:t>
            </a:r>
            <a:r>
              <a:rPr lang="it-IT" sz="1600" dirty="0"/>
              <a:t>.</a:t>
            </a:r>
          </a:p>
          <a:p>
            <a:pPr marL="285750" indent="-285750">
              <a:buFont typeface="Arial" panose="020B0604020202020204" pitchFamily="34" charset="0"/>
              <a:buChar char="•"/>
            </a:pPr>
            <a:r>
              <a:rPr lang="it-IT" sz="1600" dirty="0"/>
              <a:t>Entrambi hanno ancora pezzi attivi e pedoni, ma le </a:t>
            </a:r>
            <a:r>
              <a:rPr lang="it-IT" sz="1600" b="1" dirty="0"/>
              <a:t>difese sono solide</a:t>
            </a:r>
            <a:r>
              <a:rPr lang="it-IT" sz="1600" dirty="0"/>
              <a:t> da entrambe le parti.</a:t>
            </a:r>
          </a:p>
          <a:p>
            <a:pPr marL="285750" indent="-285750">
              <a:buFont typeface="Arial" panose="020B0604020202020204" pitchFamily="34" charset="0"/>
              <a:buChar char="•"/>
            </a:pPr>
            <a:r>
              <a:rPr lang="it-IT" sz="1600" b="1" dirty="0"/>
              <a:t>Il re nero è abbastanza sicuro</a:t>
            </a:r>
            <a:r>
              <a:rPr lang="it-IT" sz="1600" dirty="0"/>
              <a:t>, e anche se il Bianco ha un pedone in a5 avanzato, </a:t>
            </a:r>
            <a:r>
              <a:rPr lang="it-IT" sz="1600" b="1" dirty="0"/>
              <a:t>non riesce a farlo promuovere senza perdere materiale o posizione</a:t>
            </a:r>
            <a:r>
              <a:rPr lang="it-IT" sz="1600" dirty="0"/>
              <a:t>.</a:t>
            </a:r>
          </a:p>
          <a:p>
            <a:pPr marL="285750" indent="-285750">
              <a:buFont typeface="Arial" panose="020B0604020202020204" pitchFamily="34" charset="0"/>
              <a:buChar char="•"/>
            </a:pPr>
            <a:r>
              <a:rPr lang="it-IT" sz="1600" dirty="0"/>
              <a:t>I pezzi sono </a:t>
            </a:r>
            <a:r>
              <a:rPr lang="it-IT" sz="1600" b="1" dirty="0"/>
              <a:t>bloccati in equilibrio</a:t>
            </a:r>
            <a:r>
              <a:rPr lang="it-IT" sz="1600" dirty="0"/>
              <a:t>: nessuno dei due riesce ad attaccare o difendere meglio senza scoprirsi troppo.</a:t>
            </a:r>
          </a:p>
          <a:p>
            <a:pPr marL="285750" indent="-285750">
              <a:buFont typeface="Arial" panose="020B0604020202020204" pitchFamily="34" charset="0"/>
              <a:buChar char="•"/>
            </a:pPr>
            <a:r>
              <a:rPr lang="it-IT" sz="1600" dirty="0"/>
              <a:t>In queste situazioni, si dice che la posizione è </a:t>
            </a:r>
            <a:r>
              <a:rPr lang="it-IT" sz="1600" b="1" dirty="0"/>
              <a:t>bilanciata</a:t>
            </a:r>
            <a:r>
              <a:rPr lang="it-IT" sz="1600" dirty="0"/>
              <a:t>: ogni tentativo serio di forzare il gioco potrebbe solo peggiorare la propria posizione.</a:t>
            </a:r>
          </a:p>
        </p:txBody>
      </p:sp>
      <p:sp>
        <p:nvSpPr>
          <p:cNvPr id="13" name="CasellaDiTesto 12">
            <a:extLst>
              <a:ext uri="{FF2B5EF4-FFF2-40B4-BE49-F238E27FC236}">
                <a16:creationId xmlns:a16="http://schemas.microsoft.com/office/drawing/2014/main" id="{BF89A9A0-D93D-7DC7-EEBE-3E2F7B5C22C4}"/>
              </a:ext>
            </a:extLst>
          </p:cNvPr>
          <p:cNvSpPr txBox="1"/>
          <p:nvPr/>
        </p:nvSpPr>
        <p:spPr>
          <a:xfrm>
            <a:off x="1040100" y="5850208"/>
            <a:ext cx="2278958" cy="246221"/>
          </a:xfrm>
          <a:prstGeom prst="rect">
            <a:avLst/>
          </a:prstGeom>
          <a:noFill/>
        </p:spPr>
        <p:txBody>
          <a:bodyPr wrap="square">
            <a:spAutoFit/>
          </a:bodyPr>
          <a:lstStyle/>
          <a:p>
            <a:pPr algn="ctr"/>
            <a:r>
              <a:rPr lang="it-IT" sz="1000" i="1" dirty="0"/>
              <a:t>Carlsen–Kasparov, Reykjavik 2004</a:t>
            </a:r>
          </a:p>
        </p:txBody>
      </p:sp>
      <p:sp>
        <p:nvSpPr>
          <p:cNvPr id="2" name="Titolo 1">
            <a:extLst>
              <a:ext uri="{FF2B5EF4-FFF2-40B4-BE49-F238E27FC236}">
                <a16:creationId xmlns:a16="http://schemas.microsoft.com/office/drawing/2014/main" id="{A60B2283-4523-618C-7249-06032B43E32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41405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Effect transition="in" filter="fade">
                                      <p:cBhvr>
                                        <p:cTn id="20" dur="500"/>
                                        <p:tgtEl>
                                          <p:spTgt spid="1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fade">
                                      <p:cBhvr>
                                        <p:cTn id="25" dur="500"/>
                                        <p:tgtEl>
                                          <p:spTgt spid="11">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xEl>
                                              <p:pRg st="3" end="3"/>
                                            </p:txEl>
                                          </p:spTgt>
                                        </p:tgtEl>
                                        <p:attrNameLst>
                                          <p:attrName>style.visibility</p:attrName>
                                        </p:attrNameLst>
                                      </p:cBhvr>
                                      <p:to>
                                        <p:strVal val="visible"/>
                                      </p:to>
                                    </p:set>
                                    <p:animEffect transition="in" filter="fade">
                                      <p:cBhvr>
                                        <p:cTn id="30" dur="500"/>
                                        <p:tgtEl>
                                          <p:spTgt spid="1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Effect transition="in" filter="fade">
                                      <p:cBhvr>
                                        <p:cTn id="35"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CDBE0-39CF-DC9E-F69A-1C61F6C45C4C}"/>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6085B0C-B6D3-5E3D-2E39-AFA42C9A308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F3F9CAA-8952-5C16-6FBB-D20FCFEB4EDA}"/>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0D96CF0-C841-C192-136E-475921DA418A}"/>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19FABC0-555C-D173-E6DD-C638A607277E}"/>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203DBF3-C26A-C5ED-F19B-CB1C33288CEE}"/>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1824A2E-AABC-CB1F-4360-373B4A2DD9B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9BAA96DE-8856-7B87-2D5E-104BD1FBF436}"/>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TEMPO DELLE PARTITE</a:t>
            </a:r>
          </a:p>
        </p:txBody>
      </p:sp>
      <p:sp>
        <p:nvSpPr>
          <p:cNvPr id="30" name="CasellaDiTesto 29">
            <a:extLst>
              <a:ext uri="{FF2B5EF4-FFF2-40B4-BE49-F238E27FC236}">
                <a16:creationId xmlns:a16="http://schemas.microsoft.com/office/drawing/2014/main" id="{0113D081-BBEA-12AD-6BC5-A802ADD6DB48}"/>
              </a:ext>
            </a:extLst>
          </p:cNvPr>
          <p:cNvSpPr txBox="1"/>
          <p:nvPr/>
        </p:nvSpPr>
        <p:spPr>
          <a:xfrm>
            <a:off x="496170" y="1537016"/>
            <a:ext cx="11190514" cy="830997"/>
          </a:xfrm>
          <a:prstGeom prst="rect">
            <a:avLst/>
          </a:prstGeom>
          <a:noFill/>
        </p:spPr>
        <p:txBody>
          <a:bodyPr wrap="square" rtlCol="0">
            <a:spAutoFit/>
          </a:bodyPr>
          <a:lstStyle/>
          <a:p>
            <a:pPr algn="just"/>
            <a:r>
              <a:rPr lang="it-IT" sz="1600" dirty="0"/>
              <a:t>Nel gioco degli scacchi, il </a:t>
            </a:r>
            <a:r>
              <a:rPr lang="it-IT" sz="1600" b="1" dirty="0"/>
              <a:t>tempo è un elemento cruciale</a:t>
            </a:r>
            <a:r>
              <a:rPr lang="it-IT" sz="1600" dirty="0"/>
              <a:t>, soprattutto quando si gioca nei </a:t>
            </a:r>
            <a:r>
              <a:rPr lang="it-IT" sz="1600" b="1" dirty="0"/>
              <a:t>tornei ufficiali</a:t>
            </a:r>
            <a:r>
              <a:rPr lang="it-IT" sz="1600" dirty="0"/>
              <a:t>. A differenza delle partite tra amici o nei circoli, dove spesso si gioca senza limiti di tempo, i tornei richiedono un controllo rigoroso per evitare che le partite durino troppo o che un giocatore impieghi un tempo eccessivo per pensare. </a:t>
            </a:r>
          </a:p>
        </p:txBody>
      </p:sp>
      <p:sp>
        <p:nvSpPr>
          <p:cNvPr id="6" name="CasellaDiTesto 5">
            <a:extLst>
              <a:ext uri="{FF2B5EF4-FFF2-40B4-BE49-F238E27FC236}">
                <a16:creationId xmlns:a16="http://schemas.microsoft.com/office/drawing/2014/main" id="{8A79E8A2-7A63-3E51-1A66-0B2C4463AAC4}"/>
              </a:ext>
            </a:extLst>
          </p:cNvPr>
          <p:cNvSpPr txBox="1"/>
          <p:nvPr/>
        </p:nvSpPr>
        <p:spPr>
          <a:xfrm>
            <a:off x="505316" y="2671064"/>
            <a:ext cx="11151809" cy="584775"/>
          </a:xfrm>
          <a:prstGeom prst="rect">
            <a:avLst/>
          </a:prstGeom>
          <a:noFill/>
        </p:spPr>
        <p:txBody>
          <a:bodyPr wrap="square">
            <a:spAutoFit/>
          </a:bodyPr>
          <a:lstStyle/>
          <a:p>
            <a:pPr algn="just"/>
            <a:r>
              <a:rPr lang="it-IT" sz="1600" dirty="0"/>
              <a:t>Nelle partite </a:t>
            </a:r>
            <a:r>
              <a:rPr lang="it-IT" sz="1600" b="1" dirty="0"/>
              <a:t>online</a:t>
            </a:r>
            <a:r>
              <a:rPr lang="it-IT" sz="1600" dirty="0"/>
              <a:t>, il tempo viene gestito </a:t>
            </a:r>
            <a:r>
              <a:rPr lang="it-IT" sz="1600" b="1" dirty="0"/>
              <a:t>automaticamente dalla piattaforma</a:t>
            </a:r>
            <a:r>
              <a:rPr lang="it-IT" sz="1600" dirty="0"/>
              <a:t>. Nelle partite </a:t>
            </a:r>
            <a:r>
              <a:rPr lang="it-IT" sz="1600" b="1" dirty="0"/>
              <a:t>dal vivo</a:t>
            </a:r>
            <a:r>
              <a:rPr lang="it-IT" sz="1600" dirty="0"/>
              <a:t>, invece, si utilizza un </a:t>
            </a:r>
            <a:r>
              <a:rPr lang="it-IT" sz="1600" b="1" dirty="0"/>
              <a:t>orologio digitale da scacchi</a:t>
            </a:r>
            <a:r>
              <a:rPr lang="it-IT" sz="1600" dirty="0"/>
              <a:t>, che ha </a:t>
            </a:r>
            <a:r>
              <a:rPr lang="it-IT" sz="1600" b="1" dirty="0"/>
              <a:t>due timer indipendenti</a:t>
            </a:r>
            <a:r>
              <a:rPr lang="it-IT" sz="1600" dirty="0"/>
              <a:t>: uno per ciascun giocatore.</a:t>
            </a:r>
          </a:p>
        </p:txBody>
      </p:sp>
      <p:sp>
        <p:nvSpPr>
          <p:cNvPr id="8" name="CasellaDiTesto 7">
            <a:extLst>
              <a:ext uri="{FF2B5EF4-FFF2-40B4-BE49-F238E27FC236}">
                <a16:creationId xmlns:a16="http://schemas.microsoft.com/office/drawing/2014/main" id="{704B0ADC-381A-16EF-FFB6-05E1BF6132DD}"/>
              </a:ext>
            </a:extLst>
          </p:cNvPr>
          <p:cNvSpPr txBox="1"/>
          <p:nvPr/>
        </p:nvSpPr>
        <p:spPr>
          <a:xfrm>
            <a:off x="3903406" y="3612145"/>
            <a:ext cx="7753719" cy="1323439"/>
          </a:xfrm>
          <a:prstGeom prst="rect">
            <a:avLst/>
          </a:prstGeom>
          <a:noFill/>
        </p:spPr>
        <p:txBody>
          <a:bodyPr wrap="square">
            <a:spAutoFit/>
          </a:bodyPr>
          <a:lstStyle/>
          <a:p>
            <a:pPr marL="285750" indent="-285750" algn="just">
              <a:buFont typeface="Arial" panose="020B0604020202020204" pitchFamily="34" charset="0"/>
              <a:buChar char="•"/>
            </a:pPr>
            <a:r>
              <a:rPr lang="it-IT" sz="1600" dirty="0"/>
              <a:t>La partita inizia quando il Nero avvia il timer: da quel momento il tempo del Bianco comincia a scorrere.</a:t>
            </a:r>
          </a:p>
          <a:p>
            <a:pPr marL="285750" indent="-285750" algn="just">
              <a:buFont typeface="Arial" panose="020B0604020202020204" pitchFamily="34" charset="0"/>
              <a:buChar char="•"/>
            </a:pPr>
            <a:r>
              <a:rPr lang="it-IT" sz="1600" dirty="0"/>
              <a:t>Dopo che il Bianco ha effettuato la sua mossa, preme un pulsante sull’orologio.</a:t>
            </a:r>
          </a:p>
          <a:p>
            <a:pPr marL="285750" indent="-285750" algn="just">
              <a:buFont typeface="Arial" panose="020B0604020202020204" pitchFamily="34" charset="0"/>
              <a:buChar char="•"/>
            </a:pPr>
            <a:r>
              <a:rPr lang="it-IT" sz="1600" dirty="0"/>
              <a:t>Così facendo, ferma il proprio tempo e fa partire quello del Nero.</a:t>
            </a:r>
          </a:p>
          <a:p>
            <a:pPr marL="285750" indent="-285750" algn="just">
              <a:buFont typeface="Arial" panose="020B0604020202020204" pitchFamily="34" charset="0"/>
              <a:buChar char="•"/>
            </a:pPr>
            <a:r>
              <a:rPr lang="it-IT" sz="1600" dirty="0"/>
              <a:t>Questo processo si ripete ad ogni mossa, fino alla fine della partita.</a:t>
            </a:r>
          </a:p>
        </p:txBody>
      </p:sp>
      <p:sp>
        <p:nvSpPr>
          <p:cNvPr id="10" name="CasellaDiTesto 9">
            <a:extLst>
              <a:ext uri="{FF2B5EF4-FFF2-40B4-BE49-F238E27FC236}">
                <a16:creationId xmlns:a16="http://schemas.microsoft.com/office/drawing/2014/main" id="{BEE6E248-A98B-F108-4D74-605EE47D7E29}"/>
              </a:ext>
            </a:extLst>
          </p:cNvPr>
          <p:cNvSpPr txBox="1"/>
          <p:nvPr/>
        </p:nvSpPr>
        <p:spPr>
          <a:xfrm>
            <a:off x="491067" y="5230336"/>
            <a:ext cx="11200720" cy="584775"/>
          </a:xfrm>
          <a:prstGeom prst="rect">
            <a:avLst/>
          </a:prstGeom>
          <a:noFill/>
        </p:spPr>
        <p:txBody>
          <a:bodyPr wrap="square">
            <a:spAutoFit/>
          </a:bodyPr>
          <a:lstStyle/>
          <a:p>
            <a:pPr algn="just"/>
            <a:r>
              <a:rPr lang="it-IT" sz="1600" b="1" dirty="0"/>
              <a:t>Se un giocatore finisce il tempo perde la partita</a:t>
            </a:r>
            <a:r>
              <a:rPr lang="it-IT" sz="1600" dirty="0"/>
              <a:t>, salvo alcune eccezioni complesse che, per praticità, non approfondiamo in questo corso per principianti.</a:t>
            </a:r>
          </a:p>
        </p:txBody>
      </p:sp>
      <p:pic>
        <p:nvPicPr>
          <p:cNvPr id="12" name="Immagine 11" descr="Immagine che contiene orologio, Orologio digitale&#10;&#10;Il contenuto generato dall'IA potrebbe non essere corretto.">
            <a:extLst>
              <a:ext uri="{FF2B5EF4-FFF2-40B4-BE49-F238E27FC236}">
                <a16:creationId xmlns:a16="http://schemas.microsoft.com/office/drawing/2014/main" id="{43526436-1023-671C-AF78-F00DE2F32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13" y="3408251"/>
            <a:ext cx="2898888" cy="1669724"/>
          </a:xfrm>
          <a:prstGeom prst="rect">
            <a:avLst/>
          </a:prstGeom>
        </p:spPr>
      </p:pic>
      <p:sp>
        <p:nvSpPr>
          <p:cNvPr id="2" name="Titolo 1">
            <a:extLst>
              <a:ext uri="{FF2B5EF4-FFF2-40B4-BE49-F238E27FC236}">
                <a16:creationId xmlns:a16="http://schemas.microsoft.com/office/drawing/2014/main" id="{89063E59-B9EF-20A5-412F-A975D54269B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10588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fade">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fade">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build="p"/>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8C873-9E4B-1CD6-8CA3-F55E723BB8E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760587F-C468-63B4-9EFE-6FB6D0BB6FB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4697152-3FD9-6F05-CB54-E5A33B4CB47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797DB45-B330-2E75-7B09-E0BD5914B60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36A3619-2AF0-A1E7-429E-A33D4516469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6ED862B-F207-9BC5-9623-BF698932DDA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7A4FB49D-D52F-791B-6823-CA8A59ED131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7C948ED8-6E57-7BEB-3EF6-2437E1B435C7}"/>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TEMPO DELLE PARTITE</a:t>
            </a:r>
          </a:p>
        </p:txBody>
      </p:sp>
      <p:sp>
        <p:nvSpPr>
          <p:cNvPr id="30" name="CasellaDiTesto 29">
            <a:extLst>
              <a:ext uri="{FF2B5EF4-FFF2-40B4-BE49-F238E27FC236}">
                <a16:creationId xmlns:a16="http://schemas.microsoft.com/office/drawing/2014/main" id="{42744CEB-B231-1674-4086-81B7872CD33D}"/>
              </a:ext>
            </a:extLst>
          </p:cNvPr>
          <p:cNvSpPr txBox="1"/>
          <p:nvPr/>
        </p:nvSpPr>
        <p:spPr>
          <a:xfrm>
            <a:off x="496170" y="1537016"/>
            <a:ext cx="11190514" cy="1200329"/>
          </a:xfrm>
          <a:prstGeom prst="rect">
            <a:avLst/>
          </a:prstGeom>
          <a:noFill/>
        </p:spPr>
        <p:txBody>
          <a:bodyPr wrap="square" rtlCol="0">
            <a:spAutoFit/>
          </a:bodyPr>
          <a:lstStyle/>
          <a:p>
            <a:pPr algn="just"/>
            <a:r>
              <a:rPr lang="it-IT" dirty="0"/>
              <a:t>Spesso le partite prevedono un </a:t>
            </a:r>
            <a:r>
              <a:rPr lang="it-IT" b="1" dirty="0"/>
              <a:t>incremento</a:t>
            </a:r>
            <a:r>
              <a:rPr lang="it-IT" dirty="0"/>
              <a:t>, ovvero una manciata di secondi aggiunti dopo ogni mossa. Ad esempio un tempo “</a:t>
            </a:r>
            <a:r>
              <a:rPr lang="it-IT" b="1" dirty="0"/>
              <a:t>3 + 2</a:t>
            </a:r>
            <a:r>
              <a:rPr lang="it-IT" dirty="0"/>
              <a:t>” significa </a:t>
            </a:r>
            <a:r>
              <a:rPr lang="it-IT" b="1" dirty="0"/>
              <a:t>3 minuti iniziali</a:t>
            </a:r>
            <a:r>
              <a:rPr lang="it-IT" dirty="0"/>
              <a:t>, più </a:t>
            </a:r>
            <a:r>
              <a:rPr lang="it-IT" b="1" dirty="0"/>
              <a:t>2 secondi aggiunti </a:t>
            </a:r>
            <a:r>
              <a:rPr lang="it-IT" dirty="0"/>
              <a:t>dopo ogni mossa.</a:t>
            </a:r>
          </a:p>
          <a:p>
            <a:pPr algn="just"/>
            <a:r>
              <a:rPr lang="it-IT" dirty="0"/>
              <a:t>Questo sistema permette di non finire il tempo troppo in fretta, anche in partite rapide, ed è particolarmente utile per evitare errori dettati dalla fretta negli ultimi istanti.</a:t>
            </a:r>
          </a:p>
        </p:txBody>
      </p:sp>
      <p:sp>
        <p:nvSpPr>
          <p:cNvPr id="4" name="Rectangle 1">
            <a:extLst>
              <a:ext uri="{FF2B5EF4-FFF2-40B4-BE49-F238E27FC236}">
                <a16:creationId xmlns:a16="http://schemas.microsoft.com/office/drawing/2014/main" id="{0539504B-F357-6C2B-A5BA-081206A41913}"/>
              </a:ext>
            </a:extLst>
          </p:cNvPr>
          <p:cNvSpPr>
            <a:spLocks noChangeArrowheads="1"/>
          </p:cNvSpPr>
          <p:nvPr/>
        </p:nvSpPr>
        <p:spPr bwMode="auto">
          <a:xfrm>
            <a:off x="485965" y="2708102"/>
            <a:ext cx="1143030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dirty="0"/>
              <a:t>Le </a:t>
            </a:r>
            <a:r>
              <a:rPr lang="it-IT" altLang="it-IT" b="1" dirty="0"/>
              <a:t>partite a scacchi si classificano anche in base al tempo </a:t>
            </a:r>
            <a:r>
              <a:rPr lang="it-IT" altLang="it-IT" dirty="0"/>
              <a:t>disponibile per ciascun giocatore. Ecco le principali:</a:t>
            </a:r>
          </a:p>
        </p:txBody>
      </p:sp>
      <p:graphicFrame>
        <p:nvGraphicFramePr>
          <p:cNvPr id="5" name="Tabella 4">
            <a:extLst>
              <a:ext uri="{FF2B5EF4-FFF2-40B4-BE49-F238E27FC236}">
                <a16:creationId xmlns:a16="http://schemas.microsoft.com/office/drawing/2014/main" id="{FBD9C151-B65A-8359-24D3-C11D1C171870}"/>
              </a:ext>
            </a:extLst>
          </p:cNvPr>
          <p:cNvGraphicFramePr>
            <a:graphicFrameLocks noGrp="1"/>
          </p:cNvGraphicFramePr>
          <p:nvPr>
            <p:extLst>
              <p:ext uri="{D42A27DB-BD31-4B8C-83A1-F6EECF244321}">
                <p14:modId xmlns:p14="http://schemas.microsoft.com/office/powerpoint/2010/main" val="1739218587"/>
              </p:ext>
            </p:extLst>
          </p:nvPr>
        </p:nvGraphicFramePr>
        <p:xfrm>
          <a:off x="568050" y="3200879"/>
          <a:ext cx="11128840" cy="1891522"/>
        </p:xfrm>
        <a:graphic>
          <a:graphicData uri="http://schemas.openxmlformats.org/drawingml/2006/table">
            <a:tbl>
              <a:tblPr firstRow="1" bandRow="1">
                <a:tableStyleId>{5C22544A-7EE6-4342-B048-85BDC9FD1C3A}</a:tableStyleId>
              </a:tblPr>
              <a:tblGrid>
                <a:gridCol w="1835937">
                  <a:extLst>
                    <a:ext uri="{9D8B030D-6E8A-4147-A177-3AD203B41FA5}">
                      <a16:colId xmlns:a16="http://schemas.microsoft.com/office/drawing/2014/main" val="2490785347"/>
                    </a:ext>
                  </a:extLst>
                </a:gridCol>
                <a:gridCol w="1946787">
                  <a:extLst>
                    <a:ext uri="{9D8B030D-6E8A-4147-A177-3AD203B41FA5}">
                      <a16:colId xmlns:a16="http://schemas.microsoft.com/office/drawing/2014/main" val="13429945"/>
                    </a:ext>
                  </a:extLst>
                </a:gridCol>
                <a:gridCol w="7346116">
                  <a:extLst>
                    <a:ext uri="{9D8B030D-6E8A-4147-A177-3AD203B41FA5}">
                      <a16:colId xmlns:a16="http://schemas.microsoft.com/office/drawing/2014/main" val="3928585495"/>
                    </a:ext>
                  </a:extLst>
                </a:gridCol>
              </a:tblGrid>
              <a:tr h="361846">
                <a:tc>
                  <a:txBody>
                    <a:bodyPr/>
                    <a:lstStyle/>
                    <a:p>
                      <a:r>
                        <a:rPr lang="it-IT" sz="1200" b="1" dirty="0">
                          <a:solidFill>
                            <a:schemeClr val="tx1"/>
                          </a:solidFill>
                        </a:rPr>
                        <a:t>Categoria</a:t>
                      </a:r>
                    </a:p>
                  </a:txBody>
                  <a:tcPr anchor="ctr">
                    <a:noFill/>
                  </a:tcPr>
                </a:tc>
                <a:tc>
                  <a:txBody>
                    <a:bodyPr/>
                    <a:lstStyle/>
                    <a:p>
                      <a:pPr marL="0" algn="ctr" defTabSz="914400" rtl="0" eaLnBrk="1" latinLnBrk="0" hangingPunct="1"/>
                      <a:r>
                        <a:rPr lang="it-IT" sz="1200" b="1" kern="1200" dirty="0">
                          <a:solidFill>
                            <a:schemeClr val="tx1"/>
                          </a:solidFill>
                          <a:latin typeface="+mn-lt"/>
                          <a:ea typeface="+mn-ea"/>
                          <a:cs typeface="+mn-cs"/>
                        </a:rPr>
                        <a:t>Tempo per giocatore</a:t>
                      </a:r>
                    </a:p>
                  </a:txBody>
                  <a:tcPr anchor="ctr">
                    <a:noFill/>
                  </a:tcPr>
                </a:tc>
                <a:tc>
                  <a:txBody>
                    <a:bodyPr/>
                    <a:lstStyle/>
                    <a:p>
                      <a:r>
                        <a:rPr lang="it-IT" sz="1200" b="1" dirty="0">
                          <a:solidFill>
                            <a:schemeClr val="tx1"/>
                          </a:solidFill>
                        </a:rPr>
                        <a:t>Descrizione</a:t>
                      </a:r>
                    </a:p>
                  </a:txBody>
                  <a:tcPr anchor="ctr">
                    <a:noFill/>
                  </a:tcPr>
                </a:tc>
                <a:extLst>
                  <a:ext uri="{0D108BD9-81ED-4DB2-BD59-A6C34878D82A}">
                    <a16:rowId xmlns:a16="http://schemas.microsoft.com/office/drawing/2014/main" val="779671841"/>
                  </a:ext>
                </a:extLst>
              </a:tr>
              <a:tr h="405070">
                <a:tc>
                  <a:txBody>
                    <a:bodyPr/>
                    <a:lstStyle/>
                    <a:p>
                      <a:r>
                        <a:rPr lang="it-IT" sz="1200" dirty="0">
                          <a:solidFill>
                            <a:schemeClr val="tx1"/>
                          </a:solidFill>
                        </a:rPr>
                        <a:t>Bullet (super veloci)</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200" b="1" i="1" kern="1200" dirty="0">
                          <a:solidFill>
                            <a:srgbClr val="CE821A"/>
                          </a:solidFill>
                          <a:latin typeface="+mn-lt"/>
                          <a:ea typeface="+mn-ea"/>
                          <a:cs typeface="+mn-cs"/>
                        </a:rPr>
                        <a:t>Fino a 3 minuti</a:t>
                      </a:r>
                    </a:p>
                  </a:txBody>
                  <a:tcPr anchor="ctr">
                    <a:noFill/>
                  </a:tcPr>
                </a:tc>
                <a:tc>
                  <a:txBody>
                    <a:bodyPr/>
                    <a:lstStyle/>
                    <a:p>
                      <a:r>
                        <a:rPr lang="it-IT" sz="1200" dirty="0"/>
                        <a:t>Partite </a:t>
                      </a:r>
                      <a:r>
                        <a:rPr lang="it-IT" sz="1200" b="0" dirty="0"/>
                        <a:t>estremamente veloci </a:t>
                      </a:r>
                      <a:r>
                        <a:rPr lang="it-IT" sz="1200" dirty="0"/>
                        <a:t>e molto difficili da gestire per i principianti.</a:t>
                      </a:r>
                    </a:p>
                  </a:txBody>
                  <a:tcPr anchor="ctr">
                    <a:noFill/>
                  </a:tcPr>
                </a:tc>
                <a:extLst>
                  <a:ext uri="{0D108BD9-81ED-4DB2-BD59-A6C34878D82A}">
                    <a16:rowId xmlns:a16="http://schemas.microsoft.com/office/drawing/2014/main" val="611684549"/>
                  </a:ext>
                </a:extLst>
              </a:tr>
              <a:tr h="393290">
                <a:tc>
                  <a:txBody>
                    <a:bodyPr/>
                    <a:lstStyle/>
                    <a:p>
                      <a:r>
                        <a:rPr lang="it-IT" sz="1200" dirty="0">
                          <a:solidFill>
                            <a:schemeClr val="tx1"/>
                          </a:solidFill>
                        </a:rPr>
                        <a:t>Blitz (veloci)</a:t>
                      </a:r>
                    </a:p>
                  </a:txBody>
                  <a:tcPr anchor="ctr">
                    <a:noFill/>
                  </a:tcPr>
                </a:tc>
                <a:tc>
                  <a:txBody>
                    <a:bodyPr/>
                    <a:lstStyle/>
                    <a:p>
                      <a:pPr marL="0" algn="ctr" defTabSz="914400" rtl="0" eaLnBrk="1" latinLnBrk="0" hangingPunct="1"/>
                      <a:r>
                        <a:rPr lang="it-IT" sz="1200" b="1" i="1" kern="1200" dirty="0">
                          <a:solidFill>
                            <a:srgbClr val="CE821A"/>
                          </a:solidFill>
                          <a:latin typeface="+mn-lt"/>
                          <a:ea typeface="+mn-ea"/>
                          <a:cs typeface="+mn-cs"/>
                        </a:rPr>
                        <a:t>Da 3 a 10 minuti</a:t>
                      </a:r>
                    </a:p>
                  </a:txBody>
                  <a:tcPr anchor="ctr">
                    <a:noFill/>
                  </a:tcPr>
                </a:tc>
                <a:tc>
                  <a:txBody>
                    <a:bodyPr/>
                    <a:lstStyle/>
                    <a:p>
                      <a:r>
                        <a:rPr lang="it-IT" sz="1200" dirty="0"/>
                        <a:t>Le più giocate online; richiedono rapidità e prontezza.</a:t>
                      </a:r>
                    </a:p>
                  </a:txBody>
                  <a:tcPr anchor="ctr">
                    <a:noFill/>
                  </a:tcPr>
                </a:tc>
                <a:extLst>
                  <a:ext uri="{0D108BD9-81ED-4DB2-BD59-A6C34878D82A}">
                    <a16:rowId xmlns:a16="http://schemas.microsoft.com/office/drawing/2014/main" val="1138946303"/>
                  </a:ext>
                </a:extLst>
              </a:tr>
              <a:tr h="369470">
                <a:tc>
                  <a:txBody>
                    <a:bodyPr/>
                    <a:lstStyle/>
                    <a:p>
                      <a:r>
                        <a:rPr lang="it-IT" sz="1200" dirty="0">
                          <a:solidFill>
                            <a:schemeClr val="tx1"/>
                          </a:solidFill>
                        </a:rPr>
                        <a:t>Rapid (medio tempo)</a:t>
                      </a:r>
                    </a:p>
                  </a:txBody>
                  <a:tcPr anchor="ctr">
                    <a:noFill/>
                  </a:tcPr>
                </a:tc>
                <a:tc>
                  <a:txBody>
                    <a:bodyPr/>
                    <a:lstStyle/>
                    <a:p>
                      <a:pPr marL="0" algn="ctr" defTabSz="914400" rtl="0" eaLnBrk="1" latinLnBrk="0" hangingPunct="1"/>
                      <a:r>
                        <a:rPr lang="it-IT" sz="1200" b="1" i="1" kern="1200" dirty="0">
                          <a:solidFill>
                            <a:srgbClr val="CE821A"/>
                          </a:solidFill>
                          <a:latin typeface="+mn-lt"/>
                          <a:ea typeface="+mn-ea"/>
                          <a:cs typeface="+mn-cs"/>
                        </a:rPr>
                        <a:t>Da 10 a 60 minuti</a:t>
                      </a:r>
                    </a:p>
                  </a:txBody>
                  <a:tcPr anchor="ctr">
                    <a:noFill/>
                  </a:tcPr>
                </a:tc>
                <a:tc>
                  <a:txBody>
                    <a:bodyPr/>
                    <a:lstStyle/>
                    <a:p>
                      <a:r>
                        <a:rPr lang="it-IT" sz="1200" dirty="0"/>
                        <a:t>Il formato più consigliato per chi sta imparando: c’è tempo per riflettere, ma senza lunghe attese.</a:t>
                      </a:r>
                    </a:p>
                  </a:txBody>
                  <a:tcPr anchor="ctr">
                    <a:noFill/>
                  </a:tcPr>
                </a:tc>
                <a:extLst>
                  <a:ext uri="{0D108BD9-81ED-4DB2-BD59-A6C34878D82A}">
                    <a16:rowId xmlns:a16="http://schemas.microsoft.com/office/drawing/2014/main" val="1348740558"/>
                  </a:ext>
                </a:extLst>
              </a:tr>
              <a:tr h="361846">
                <a:tc>
                  <a:txBody>
                    <a:bodyPr/>
                    <a:lstStyle/>
                    <a:p>
                      <a:r>
                        <a:rPr lang="it-IT" sz="1200" dirty="0">
                          <a:solidFill>
                            <a:schemeClr val="tx1"/>
                          </a:solidFill>
                        </a:rPr>
                        <a:t>Classico (tempo lungo)</a:t>
                      </a:r>
                    </a:p>
                  </a:txBody>
                  <a:tcPr anchor="ctr">
                    <a:noFill/>
                  </a:tcPr>
                </a:tc>
                <a:tc>
                  <a:txBody>
                    <a:bodyPr/>
                    <a:lstStyle/>
                    <a:p>
                      <a:pPr marL="0" algn="ctr" defTabSz="914400" rtl="0" eaLnBrk="1" latinLnBrk="0" hangingPunct="1"/>
                      <a:r>
                        <a:rPr lang="it-IT" sz="1200" b="1" i="1" kern="1200" dirty="0">
                          <a:solidFill>
                            <a:srgbClr val="CE821A"/>
                          </a:solidFill>
                          <a:latin typeface="+mn-lt"/>
                          <a:ea typeface="+mn-ea"/>
                          <a:cs typeface="+mn-cs"/>
                        </a:rPr>
                        <a:t>Oltre 60 minuti</a:t>
                      </a:r>
                    </a:p>
                  </a:txBody>
                  <a:tcPr anchor="ctr">
                    <a:noFill/>
                  </a:tcPr>
                </a:tc>
                <a:tc>
                  <a:txBody>
                    <a:bodyPr/>
                    <a:lstStyle/>
                    <a:p>
                      <a:r>
                        <a:rPr lang="it-IT" sz="1200" dirty="0"/>
                        <a:t>Tipico dei tornei professionali e del Campionato del Mondo. Serve grande concentrazione.</a:t>
                      </a:r>
                    </a:p>
                  </a:txBody>
                  <a:tcPr anchor="ctr">
                    <a:noFill/>
                  </a:tcPr>
                </a:tc>
                <a:extLst>
                  <a:ext uri="{0D108BD9-81ED-4DB2-BD59-A6C34878D82A}">
                    <a16:rowId xmlns:a16="http://schemas.microsoft.com/office/drawing/2014/main" val="1333725345"/>
                  </a:ext>
                </a:extLst>
              </a:tr>
            </a:tbl>
          </a:graphicData>
        </a:graphic>
      </p:graphicFrame>
      <p:sp>
        <p:nvSpPr>
          <p:cNvPr id="7" name="CasellaDiTesto 6">
            <a:extLst>
              <a:ext uri="{FF2B5EF4-FFF2-40B4-BE49-F238E27FC236}">
                <a16:creationId xmlns:a16="http://schemas.microsoft.com/office/drawing/2014/main" id="{6FDE2FF2-9AA6-5231-8E18-C6EA793B5140}"/>
              </a:ext>
            </a:extLst>
          </p:cNvPr>
          <p:cNvSpPr txBox="1"/>
          <p:nvPr/>
        </p:nvSpPr>
        <p:spPr>
          <a:xfrm>
            <a:off x="485965" y="5339291"/>
            <a:ext cx="11169882" cy="523220"/>
          </a:xfrm>
          <a:prstGeom prst="rect">
            <a:avLst/>
          </a:prstGeom>
          <a:noFill/>
        </p:spPr>
        <p:txBody>
          <a:bodyPr wrap="square">
            <a:spAutoFit/>
          </a:bodyPr>
          <a:lstStyle/>
          <a:p>
            <a:r>
              <a:rPr lang="it-IT" sz="1400" b="1" i="1" dirty="0"/>
              <a:t>NB</a:t>
            </a:r>
            <a:r>
              <a:rPr lang="it-IT" sz="1400" i="1" dirty="0"/>
              <a:t>: Su alcuni siti come </a:t>
            </a:r>
            <a:r>
              <a:rPr lang="it-IT" sz="1400" b="1" i="1" dirty="0"/>
              <a:t>Chess.com</a:t>
            </a:r>
            <a:r>
              <a:rPr lang="it-IT" sz="1400" i="1" dirty="0"/>
              <a:t>, anche le partite da </a:t>
            </a:r>
            <a:r>
              <a:rPr lang="it-IT" sz="1400" b="1" i="1" dirty="0"/>
              <a:t>60 minuti</a:t>
            </a:r>
            <a:r>
              <a:rPr lang="it-IT" sz="1400" i="1" dirty="0"/>
              <a:t> rientrano nella categoria </a:t>
            </a:r>
            <a:r>
              <a:rPr lang="it-IT" sz="1400" b="1" i="1" dirty="0"/>
              <a:t>Rapid</a:t>
            </a:r>
            <a:r>
              <a:rPr lang="it-IT" sz="1400" i="1" dirty="0"/>
              <a:t>. Questo perché online è molto raro che si giochi con tempi lunghi.</a:t>
            </a:r>
          </a:p>
        </p:txBody>
      </p:sp>
      <p:sp>
        <p:nvSpPr>
          <p:cNvPr id="2" name="Titolo 1">
            <a:extLst>
              <a:ext uri="{FF2B5EF4-FFF2-40B4-BE49-F238E27FC236}">
                <a16:creationId xmlns:a16="http://schemas.microsoft.com/office/drawing/2014/main" id="{C8FBE1B7-391C-3484-5A06-63A72BEDD30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44723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0DF5A-AA5D-F13A-CF65-0B8E2FA533A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0F187190-9325-D6C3-EA88-6AD7FCB32EF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674B20C-27FA-482F-FC1F-74A4D861496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FC3BD05-9CD6-EB0A-32DE-6AD0E1CD564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D8EB3BB-B3C6-E849-B3F2-23FA2E64537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1DDE6EF-7A42-E679-1465-38557573277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CC7DB15-D925-24B5-C564-A7E0A1BC2FC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048288A-B3DE-E5BE-B94A-9673F5D63C9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TEMPO DELLE PARTITE</a:t>
            </a:r>
          </a:p>
        </p:txBody>
      </p:sp>
      <p:sp>
        <p:nvSpPr>
          <p:cNvPr id="4" name="CasellaDiTesto 3">
            <a:extLst>
              <a:ext uri="{FF2B5EF4-FFF2-40B4-BE49-F238E27FC236}">
                <a16:creationId xmlns:a16="http://schemas.microsoft.com/office/drawing/2014/main" id="{E72C2286-418F-5D5B-3145-1F81A5E34452}"/>
              </a:ext>
            </a:extLst>
          </p:cNvPr>
          <p:cNvSpPr txBox="1"/>
          <p:nvPr/>
        </p:nvSpPr>
        <p:spPr>
          <a:xfrm>
            <a:off x="485964" y="3340265"/>
            <a:ext cx="11210925" cy="646331"/>
          </a:xfrm>
          <a:prstGeom prst="rect">
            <a:avLst/>
          </a:prstGeom>
          <a:noFill/>
        </p:spPr>
        <p:txBody>
          <a:bodyPr wrap="square">
            <a:spAutoFit/>
          </a:bodyPr>
          <a:lstStyle/>
          <a:p>
            <a:pPr algn="ctr">
              <a:buNone/>
            </a:pPr>
            <a:r>
              <a:rPr lang="it-IT" dirty="0"/>
              <a:t>Sappi che nel </a:t>
            </a:r>
            <a:r>
              <a:rPr lang="it-IT" b="1" dirty="0"/>
              <a:t>Campionato del Mondo</a:t>
            </a:r>
            <a:r>
              <a:rPr lang="it-IT" dirty="0"/>
              <a:t> le partite si giocano con </a:t>
            </a:r>
            <a:r>
              <a:rPr lang="it-IT" b="1" dirty="0"/>
              <a:t>tempi molto più lunghi</a:t>
            </a:r>
            <a:r>
              <a:rPr lang="it-IT" dirty="0"/>
              <a:t>, per garantire la </a:t>
            </a:r>
            <a:r>
              <a:rPr lang="it-IT" b="1" dirty="0"/>
              <a:t>massima qualità e profondità strategica</a:t>
            </a:r>
            <a:r>
              <a:rPr lang="it-IT" dirty="0"/>
              <a:t>.</a:t>
            </a:r>
          </a:p>
        </p:txBody>
      </p:sp>
      <p:sp>
        <p:nvSpPr>
          <p:cNvPr id="5" name="CasellaDiTesto 4">
            <a:extLst>
              <a:ext uri="{FF2B5EF4-FFF2-40B4-BE49-F238E27FC236}">
                <a16:creationId xmlns:a16="http://schemas.microsoft.com/office/drawing/2014/main" id="{2571E71F-B499-127D-66E5-C0DF316E9E58}"/>
              </a:ext>
            </a:extLst>
          </p:cNvPr>
          <p:cNvSpPr txBox="1"/>
          <p:nvPr/>
        </p:nvSpPr>
        <p:spPr>
          <a:xfrm>
            <a:off x="4574771" y="2487033"/>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CURIOSITÀ</a:t>
            </a:r>
          </a:p>
        </p:txBody>
      </p:sp>
      <p:sp>
        <p:nvSpPr>
          <p:cNvPr id="7" name="CasellaDiTesto 6">
            <a:extLst>
              <a:ext uri="{FF2B5EF4-FFF2-40B4-BE49-F238E27FC236}">
                <a16:creationId xmlns:a16="http://schemas.microsoft.com/office/drawing/2014/main" id="{C4B64B64-0C63-C03A-E090-031C47F4701D}"/>
              </a:ext>
            </a:extLst>
          </p:cNvPr>
          <p:cNvSpPr txBox="1"/>
          <p:nvPr/>
        </p:nvSpPr>
        <p:spPr>
          <a:xfrm>
            <a:off x="3011471" y="4314354"/>
            <a:ext cx="6159910" cy="923330"/>
          </a:xfrm>
          <a:prstGeom prst="rect">
            <a:avLst/>
          </a:prstGeom>
          <a:noFill/>
        </p:spPr>
        <p:txBody>
          <a:bodyPr wrap="square">
            <a:spAutoFit/>
          </a:bodyPr>
          <a:lstStyle/>
          <a:p>
            <a:pPr algn="ctr"/>
            <a:r>
              <a:rPr lang="it-IT" dirty="0"/>
              <a:t>Una singola partita può durare </a:t>
            </a:r>
            <a:r>
              <a:rPr lang="it-IT" b="1" dirty="0"/>
              <a:t>fino a 6-7 ore</a:t>
            </a:r>
            <a:r>
              <a:rPr lang="it-IT" dirty="0"/>
              <a:t>, per questo nei tornei ufficiali di questo livello si gioca </a:t>
            </a:r>
            <a:r>
              <a:rPr lang="it-IT" b="1" dirty="0"/>
              <a:t>una sola partita al giorno</a:t>
            </a:r>
            <a:r>
              <a:rPr lang="it-IT" dirty="0"/>
              <a:t>.</a:t>
            </a:r>
          </a:p>
        </p:txBody>
      </p:sp>
      <p:sp>
        <p:nvSpPr>
          <p:cNvPr id="2" name="Titolo 1">
            <a:extLst>
              <a:ext uri="{FF2B5EF4-FFF2-40B4-BE49-F238E27FC236}">
                <a16:creationId xmlns:a16="http://schemas.microsoft.com/office/drawing/2014/main" id="{210C7C15-93A6-2C2E-C43E-4AA2A3B3666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95504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ED10-D4E4-229F-EDE3-A5B4ABE7DC9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82C91847-ECDC-7B55-F047-718275774A2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FC3E495-BA5B-5FCA-A906-0A14414F5ED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D9E83AF-1256-88EC-D37F-521519F2B384}"/>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7A15499-C1E4-E9F3-AF07-2ADBBE2DB487}"/>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6F164411-2425-2085-3760-D6637F7BC1B1}"/>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754FF5A-FDD3-CFBF-A05D-10CF47C49D5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29D47477-9DC2-6AFA-CF09-38C2EC7B8A5E}"/>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APERTURA, MEDIOGIOCO E FINALE</a:t>
            </a:r>
          </a:p>
        </p:txBody>
      </p:sp>
      <p:sp>
        <p:nvSpPr>
          <p:cNvPr id="9" name="CasellaDiTesto 8">
            <a:extLst>
              <a:ext uri="{FF2B5EF4-FFF2-40B4-BE49-F238E27FC236}">
                <a16:creationId xmlns:a16="http://schemas.microsoft.com/office/drawing/2014/main" id="{FB3F9EC1-C1FE-56C4-BA98-19A5CE42514E}"/>
              </a:ext>
            </a:extLst>
          </p:cNvPr>
          <p:cNvSpPr txBox="1"/>
          <p:nvPr/>
        </p:nvSpPr>
        <p:spPr>
          <a:xfrm>
            <a:off x="531755" y="1511605"/>
            <a:ext cx="11210925" cy="369332"/>
          </a:xfrm>
          <a:prstGeom prst="rect">
            <a:avLst/>
          </a:prstGeom>
          <a:noFill/>
        </p:spPr>
        <p:txBody>
          <a:bodyPr wrap="square">
            <a:spAutoFit/>
          </a:bodyPr>
          <a:lstStyle/>
          <a:p>
            <a:r>
              <a:rPr lang="it-IT" dirty="0"/>
              <a:t>Una partita di scacchi può dividersi </a:t>
            </a:r>
            <a:r>
              <a:rPr lang="it-IT" b="1" dirty="0"/>
              <a:t>in 3 fasi principali</a:t>
            </a:r>
            <a:r>
              <a:rPr lang="it-IT" dirty="0"/>
              <a:t>. Ogni fase ha obiettivi e caratteristiche diversi:</a:t>
            </a:r>
          </a:p>
        </p:txBody>
      </p:sp>
      <p:sp>
        <p:nvSpPr>
          <p:cNvPr id="10" name="CasellaDiTesto 9">
            <a:extLst>
              <a:ext uri="{FF2B5EF4-FFF2-40B4-BE49-F238E27FC236}">
                <a16:creationId xmlns:a16="http://schemas.microsoft.com/office/drawing/2014/main" id="{A6BD3972-F079-2F3C-88D5-F9A070FB18CE}"/>
              </a:ext>
            </a:extLst>
          </p:cNvPr>
          <p:cNvSpPr txBox="1"/>
          <p:nvPr/>
        </p:nvSpPr>
        <p:spPr>
          <a:xfrm>
            <a:off x="780721" y="2246988"/>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APERTURA</a:t>
            </a:r>
          </a:p>
        </p:txBody>
      </p:sp>
      <p:sp>
        <p:nvSpPr>
          <p:cNvPr id="11" name="CasellaDiTesto 10">
            <a:extLst>
              <a:ext uri="{FF2B5EF4-FFF2-40B4-BE49-F238E27FC236}">
                <a16:creationId xmlns:a16="http://schemas.microsoft.com/office/drawing/2014/main" id="{980CF258-BB9C-3F55-FEC7-7A04EE6A8779}"/>
              </a:ext>
            </a:extLst>
          </p:cNvPr>
          <p:cNvSpPr txBox="1"/>
          <p:nvPr/>
        </p:nvSpPr>
        <p:spPr>
          <a:xfrm>
            <a:off x="4649715" y="2246988"/>
            <a:ext cx="3033310"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400" b="1" dirty="0">
                <a:solidFill>
                  <a:srgbClr val="CD831D"/>
                </a:solidFill>
              </a:rPr>
              <a:t>MEDIOGIOCO</a:t>
            </a:r>
            <a:endParaRPr lang="it-IT" sz="2800" b="1" dirty="0">
              <a:solidFill>
                <a:srgbClr val="CD831D"/>
              </a:solidFill>
            </a:endParaRPr>
          </a:p>
        </p:txBody>
      </p:sp>
      <p:sp>
        <p:nvSpPr>
          <p:cNvPr id="12" name="CasellaDiTesto 11">
            <a:extLst>
              <a:ext uri="{FF2B5EF4-FFF2-40B4-BE49-F238E27FC236}">
                <a16:creationId xmlns:a16="http://schemas.microsoft.com/office/drawing/2014/main" id="{2E954E10-0770-329E-6AE2-B78F23759D78}"/>
              </a:ext>
            </a:extLst>
          </p:cNvPr>
          <p:cNvSpPr txBox="1"/>
          <p:nvPr/>
        </p:nvSpPr>
        <p:spPr>
          <a:xfrm>
            <a:off x="8518709" y="2246988"/>
            <a:ext cx="3033310"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400" b="1" dirty="0">
                <a:solidFill>
                  <a:srgbClr val="CD831D"/>
                </a:solidFill>
              </a:rPr>
              <a:t>FINALE</a:t>
            </a:r>
            <a:endParaRPr lang="it-IT" sz="2800" b="1" dirty="0">
              <a:solidFill>
                <a:srgbClr val="CD831D"/>
              </a:solidFill>
            </a:endParaRPr>
          </a:p>
        </p:txBody>
      </p:sp>
      <p:sp>
        <p:nvSpPr>
          <p:cNvPr id="13" name="Freccia a destra 12">
            <a:extLst>
              <a:ext uri="{FF2B5EF4-FFF2-40B4-BE49-F238E27FC236}">
                <a16:creationId xmlns:a16="http://schemas.microsoft.com/office/drawing/2014/main" id="{BFB2C364-4947-AC3F-9999-1A7F56B5079C}"/>
              </a:ext>
            </a:extLst>
          </p:cNvPr>
          <p:cNvSpPr/>
          <p:nvPr/>
        </p:nvSpPr>
        <p:spPr>
          <a:xfrm>
            <a:off x="4042553" y="2325698"/>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a:extLst>
              <a:ext uri="{FF2B5EF4-FFF2-40B4-BE49-F238E27FC236}">
                <a16:creationId xmlns:a16="http://schemas.microsoft.com/office/drawing/2014/main" id="{00893BA0-7B7B-E65E-0B0F-EBC6D96EACB1}"/>
              </a:ext>
            </a:extLst>
          </p:cNvPr>
          <p:cNvSpPr txBox="1"/>
          <p:nvPr/>
        </p:nvSpPr>
        <p:spPr>
          <a:xfrm>
            <a:off x="485966" y="3302896"/>
            <a:ext cx="11064508" cy="646331"/>
          </a:xfrm>
          <a:prstGeom prst="rect">
            <a:avLst/>
          </a:prstGeom>
          <a:noFill/>
        </p:spPr>
        <p:txBody>
          <a:bodyPr wrap="square">
            <a:spAutoFit/>
          </a:bodyPr>
          <a:lstStyle/>
          <a:p>
            <a:pPr marL="285750" indent="-285750">
              <a:buFont typeface="Arial" panose="020B0604020202020204" pitchFamily="34" charset="0"/>
              <a:buChar char="•"/>
            </a:pPr>
            <a:r>
              <a:rPr lang="it-IT" b="1" dirty="0"/>
              <a:t>Non necessariamente si arriva al finale</a:t>
            </a:r>
            <a:r>
              <a:rPr lang="it-IT" dirty="0"/>
              <a:t>; una partita può concludersi anche nel mediogioco o addirittura in apertura.</a:t>
            </a:r>
          </a:p>
        </p:txBody>
      </p:sp>
      <p:sp>
        <p:nvSpPr>
          <p:cNvPr id="17" name="Freccia a destra 16">
            <a:extLst>
              <a:ext uri="{FF2B5EF4-FFF2-40B4-BE49-F238E27FC236}">
                <a16:creationId xmlns:a16="http://schemas.microsoft.com/office/drawing/2014/main" id="{F13F1B7B-AC82-5B9F-D6E7-D57074DCE5A5}"/>
              </a:ext>
            </a:extLst>
          </p:cNvPr>
          <p:cNvSpPr/>
          <p:nvPr/>
        </p:nvSpPr>
        <p:spPr>
          <a:xfrm>
            <a:off x="7911547" y="2325698"/>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6B0C4A57-8926-676F-1C38-D729F04EF6E3}"/>
              </a:ext>
            </a:extLst>
          </p:cNvPr>
          <p:cNvSpPr txBox="1"/>
          <p:nvPr/>
        </p:nvSpPr>
        <p:spPr>
          <a:xfrm>
            <a:off x="484420" y="3937372"/>
            <a:ext cx="11066053" cy="369332"/>
          </a:xfrm>
          <a:prstGeom prst="rect">
            <a:avLst/>
          </a:prstGeom>
          <a:noFill/>
        </p:spPr>
        <p:txBody>
          <a:bodyPr wrap="square">
            <a:spAutoFit/>
          </a:bodyPr>
          <a:lstStyle/>
          <a:p>
            <a:pPr marL="285750" indent="-285750">
              <a:buFont typeface="Arial" panose="020B0604020202020204" pitchFamily="34" charset="0"/>
              <a:buChar char="•"/>
            </a:pPr>
            <a:r>
              <a:rPr lang="it-IT" b="1" dirty="0"/>
              <a:t>Non esiste un numero preciso di mosse che segna il passaggio </a:t>
            </a:r>
            <a:r>
              <a:rPr lang="it-IT" dirty="0"/>
              <a:t>tra apertura, mediogioco e finale</a:t>
            </a:r>
          </a:p>
        </p:txBody>
      </p:sp>
      <p:sp>
        <p:nvSpPr>
          <p:cNvPr id="4" name="CasellaDiTesto 3">
            <a:extLst>
              <a:ext uri="{FF2B5EF4-FFF2-40B4-BE49-F238E27FC236}">
                <a16:creationId xmlns:a16="http://schemas.microsoft.com/office/drawing/2014/main" id="{EF536D54-062D-4361-D4D5-09CFAA60BA23}"/>
              </a:ext>
            </a:extLst>
          </p:cNvPr>
          <p:cNvSpPr txBox="1"/>
          <p:nvPr/>
        </p:nvSpPr>
        <p:spPr>
          <a:xfrm>
            <a:off x="435077" y="4314993"/>
            <a:ext cx="11115395" cy="646331"/>
          </a:xfrm>
          <a:prstGeom prst="rect">
            <a:avLst/>
          </a:prstGeom>
          <a:noFill/>
        </p:spPr>
        <p:txBody>
          <a:bodyPr wrap="square">
            <a:spAutoFit/>
          </a:bodyPr>
          <a:lstStyle/>
          <a:p>
            <a:pPr marL="742950" lvl="1" indent="-285750">
              <a:buFont typeface="Arial" panose="020B0604020202020204" pitchFamily="34" charset="0"/>
              <a:buChar char="•"/>
            </a:pPr>
            <a:r>
              <a:rPr lang="it-IT" dirty="0"/>
              <a:t>Solitamente, l’</a:t>
            </a:r>
            <a:r>
              <a:rPr lang="it-IT" b="1" dirty="0"/>
              <a:t>apertura</a:t>
            </a:r>
            <a:r>
              <a:rPr lang="it-IT" dirty="0"/>
              <a:t> finisce quando tutti i pezzi sono stati </a:t>
            </a:r>
            <a:r>
              <a:rPr lang="it-IT" b="1" dirty="0"/>
              <a:t>sviluppati</a:t>
            </a:r>
            <a:r>
              <a:rPr lang="it-IT" dirty="0"/>
              <a:t> e il re è stato messo al </a:t>
            </a:r>
            <a:r>
              <a:rPr lang="it-IT" b="1" dirty="0"/>
              <a:t>sicuro</a:t>
            </a:r>
            <a:r>
              <a:rPr lang="it-IT" dirty="0"/>
              <a:t> con l’arrocco.</a:t>
            </a:r>
          </a:p>
        </p:txBody>
      </p:sp>
      <p:sp>
        <p:nvSpPr>
          <p:cNvPr id="6" name="CasellaDiTesto 5">
            <a:extLst>
              <a:ext uri="{FF2B5EF4-FFF2-40B4-BE49-F238E27FC236}">
                <a16:creationId xmlns:a16="http://schemas.microsoft.com/office/drawing/2014/main" id="{151D1EF9-AD19-F056-F3F9-5A440C15B30E}"/>
              </a:ext>
            </a:extLst>
          </p:cNvPr>
          <p:cNvSpPr txBox="1"/>
          <p:nvPr/>
        </p:nvSpPr>
        <p:spPr>
          <a:xfrm>
            <a:off x="435077" y="4969613"/>
            <a:ext cx="11115394" cy="646331"/>
          </a:xfrm>
          <a:prstGeom prst="rect">
            <a:avLst/>
          </a:prstGeom>
          <a:noFill/>
        </p:spPr>
        <p:txBody>
          <a:bodyPr wrap="square">
            <a:spAutoFit/>
          </a:bodyPr>
          <a:lstStyle/>
          <a:p>
            <a:pPr marL="742950" lvl="1" indent="-285750">
              <a:buFont typeface="Arial" panose="020B0604020202020204" pitchFamily="34" charset="0"/>
              <a:buChar char="•"/>
            </a:pPr>
            <a:r>
              <a:rPr lang="it-IT" dirty="0"/>
              <a:t>Il </a:t>
            </a:r>
            <a:r>
              <a:rPr lang="it-IT" b="1" dirty="0"/>
              <a:t>mediogioco</a:t>
            </a:r>
            <a:r>
              <a:rPr lang="it-IT" dirty="0"/>
              <a:t> invece, solitamente termina quando sono stati </a:t>
            </a:r>
            <a:r>
              <a:rPr lang="it-IT" b="1" dirty="0"/>
              <a:t>eliminati molti pezzi</a:t>
            </a:r>
            <a:r>
              <a:rPr lang="it-IT" dirty="0"/>
              <a:t> dalla scacchiera, la posizione si è </a:t>
            </a:r>
            <a:r>
              <a:rPr lang="it-IT" b="1" dirty="0"/>
              <a:t>semplificata</a:t>
            </a:r>
            <a:r>
              <a:rPr lang="it-IT" dirty="0"/>
              <a:t> e cominciano a contare soprattutto i </a:t>
            </a:r>
            <a:r>
              <a:rPr lang="it-IT" b="1" dirty="0"/>
              <a:t>pedoni</a:t>
            </a:r>
            <a:r>
              <a:rPr lang="it-IT" dirty="0"/>
              <a:t> e il </a:t>
            </a:r>
            <a:r>
              <a:rPr lang="it-IT" b="1" dirty="0"/>
              <a:t>re</a:t>
            </a:r>
            <a:r>
              <a:rPr lang="it-IT" dirty="0"/>
              <a:t>: inizia così il </a:t>
            </a:r>
            <a:r>
              <a:rPr lang="it-IT" b="1" dirty="0"/>
              <a:t>finale</a:t>
            </a:r>
            <a:r>
              <a:rPr lang="it-IT" dirty="0"/>
              <a:t>.</a:t>
            </a:r>
          </a:p>
        </p:txBody>
      </p:sp>
      <p:sp>
        <p:nvSpPr>
          <p:cNvPr id="2" name="Titolo 1">
            <a:extLst>
              <a:ext uri="{FF2B5EF4-FFF2-40B4-BE49-F238E27FC236}">
                <a16:creationId xmlns:a16="http://schemas.microsoft.com/office/drawing/2014/main" id="{7FA42314-F2EC-6C64-709B-D78083460E5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84785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6" grpId="0"/>
      <p:bldP spid="17" grpId="0" animBg="1"/>
      <p:bldP spid="19" grpId="0" build="p"/>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41899-0ED9-DA10-FDAD-3667C042279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12E6D5A-B742-F21D-153C-F792F527323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3341A1B-DEB1-54C5-8ACF-9E7D0EAFC086}"/>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A5173AB-926B-0E76-072A-08823924A12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FCE4C6E-0F08-25B4-FD07-2093652A4AA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A4272F4-3E86-B12D-6487-75946882F79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A8B4613-0A79-D5FC-6F05-05CE936D89F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7B196D7-8947-2002-94BF-38AB3155B43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APERTURA, MEDIOGIOCO E FINALE</a:t>
            </a:r>
          </a:p>
        </p:txBody>
      </p:sp>
      <p:sp>
        <p:nvSpPr>
          <p:cNvPr id="10" name="CasellaDiTesto 9">
            <a:extLst>
              <a:ext uri="{FF2B5EF4-FFF2-40B4-BE49-F238E27FC236}">
                <a16:creationId xmlns:a16="http://schemas.microsoft.com/office/drawing/2014/main" id="{52F1310D-5C3E-F1BF-FCD8-45132404613E}"/>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APERTURA</a:t>
            </a:r>
          </a:p>
        </p:txBody>
      </p:sp>
      <p:sp>
        <p:nvSpPr>
          <p:cNvPr id="2" name="CasellaDiTesto 1">
            <a:extLst>
              <a:ext uri="{FF2B5EF4-FFF2-40B4-BE49-F238E27FC236}">
                <a16:creationId xmlns:a16="http://schemas.microsoft.com/office/drawing/2014/main" id="{1E7222FA-D0CA-2DF4-DAD3-CFB29C267EA0}"/>
              </a:ext>
            </a:extLst>
          </p:cNvPr>
          <p:cNvSpPr txBox="1"/>
          <p:nvPr/>
        </p:nvSpPr>
        <p:spPr>
          <a:xfrm>
            <a:off x="4827278" y="1829834"/>
            <a:ext cx="6607637" cy="3416320"/>
          </a:xfrm>
          <a:prstGeom prst="rect">
            <a:avLst/>
          </a:prstGeom>
          <a:noFill/>
        </p:spPr>
        <p:txBody>
          <a:bodyPr wrap="square" rtlCol="0">
            <a:spAutoFit/>
          </a:bodyPr>
          <a:lstStyle/>
          <a:p>
            <a:r>
              <a:rPr lang="it-IT" b="1" dirty="0"/>
              <a:t>Obiettivo:</a:t>
            </a:r>
            <a:r>
              <a:rPr lang="it-IT" dirty="0"/>
              <a:t> costruire una </a:t>
            </a:r>
            <a:r>
              <a:rPr lang="it-IT" b="1" dirty="0"/>
              <a:t>posizione solida sviluppando i pezzi</a:t>
            </a:r>
            <a:r>
              <a:rPr lang="it-IT" dirty="0"/>
              <a:t>, </a:t>
            </a:r>
            <a:r>
              <a:rPr lang="it-IT" b="1" dirty="0"/>
              <a:t>mettere il re al sicuro </a:t>
            </a:r>
            <a:r>
              <a:rPr lang="it-IT" dirty="0"/>
              <a:t>preparando un terreno favorevole per il mediogioco.</a:t>
            </a:r>
          </a:p>
          <a:p>
            <a:pPr marL="285750" indent="-285750">
              <a:buFont typeface="Arial" panose="020B0604020202020204" pitchFamily="34" charset="0"/>
              <a:buChar char="•"/>
            </a:pPr>
            <a:r>
              <a:rPr lang="it-IT" dirty="0"/>
              <a:t>Si controllano </a:t>
            </a:r>
            <a:r>
              <a:rPr lang="it-IT" b="1" dirty="0"/>
              <a:t>le case centrali </a:t>
            </a:r>
            <a:r>
              <a:rPr lang="it-IT" dirty="0"/>
              <a:t>della scacchiera .</a:t>
            </a:r>
          </a:p>
          <a:p>
            <a:pPr marL="285750" indent="-285750">
              <a:buFont typeface="Arial" panose="020B0604020202020204" pitchFamily="34" charset="0"/>
              <a:buChar char="•"/>
            </a:pPr>
            <a:r>
              <a:rPr lang="it-IT" dirty="0"/>
              <a:t>Si </a:t>
            </a:r>
            <a:r>
              <a:rPr lang="it-IT" b="1" dirty="0"/>
              <a:t>sviluppano i pezzi leggeri </a:t>
            </a:r>
            <a:r>
              <a:rPr lang="it-IT" dirty="0"/>
              <a:t>(cavalli e alfieri) .</a:t>
            </a:r>
          </a:p>
          <a:p>
            <a:pPr marL="285750" indent="-285750">
              <a:buFont typeface="Arial" panose="020B0604020202020204" pitchFamily="34" charset="0"/>
              <a:buChar char="•"/>
            </a:pPr>
            <a:r>
              <a:rPr lang="it-IT" dirty="0"/>
              <a:t>Si </a:t>
            </a:r>
            <a:r>
              <a:rPr lang="it-IT" b="1" dirty="0"/>
              <a:t>arrocca</a:t>
            </a:r>
            <a:r>
              <a:rPr lang="it-IT" dirty="0"/>
              <a:t> per proteggere il re.</a:t>
            </a:r>
          </a:p>
          <a:p>
            <a:pPr marL="285750" indent="-285750">
              <a:buFont typeface="Arial" panose="020B0604020202020204" pitchFamily="34" charset="0"/>
              <a:buChar char="•"/>
            </a:pPr>
            <a:r>
              <a:rPr lang="it-IT" dirty="0"/>
              <a:t>Solitamente si </a:t>
            </a:r>
            <a:r>
              <a:rPr lang="it-IT" b="1" dirty="0"/>
              <a:t>evita di muovere più volte lo stesso pezzo </a:t>
            </a:r>
            <a:r>
              <a:rPr lang="it-IT" dirty="0"/>
              <a:t>per non perdere tempi di gioco.</a:t>
            </a:r>
          </a:p>
          <a:p>
            <a:pPr marL="285750" indent="-285750">
              <a:buFont typeface="Arial" panose="020B0604020202020204" pitchFamily="34" charset="0"/>
              <a:buChar char="•"/>
            </a:pPr>
            <a:r>
              <a:rPr lang="it-IT" dirty="0"/>
              <a:t>Solitamente si </a:t>
            </a:r>
            <a:r>
              <a:rPr lang="it-IT" b="1" dirty="0"/>
              <a:t>evita di sviluppare troppo presto la regina </a:t>
            </a:r>
            <a:r>
              <a:rPr lang="it-IT" dirty="0"/>
              <a:t>per non esporla a rischi e perdite di tempo.</a:t>
            </a:r>
          </a:p>
          <a:p>
            <a:pPr marL="285750" indent="-285750">
              <a:buFont typeface="Arial" panose="020B0604020202020204" pitchFamily="34" charset="0"/>
              <a:buChar char="•"/>
            </a:pPr>
            <a:r>
              <a:rPr lang="it-IT" b="1" dirty="0"/>
              <a:t>Si collegano le torri</a:t>
            </a:r>
            <a:r>
              <a:rPr lang="it-IT" dirty="0"/>
              <a:t>: se si sono sviluppati tutti i pezzi le torri comunicano e proteggono a vicenda</a:t>
            </a:r>
          </a:p>
        </p:txBody>
      </p:sp>
      <p:sp>
        <p:nvSpPr>
          <p:cNvPr id="4" name="Titolo 1">
            <a:extLst>
              <a:ext uri="{FF2B5EF4-FFF2-40B4-BE49-F238E27FC236}">
                <a16:creationId xmlns:a16="http://schemas.microsoft.com/office/drawing/2014/main" id="{55DFF648-A6A9-0026-24FD-85A2D2C3BD7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74572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D0E82-9839-5643-7FCB-5F54C3D066B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BA7C85E-B298-D4EE-1115-B3788871AF2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12C18E8-73B9-63B1-ED18-9A95C5015A87}"/>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FB703B3-B73F-5693-3D8B-4F986187F4D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0CBC05B-FB9D-5EFC-C618-EC16C834E43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37E4465F-A65F-48E1-3D29-C4B76D5B676A}"/>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C8B017E-E454-3719-067B-BC19D2038EF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 name="Titolo 1">
            <a:extLst>
              <a:ext uri="{FF2B5EF4-FFF2-40B4-BE49-F238E27FC236}">
                <a16:creationId xmlns:a16="http://schemas.microsoft.com/office/drawing/2014/main" id="{C64D0487-6454-EF1F-4DB3-B5A086994F9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APERTURA, MEDIOGIOCO E FINALE</a:t>
            </a:r>
          </a:p>
        </p:txBody>
      </p:sp>
      <p:sp>
        <p:nvSpPr>
          <p:cNvPr id="5" name="CasellaDiTesto 4">
            <a:extLst>
              <a:ext uri="{FF2B5EF4-FFF2-40B4-BE49-F238E27FC236}">
                <a16:creationId xmlns:a16="http://schemas.microsoft.com/office/drawing/2014/main" id="{008A0D58-6CAF-1E5D-3BE0-BA0EE68D4AC6}"/>
              </a:ext>
            </a:extLst>
          </p:cNvPr>
          <p:cNvSpPr txBox="1"/>
          <p:nvPr/>
        </p:nvSpPr>
        <p:spPr>
          <a:xfrm>
            <a:off x="4217968" y="1720840"/>
            <a:ext cx="7725696" cy="3693319"/>
          </a:xfrm>
          <a:prstGeom prst="rect">
            <a:avLst/>
          </a:prstGeom>
          <a:noFill/>
        </p:spPr>
        <p:txBody>
          <a:bodyPr wrap="square">
            <a:spAutoFit/>
          </a:bodyPr>
          <a:lstStyle/>
          <a:p>
            <a:r>
              <a:rPr lang="it-IT" b="1" dirty="0"/>
              <a:t>Obiettivo:</a:t>
            </a:r>
            <a:r>
              <a:rPr lang="it-IT" dirty="0"/>
              <a:t> sviluppare </a:t>
            </a:r>
            <a:r>
              <a:rPr lang="it-IT" b="1" dirty="0"/>
              <a:t>idee strategiche e tattiche </a:t>
            </a:r>
            <a:r>
              <a:rPr lang="it-IT" dirty="0"/>
              <a:t>per ottenere un </a:t>
            </a:r>
            <a:r>
              <a:rPr lang="it-IT" b="1" dirty="0"/>
              <a:t>vantaggio </a:t>
            </a:r>
            <a:r>
              <a:rPr lang="it-IT" dirty="0"/>
              <a:t>e mettere in difficoltà l’avversario.</a:t>
            </a:r>
          </a:p>
          <a:p>
            <a:pPr marL="285750" indent="-285750">
              <a:buFont typeface="Arial" panose="020B0604020202020204" pitchFamily="34" charset="0"/>
              <a:buChar char="•"/>
            </a:pPr>
            <a:r>
              <a:rPr lang="it-IT" dirty="0"/>
              <a:t>È la fase in cui si inizia davvero a lottare per vincere, cercando di </a:t>
            </a:r>
            <a:r>
              <a:rPr lang="it-IT" b="1" dirty="0"/>
              <a:t>attaccare non solo il re</a:t>
            </a:r>
            <a:r>
              <a:rPr lang="it-IT" dirty="0"/>
              <a:t>, ma anche </a:t>
            </a:r>
            <a:r>
              <a:rPr lang="it-IT" b="1" dirty="0"/>
              <a:t>pezzi indifesi </a:t>
            </a:r>
            <a:r>
              <a:rPr lang="it-IT" dirty="0"/>
              <a:t>o </a:t>
            </a:r>
            <a:r>
              <a:rPr lang="it-IT" b="1" dirty="0"/>
              <a:t>punti deboli </a:t>
            </a:r>
            <a:r>
              <a:rPr lang="it-IT" dirty="0"/>
              <a:t>nella posizione avversaria.</a:t>
            </a:r>
          </a:p>
          <a:p>
            <a:pPr marL="285750" indent="-285750">
              <a:buFont typeface="Arial" panose="020B0604020202020204" pitchFamily="34" charset="0"/>
              <a:buChar char="•"/>
            </a:pPr>
            <a:r>
              <a:rPr lang="it-IT" dirty="0"/>
              <a:t>I pezzi si spostano su </a:t>
            </a:r>
            <a:r>
              <a:rPr lang="it-IT" b="1" dirty="0"/>
              <a:t>case più attive </a:t>
            </a:r>
            <a:r>
              <a:rPr lang="it-IT" dirty="0"/>
              <a:t>per collaborare meglio e creare </a:t>
            </a:r>
            <a:r>
              <a:rPr lang="it-IT" b="1" dirty="0"/>
              <a:t>minacce</a:t>
            </a:r>
            <a:r>
              <a:rPr lang="it-IT" dirty="0"/>
              <a:t>.</a:t>
            </a:r>
          </a:p>
          <a:p>
            <a:pPr marL="285750" indent="-285750">
              <a:buFont typeface="Arial" panose="020B0604020202020204" pitchFamily="34" charset="0"/>
              <a:buChar char="•"/>
            </a:pPr>
            <a:r>
              <a:rPr lang="it-IT" dirty="0"/>
              <a:t>Si valutano gli </a:t>
            </a:r>
            <a:r>
              <a:rPr lang="it-IT" b="1" dirty="0"/>
              <a:t>scambi</a:t>
            </a:r>
            <a:r>
              <a:rPr lang="it-IT" dirty="0"/>
              <a:t> con attenzione, decidendo quali pezzi conviene tenere e quali è meglio cambiare.</a:t>
            </a:r>
          </a:p>
          <a:p>
            <a:pPr marL="285750" indent="-285750">
              <a:buFont typeface="Arial" panose="020B0604020202020204" pitchFamily="34" charset="0"/>
              <a:buChar char="•"/>
            </a:pPr>
            <a:r>
              <a:rPr lang="it-IT" dirty="0"/>
              <a:t>In questa fase cominciano ad emergere le </a:t>
            </a:r>
            <a:r>
              <a:rPr lang="it-IT" b="1" dirty="0"/>
              <a:t>occasioni tattiche</a:t>
            </a:r>
            <a:r>
              <a:rPr lang="it-IT" dirty="0"/>
              <a:t>, cioè mosse che possono cambiare improvvisamente l’equilibrio della partita.</a:t>
            </a:r>
          </a:p>
          <a:p>
            <a:pPr marL="285750" indent="-285750">
              <a:buFont typeface="Arial" panose="020B0604020202020204" pitchFamily="34" charset="0"/>
              <a:buChar char="•"/>
            </a:pPr>
            <a:r>
              <a:rPr lang="it-IT" dirty="0"/>
              <a:t>Si fa </a:t>
            </a:r>
            <a:r>
              <a:rPr lang="it-IT" b="1" dirty="0"/>
              <a:t>attenzione a non indebolire troppo la propria posizione </a:t>
            </a:r>
            <a:r>
              <a:rPr lang="it-IT" dirty="0"/>
              <a:t>o lasciare il re esposto.</a:t>
            </a:r>
          </a:p>
        </p:txBody>
      </p:sp>
      <p:sp>
        <p:nvSpPr>
          <p:cNvPr id="4" name="CasellaDiTesto 3">
            <a:extLst>
              <a:ext uri="{FF2B5EF4-FFF2-40B4-BE49-F238E27FC236}">
                <a16:creationId xmlns:a16="http://schemas.microsoft.com/office/drawing/2014/main" id="{38B77DBE-4C8B-50C6-B24B-304866E0C6B7}"/>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MEDIOGIOCO</a:t>
            </a:r>
          </a:p>
        </p:txBody>
      </p:sp>
      <p:sp>
        <p:nvSpPr>
          <p:cNvPr id="6" name="Titolo 1">
            <a:extLst>
              <a:ext uri="{FF2B5EF4-FFF2-40B4-BE49-F238E27FC236}">
                <a16:creationId xmlns:a16="http://schemas.microsoft.com/office/drawing/2014/main" id="{85264401-35CB-59C2-F0E3-AA59EC9FC06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78248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E3141-CF30-FE08-C27B-91285BB98EB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C935C2C6-CE61-6956-62E2-21907982EDE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9659679-236D-C7FA-E892-78B5F096E8C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34B4CDC-F0A3-D0BC-7534-8372F4D00EBB}"/>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36F95810-720F-A71F-EC03-0A23F559CA1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E31B673-CD01-F133-2735-854EEA6E4C10}"/>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FECCABB-0CE9-2CBF-DF98-4AB75CF1EEA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 name="Titolo 1">
            <a:extLst>
              <a:ext uri="{FF2B5EF4-FFF2-40B4-BE49-F238E27FC236}">
                <a16:creationId xmlns:a16="http://schemas.microsoft.com/office/drawing/2014/main" id="{69AA58AC-DFD2-C9C9-D782-85610A80E7F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APERTURA, MEDIOGIOCO E FINALE</a:t>
            </a:r>
          </a:p>
        </p:txBody>
      </p:sp>
      <p:sp>
        <p:nvSpPr>
          <p:cNvPr id="19" name="CasellaDiTesto 18">
            <a:extLst>
              <a:ext uri="{FF2B5EF4-FFF2-40B4-BE49-F238E27FC236}">
                <a16:creationId xmlns:a16="http://schemas.microsoft.com/office/drawing/2014/main" id="{E823C661-9E72-B406-B166-283E1A70360F}"/>
              </a:ext>
            </a:extLst>
          </p:cNvPr>
          <p:cNvSpPr txBox="1"/>
          <p:nvPr/>
        </p:nvSpPr>
        <p:spPr>
          <a:xfrm>
            <a:off x="4466746" y="1696343"/>
            <a:ext cx="7230144" cy="3970318"/>
          </a:xfrm>
          <a:prstGeom prst="rect">
            <a:avLst/>
          </a:prstGeom>
          <a:noFill/>
        </p:spPr>
        <p:txBody>
          <a:bodyPr wrap="square">
            <a:spAutoFit/>
          </a:bodyPr>
          <a:lstStyle/>
          <a:p>
            <a:pPr>
              <a:buNone/>
            </a:pPr>
            <a:r>
              <a:rPr lang="it-IT" b="1" dirty="0"/>
              <a:t>Obiettivo:</a:t>
            </a:r>
            <a:r>
              <a:rPr lang="it-IT" dirty="0"/>
              <a:t> con pochi pezzi rimasti, si cerca di portare i pedoni a </a:t>
            </a:r>
            <a:r>
              <a:rPr lang="it-IT" b="1" dirty="0"/>
              <a:t>promozione</a:t>
            </a:r>
            <a:r>
              <a:rPr lang="it-IT" dirty="0"/>
              <a:t> e </a:t>
            </a:r>
            <a:r>
              <a:rPr lang="it-IT" b="1" dirty="0"/>
              <a:t>il re diventa fondamentale </a:t>
            </a:r>
            <a:r>
              <a:rPr lang="it-IT" dirty="0"/>
              <a:t>partecipando attivamente al gioco. </a:t>
            </a:r>
          </a:p>
          <a:p>
            <a:pPr marL="285750" indent="-285750">
              <a:buFont typeface="Arial" panose="020B0604020202020204" pitchFamily="34" charset="0"/>
              <a:buChar char="•"/>
            </a:pPr>
            <a:r>
              <a:rPr lang="it-IT" dirty="0"/>
              <a:t>Il </a:t>
            </a:r>
            <a:r>
              <a:rPr lang="it-IT" b="1" dirty="0"/>
              <a:t>re entra in gioco </a:t>
            </a:r>
            <a:r>
              <a:rPr lang="it-IT" dirty="0"/>
              <a:t>e si muove verso il </a:t>
            </a:r>
            <a:r>
              <a:rPr lang="it-IT" b="1" dirty="0"/>
              <a:t>centro</a:t>
            </a:r>
            <a:r>
              <a:rPr lang="it-IT" dirty="0"/>
              <a:t> supportando i pedoni.</a:t>
            </a:r>
          </a:p>
          <a:p>
            <a:pPr marL="285750" indent="-285750">
              <a:buFont typeface="Arial" panose="020B0604020202020204" pitchFamily="34" charset="0"/>
              <a:buChar char="•"/>
            </a:pPr>
            <a:r>
              <a:rPr lang="it-IT" dirty="0"/>
              <a:t>Si avanza con i pedoni cercando di portarli a </a:t>
            </a:r>
            <a:r>
              <a:rPr lang="it-IT" b="1" dirty="0"/>
              <a:t>promozione</a:t>
            </a:r>
          </a:p>
          <a:p>
            <a:pPr marL="285750" indent="-285750">
              <a:buFont typeface="Arial" panose="020B0604020202020204" pitchFamily="34" charset="0"/>
              <a:buChar char="•"/>
            </a:pPr>
            <a:r>
              <a:rPr lang="it-IT" dirty="0"/>
              <a:t>Si controllano </a:t>
            </a:r>
            <a:r>
              <a:rPr lang="it-IT" b="1" dirty="0"/>
              <a:t>case chiave </a:t>
            </a:r>
            <a:r>
              <a:rPr lang="it-IT" dirty="0"/>
              <a:t>per bloccare il re o i pedoni avversari.</a:t>
            </a:r>
          </a:p>
          <a:p>
            <a:pPr marL="285750" indent="-285750">
              <a:buFont typeface="Arial" panose="020B0604020202020204" pitchFamily="34" charset="0"/>
              <a:buChar char="•"/>
            </a:pPr>
            <a:r>
              <a:rPr lang="it-IT" dirty="0"/>
              <a:t>Si valutano ancora con più attenzione gli </a:t>
            </a:r>
            <a:r>
              <a:rPr lang="it-IT" b="1" dirty="0"/>
              <a:t>scambi</a:t>
            </a:r>
            <a:r>
              <a:rPr lang="it-IT" dirty="0"/>
              <a:t>: ogni pezzo rimasto è prezioso.</a:t>
            </a:r>
          </a:p>
          <a:p>
            <a:pPr marL="285750" indent="-285750">
              <a:buFont typeface="Arial" panose="020B0604020202020204" pitchFamily="34" charset="0"/>
              <a:buChar char="•"/>
            </a:pPr>
            <a:r>
              <a:rPr lang="it-IT" dirty="0"/>
              <a:t>Se si è in vantaggio, si punta a </a:t>
            </a:r>
            <a:r>
              <a:rPr lang="it-IT" b="1" dirty="0"/>
              <a:t>semplificare la posizione</a:t>
            </a:r>
          </a:p>
          <a:p>
            <a:pPr marL="285750" indent="-285750">
              <a:buFont typeface="Arial" panose="020B0604020202020204" pitchFamily="34" charset="0"/>
              <a:buChar char="•"/>
            </a:pPr>
            <a:r>
              <a:rPr lang="it-IT" dirty="0"/>
              <a:t>Se si è in svantaggio, si cerca di ostacolare l’avversario e </a:t>
            </a:r>
            <a:r>
              <a:rPr lang="it-IT" b="1" dirty="0"/>
              <a:t>puntare a una patta</a:t>
            </a:r>
            <a:r>
              <a:rPr lang="it-IT" dirty="0"/>
              <a:t> (stallo, ripetizione, ecc.).</a:t>
            </a:r>
          </a:p>
          <a:p>
            <a:pPr marL="285750" indent="-285750">
              <a:buFont typeface="Arial" panose="020B0604020202020204" pitchFamily="34" charset="0"/>
              <a:buChar char="•"/>
            </a:pPr>
            <a:r>
              <a:rPr lang="it-IT" dirty="0"/>
              <a:t>Visto che probabilmente il </a:t>
            </a:r>
            <a:r>
              <a:rPr lang="it-IT" b="1" dirty="0"/>
              <a:t>tempo è poco sull’orologio</a:t>
            </a:r>
            <a:r>
              <a:rPr lang="it-IT" dirty="0"/>
              <a:t>, diventa ancora più fondamentale gestirlo bene e restare </a:t>
            </a:r>
            <a:r>
              <a:rPr lang="it-IT" b="1" dirty="0"/>
              <a:t>concentrati</a:t>
            </a:r>
            <a:r>
              <a:rPr lang="it-IT" dirty="0"/>
              <a:t> fino all’ultima mossa.</a:t>
            </a:r>
          </a:p>
        </p:txBody>
      </p:sp>
      <p:sp>
        <p:nvSpPr>
          <p:cNvPr id="20" name="CasellaDiTesto 19">
            <a:extLst>
              <a:ext uri="{FF2B5EF4-FFF2-40B4-BE49-F238E27FC236}">
                <a16:creationId xmlns:a16="http://schemas.microsoft.com/office/drawing/2014/main" id="{3114A044-87BC-47BB-707C-79190CAE8FF2}"/>
              </a:ext>
            </a:extLst>
          </p:cNvPr>
          <p:cNvSpPr txBox="1"/>
          <p:nvPr/>
        </p:nvSpPr>
        <p:spPr>
          <a:xfrm>
            <a:off x="936323" y="3288994"/>
            <a:ext cx="3033310"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FINALE</a:t>
            </a:r>
          </a:p>
        </p:txBody>
      </p:sp>
      <p:sp>
        <p:nvSpPr>
          <p:cNvPr id="4" name="Titolo 1">
            <a:extLst>
              <a:ext uri="{FF2B5EF4-FFF2-40B4-BE49-F238E27FC236}">
                <a16:creationId xmlns:a16="http://schemas.microsoft.com/office/drawing/2014/main" id="{1A7EC548-5494-F6AE-5D8F-A8AD348C259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307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fade">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fade">
                                      <p:cBhvr>
                                        <p:cTn id="22" dur="500"/>
                                        <p:tgtEl>
                                          <p:spTgt spid="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Effect transition="in" filter="fade">
                                      <p:cBhvr>
                                        <p:cTn id="27" dur="500"/>
                                        <p:tgtEl>
                                          <p:spTgt spid="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xEl>
                                              <p:pRg st="5" end="5"/>
                                            </p:txEl>
                                          </p:spTgt>
                                        </p:tgtEl>
                                        <p:attrNameLst>
                                          <p:attrName>style.visibility</p:attrName>
                                        </p:attrNameLst>
                                      </p:cBhvr>
                                      <p:to>
                                        <p:strVal val="visible"/>
                                      </p:to>
                                    </p:set>
                                    <p:animEffect transition="in" filter="fade">
                                      <p:cBhvr>
                                        <p:cTn id="32" dur="500"/>
                                        <p:tgtEl>
                                          <p:spTgt spid="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xEl>
                                              <p:pRg st="6" end="6"/>
                                            </p:txEl>
                                          </p:spTgt>
                                        </p:tgtEl>
                                        <p:attrNameLst>
                                          <p:attrName>style.visibility</p:attrName>
                                        </p:attrNameLst>
                                      </p:cBhvr>
                                      <p:to>
                                        <p:strVal val="visible"/>
                                      </p:to>
                                    </p:set>
                                    <p:animEffect transition="in" filter="fade">
                                      <p:cBhvr>
                                        <p:cTn id="37" dur="500"/>
                                        <p:tgtEl>
                                          <p:spTgt spid="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xEl>
                                              <p:pRg st="7" end="7"/>
                                            </p:txEl>
                                          </p:spTgt>
                                        </p:tgtEl>
                                        <p:attrNameLst>
                                          <p:attrName>style.visibility</p:attrName>
                                        </p:attrNameLst>
                                      </p:cBhvr>
                                      <p:to>
                                        <p:strVal val="visible"/>
                                      </p:to>
                                    </p:set>
                                    <p:animEffect transition="in" filter="fade">
                                      <p:cBhvr>
                                        <p:cTn id="42" dur="500"/>
                                        <p:tgtEl>
                                          <p:spTgt spid="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A456A-3B18-AC72-9C9F-8C23BC0CC41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9C3CB73-A61A-F0F3-C1B8-D600E011F20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9E285F2-D69B-23B5-7F91-AF54B77C093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7D4EBB4-C093-CCC5-9A8C-3A2B8329A6DC}"/>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4FF6148-A022-5BAD-DC70-CE307616F0B8}"/>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F20F24D-A9B1-57B7-7ECC-68F52BAAE43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E39C5A7-7052-4875-77EA-F9A06D1F6DF3}"/>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12CF23FD-236F-9101-E7A7-69074731728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PRINCIPI DI APERTURA</a:t>
            </a:r>
          </a:p>
        </p:txBody>
      </p:sp>
      <p:sp>
        <p:nvSpPr>
          <p:cNvPr id="4" name="CasellaDiTesto 3">
            <a:extLst>
              <a:ext uri="{FF2B5EF4-FFF2-40B4-BE49-F238E27FC236}">
                <a16:creationId xmlns:a16="http://schemas.microsoft.com/office/drawing/2014/main" id="{9648DB7C-6D46-AC27-7334-EBA5682FAFBC}"/>
              </a:ext>
            </a:extLst>
          </p:cNvPr>
          <p:cNvSpPr txBox="1"/>
          <p:nvPr/>
        </p:nvSpPr>
        <p:spPr>
          <a:xfrm>
            <a:off x="756197" y="1627001"/>
            <a:ext cx="10670459" cy="3693319"/>
          </a:xfrm>
          <a:prstGeom prst="rect">
            <a:avLst/>
          </a:prstGeom>
          <a:noFill/>
        </p:spPr>
        <p:txBody>
          <a:bodyPr wrap="square">
            <a:spAutoFit/>
          </a:bodyPr>
          <a:lstStyle/>
          <a:p>
            <a:pPr marL="285750" indent="-285750">
              <a:buFont typeface="Arial" panose="020B0604020202020204" pitchFamily="34" charset="0"/>
              <a:buChar char="•"/>
            </a:pPr>
            <a:r>
              <a:rPr lang="it-IT" dirty="0"/>
              <a:t>L’apertura non è solo una fase della partita: è anche uno dei settori </a:t>
            </a:r>
            <a:r>
              <a:rPr lang="it-IT" b="1" dirty="0"/>
              <a:t>più studiati</a:t>
            </a:r>
            <a:r>
              <a:rPr lang="it-IT" dirty="0"/>
              <a:t> e </a:t>
            </a:r>
            <a:r>
              <a:rPr lang="it-IT" b="1" dirty="0"/>
              <a:t>più vasti</a:t>
            </a:r>
            <a:r>
              <a:rPr lang="it-IT" dirty="0"/>
              <a:t> degli scacchi. Esistono </a:t>
            </a:r>
            <a:r>
              <a:rPr lang="it-IT" b="1" dirty="0"/>
              <a:t>centinaia di aperture e varianti</a:t>
            </a:r>
            <a:r>
              <a:rPr lang="it-IT" dirty="0"/>
              <a:t>, ognuna con le sue idee e caratteristiche. Alcune sono aggressive, altre più solide.</a:t>
            </a:r>
          </a:p>
          <a:p>
            <a:pPr marL="285750" indent="-285750">
              <a:buFont typeface="Arial" panose="020B0604020202020204" pitchFamily="34" charset="0"/>
              <a:buChar char="•"/>
            </a:pPr>
            <a:r>
              <a:rPr lang="it-IT" dirty="0"/>
              <a:t>Negli scacchi il </a:t>
            </a:r>
            <a:r>
              <a:rPr lang="it-IT" b="1" dirty="0"/>
              <a:t>Bianco muove sempre per primo</a:t>
            </a:r>
            <a:r>
              <a:rPr lang="it-IT" dirty="0"/>
              <a:t>, e questo gli dà un piccolo vantaggio iniziale, perché può decidere per primo come impostare la partita.</a:t>
            </a:r>
            <a:br>
              <a:rPr lang="it-IT" dirty="0"/>
            </a:br>
            <a:r>
              <a:rPr lang="it-IT" dirty="0"/>
              <a:t>Per semplificare, quando parliamo delle prime mosse del Bianco, usiamo il termine </a:t>
            </a:r>
            <a:r>
              <a:rPr lang="it-IT" b="1" dirty="0"/>
              <a:t>“apertura”</a:t>
            </a:r>
            <a:r>
              <a:rPr lang="it-IT" dirty="0"/>
              <a:t>.</a:t>
            </a:r>
            <a:br>
              <a:rPr lang="it-IT" dirty="0"/>
            </a:br>
            <a:r>
              <a:rPr lang="it-IT" dirty="0"/>
              <a:t>mentre quando descriviamo la risposta del Nero, parliamo spesso di </a:t>
            </a:r>
            <a:r>
              <a:rPr lang="it-IT" b="1" dirty="0"/>
              <a:t>“difesa”</a:t>
            </a:r>
            <a:r>
              <a:rPr lang="it-IT" dirty="0"/>
              <a:t>, anche se non tutte le risposte del Nero vengono chiamate in questo modo.</a:t>
            </a:r>
          </a:p>
          <a:p>
            <a:pPr marL="285750" indent="-285750">
              <a:buFont typeface="Arial" panose="020B0604020202020204" pitchFamily="34" charset="0"/>
              <a:buChar char="•"/>
            </a:pPr>
            <a:r>
              <a:rPr lang="it-IT" dirty="0"/>
              <a:t>Ogni apertura può avere </a:t>
            </a:r>
            <a:r>
              <a:rPr lang="it-IT" b="1" dirty="0"/>
              <a:t>diverse risposte</a:t>
            </a:r>
            <a:r>
              <a:rPr lang="it-IT" dirty="0"/>
              <a:t> da parte del Nero, molte delle quali hanno un nome preciso e riconoscibile: per esempio, </a:t>
            </a:r>
            <a:r>
              <a:rPr lang="it-IT" i="1" dirty="0"/>
              <a:t>la Difesa Siciliana, la Difesa Francese, la Difesa Caro-</a:t>
            </a:r>
            <a:r>
              <a:rPr lang="it-IT" i="1" dirty="0" err="1"/>
              <a:t>Kann</a:t>
            </a:r>
            <a:r>
              <a:rPr lang="it-IT" i="1" dirty="0"/>
              <a:t>, </a:t>
            </a:r>
            <a:r>
              <a:rPr lang="it-IT" dirty="0"/>
              <a:t>e tante altre.</a:t>
            </a:r>
          </a:p>
          <a:p>
            <a:pPr marL="285750" indent="-285750">
              <a:buFont typeface="Arial" panose="020B0604020202020204" pitchFamily="34" charset="0"/>
              <a:buChar char="•"/>
            </a:pPr>
            <a:r>
              <a:rPr lang="it-IT" dirty="0"/>
              <a:t>Imparare tutte le aperture, oltre ad essere estremamente complesso, non è necessario all’inizio. La cosa più importante è </a:t>
            </a:r>
            <a:r>
              <a:rPr lang="it-IT" b="1" dirty="0"/>
              <a:t>capire i principi generali</a:t>
            </a:r>
            <a:r>
              <a:rPr lang="it-IT" dirty="0"/>
              <a:t> e poi con il tempo si potranno imparare anche le aperture più comuni e costruire un proprio </a:t>
            </a:r>
            <a:r>
              <a:rPr lang="it-IT" b="1" dirty="0"/>
              <a:t>repertorio</a:t>
            </a:r>
            <a:r>
              <a:rPr lang="it-IT" dirty="0"/>
              <a:t> personale.</a:t>
            </a:r>
          </a:p>
        </p:txBody>
      </p:sp>
      <p:sp>
        <p:nvSpPr>
          <p:cNvPr id="2" name="Titolo 1">
            <a:extLst>
              <a:ext uri="{FF2B5EF4-FFF2-40B4-BE49-F238E27FC236}">
                <a16:creationId xmlns:a16="http://schemas.microsoft.com/office/drawing/2014/main" id="{33652418-2883-59F5-1739-1D5D6398B9D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89839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34043-1816-D543-7962-09D9B5F9F6B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92B2248-9A07-7F99-F873-241371C73F5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5D8D29B-0627-40C0-2519-ADA92128889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7662777-8E1B-8EFC-A800-EB33503402CC}"/>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DC3ED50-E3D3-4FEA-CF48-93A3822AD15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47F5CE1-BB53-8FD8-72C9-0C56072696B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770C969-D8B9-2319-72C0-294AA45416F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1920B37-56EC-A252-94B3-44B4EB44211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PRINCIPI DI APERTURA</a:t>
            </a:r>
          </a:p>
        </p:txBody>
      </p:sp>
      <p:sp>
        <p:nvSpPr>
          <p:cNvPr id="5" name="CasellaDiTesto 4">
            <a:extLst>
              <a:ext uri="{FF2B5EF4-FFF2-40B4-BE49-F238E27FC236}">
                <a16:creationId xmlns:a16="http://schemas.microsoft.com/office/drawing/2014/main" id="{7D12BECF-49CD-9459-FA0E-9EA956344929}"/>
              </a:ext>
            </a:extLst>
          </p:cNvPr>
          <p:cNvSpPr txBox="1"/>
          <p:nvPr/>
        </p:nvSpPr>
        <p:spPr>
          <a:xfrm>
            <a:off x="383468" y="5224693"/>
            <a:ext cx="11611897" cy="646331"/>
          </a:xfrm>
          <a:prstGeom prst="rect">
            <a:avLst/>
          </a:prstGeom>
          <a:noFill/>
        </p:spPr>
        <p:txBody>
          <a:bodyPr wrap="square">
            <a:spAutoFit/>
          </a:bodyPr>
          <a:lstStyle/>
          <a:p>
            <a:pPr algn="ctr"/>
            <a:r>
              <a:rPr lang="it-IT" b="1" dirty="0"/>
              <a:t>Adattarsi alla posizione</a:t>
            </a:r>
            <a:r>
              <a:rPr lang="it-IT" dirty="0"/>
              <a:t>: </a:t>
            </a:r>
          </a:p>
          <a:p>
            <a:pPr algn="ctr"/>
            <a:r>
              <a:rPr lang="it-IT" dirty="0"/>
              <a:t>seguire i principi, ma con </a:t>
            </a:r>
            <a:r>
              <a:rPr lang="it-IT" b="1" dirty="0"/>
              <a:t>flessibilità</a:t>
            </a:r>
            <a:r>
              <a:rPr lang="it-IT" dirty="0"/>
              <a:t>: ogni mossa va scelta in base a ciò che fa l’avversario.</a:t>
            </a:r>
          </a:p>
        </p:txBody>
      </p:sp>
      <p:sp>
        <p:nvSpPr>
          <p:cNvPr id="2" name="CasellaDiTesto 1">
            <a:extLst>
              <a:ext uri="{FF2B5EF4-FFF2-40B4-BE49-F238E27FC236}">
                <a16:creationId xmlns:a16="http://schemas.microsoft.com/office/drawing/2014/main" id="{EA6F5B6F-31B3-7911-D121-AED652E4DC6A}"/>
              </a:ext>
            </a:extLst>
          </p:cNvPr>
          <p:cNvSpPr txBox="1"/>
          <p:nvPr/>
        </p:nvSpPr>
        <p:spPr>
          <a:xfrm>
            <a:off x="3862758" y="1630294"/>
            <a:ext cx="4653317"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CONTROLLARE IL CENTRO </a:t>
            </a:r>
          </a:p>
        </p:txBody>
      </p:sp>
      <p:sp>
        <p:nvSpPr>
          <p:cNvPr id="4" name="CasellaDiTesto 3">
            <a:extLst>
              <a:ext uri="{FF2B5EF4-FFF2-40B4-BE49-F238E27FC236}">
                <a16:creationId xmlns:a16="http://schemas.microsoft.com/office/drawing/2014/main" id="{EF7F7388-060A-0B0B-C964-6F89D5850D5B}"/>
              </a:ext>
            </a:extLst>
          </p:cNvPr>
          <p:cNvSpPr txBox="1"/>
          <p:nvPr/>
        </p:nvSpPr>
        <p:spPr>
          <a:xfrm>
            <a:off x="3862758" y="2467830"/>
            <a:ext cx="4653317"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SVILUPPARE I PEZZI</a:t>
            </a:r>
          </a:p>
        </p:txBody>
      </p:sp>
      <p:sp>
        <p:nvSpPr>
          <p:cNvPr id="6" name="CasellaDiTesto 5">
            <a:extLst>
              <a:ext uri="{FF2B5EF4-FFF2-40B4-BE49-F238E27FC236}">
                <a16:creationId xmlns:a16="http://schemas.microsoft.com/office/drawing/2014/main" id="{2D07D0B0-6677-2F36-700A-3B4047B4916C}"/>
              </a:ext>
            </a:extLst>
          </p:cNvPr>
          <p:cNvSpPr txBox="1"/>
          <p:nvPr/>
        </p:nvSpPr>
        <p:spPr>
          <a:xfrm>
            <a:off x="3862758" y="3310661"/>
            <a:ext cx="4653317" cy="461665"/>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ARROCCARE</a:t>
            </a:r>
          </a:p>
        </p:txBody>
      </p:sp>
      <p:sp>
        <p:nvSpPr>
          <p:cNvPr id="7" name="CasellaDiTesto 6">
            <a:extLst>
              <a:ext uri="{FF2B5EF4-FFF2-40B4-BE49-F238E27FC236}">
                <a16:creationId xmlns:a16="http://schemas.microsoft.com/office/drawing/2014/main" id="{E7FF22A1-3BDD-06EC-9064-A8A3A2257B2C}"/>
              </a:ext>
            </a:extLst>
          </p:cNvPr>
          <p:cNvSpPr txBox="1"/>
          <p:nvPr/>
        </p:nvSpPr>
        <p:spPr>
          <a:xfrm>
            <a:off x="3862758" y="4153492"/>
            <a:ext cx="4653317" cy="830997"/>
          </a:xfrm>
          <a:prstGeom prst="rect">
            <a:avLst/>
          </a:prstGeom>
          <a:solidFill>
            <a:srgbClr val="502600"/>
          </a:solidFill>
          <a:scene3d>
            <a:camera prst="orthographicFront"/>
            <a:lightRig rig="threePt" dir="t"/>
          </a:scene3d>
          <a:sp3d>
            <a:bevelT w="139700" h="139700" prst="divot"/>
          </a:sp3d>
        </p:spPr>
        <p:txBody>
          <a:bodyPr wrap="square" rtlCol="0" anchor="ctr">
            <a:spAutoFit/>
          </a:bodyPr>
          <a:lstStyle/>
          <a:p>
            <a:pPr algn="ctr"/>
            <a:r>
              <a:rPr lang="en-US" sz="2400" b="1" dirty="0">
                <a:solidFill>
                  <a:srgbClr val="CD831D"/>
                </a:solidFill>
              </a:rPr>
              <a:t>EVITARE DI MUOVERE PIÙ VOLTE LO STESSO PEZZO</a:t>
            </a:r>
          </a:p>
        </p:txBody>
      </p:sp>
      <p:sp>
        <p:nvSpPr>
          <p:cNvPr id="8" name="Titolo 1">
            <a:extLst>
              <a:ext uri="{FF2B5EF4-FFF2-40B4-BE49-F238E27FC236}">
                <a16:creationId xmlns:a16="http://schemas.microsoft.com/office/drawing/2014/main" id="{C7704B7E-BA81-2023-BAA7-5377A24DABF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2752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2" grpId="0" animBg="1"/>
      <p:bldP spid="4"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D7872-73FA-D534-AA24-98F7F34C75B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41FC623-8A59-812D-9BA7-80846B01DF4D}"/>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E4986D2-ECB1-4B21-87FD-BA6D430ABE87}"/>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868795E-C4BC-2376-D135-23A091406D0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7364650-31F2-2338-AAA3-9EEB9F3C6F1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C7B379C-C5C1-E067-CB52-56F4434AE6C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7F2B7AD-DBAA-7A93-D7A1-E1CEAE92A46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F07BD6C8-EB70-5F79-9707-2A2BD5C6F4A7}"/>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STRUTTURA DEL CORSO</a:t>
            </a:r>
          </a:p>
        </p:txBody>
      </p:sp>
      <p:sp>
        <p:nvSpPr>
          <p:cNvPr id="2" name="Titolo 1">
            <a:extLst>
              <a:ext uri="{FF2B5EF4-FFF2-40B4-BE49-F238E27FC236}">
                <a16:creationId xmlns:a16="http://schemas.microsoft.com/office/drawing/2014/main" id="{E44D8C4C-2E1F-E99E-C8DC-C318C3CCACC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Introduzione</a:t>
            </a:r>
            <a:endParaRPr lang="en-US" sz="1000" dirty="0">
              <a:solidFill>
                <a:srgbClr val="EBDCCC"/>
              </a:solidFill>
              <a:latin typeface="Bahnschrift" panose="020B0502040204020203" pitchFamily="34" charset="0"/>
            </a:endParaRPr>
          </a:p>
        </p:txBody>
      </p:sp>
      <p:sp>
        <p:nvSpPr>
          <p:cNvPr id="4" name="CasellaDiTesto 3">
            <a:extLst>
              <a:ext uri="{FF2B5EF4-FFF2-40B4-BE49-F238E27FC236}">
                <a16:creationId xmlns:a16="http://schemas.microsoft.com/office/drawing/2014/main" id="{AA9108EA-CA49-FDAD-2C10-FF81A68D5F47}"/>
              </a:ext>
            </a:extLst>
          </p:cNvPr>
          <p:cNvSpPr txBox="1"/>
          <p:nvPr/>
        </p:nvSpPr>
        <p:spPr>
          <a:xfrm>
            <a:off x="2955276" y="1305195"/>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IMPARIAMO A GIOCARE</a:t>
            </a:r>
          </a:p>
        </p:txBody>
      </p:sp>
      <p:sp>
        <p:nvSpPr>
          <p:cNvPr id="6" name="CasellaDiTesto 5">
            <a:extLst>
              <a:ext uri="{FF2B5EF4-FFF2-40B4-BE49-F238E27FC236}">
                <a16:creationId xmlns:a16="http://schemas.microsoft.com/office/drawing/2014/main" id="{822881AE-FD6C-995D-4A48-0B99A308C8D0}"/>
              </a:ext>
            </a:extLst>
          </p:cNvPr>
          <p:cNvSpPr txBox="1"/>
          <p:nvPr/>
        </p:nvSpPr>
        <p:spPr>
          <a:xfrm>
            <a:off x="2955276" y="1747021"/>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LA TATTICA</a:t>
            </a:r>
          </a:p>
        </p:txBody>
      </p:sp>
      <p:sp>
        <p:nvSpPr>
          <p:cNvPr id="7" name="CasellaDiTesto 6">
            <a:extLst>
              <a:ext uri="{FF2B5EF4-FFF2-40B4-BE49-F238E27FC236}">
                <a16:creationId xmlns:a16="http://schemas.microsoft.com/office/drawing/2014/main" id="{32C9C4E3-26F4-379F-74B0-8ED8D7E9DC65}"/>
              </a:ext>
            </a:extLst>
          </p:cNvPr>
          <p:cNvSpPr txBox="1"/>
          <p:nvPr/>
        </p:nvSpPr>
        <p:spPr>
          <a:xfrm>
            <a:off x="2955276" y="2188847"/>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LA STRATEGIA</a:t>
            </a:r>
          </a:p>
        </p:txBody>
      </p:sp>
      <p:sp>
        <p:nvSpPr>
          <p:cNvPr id="8" name="CasellaDiTesto 7">
            <a:extLst>
              <a:ext uri="{FF2B5EF4-FFF2-40B4-BE49-F238E27FC236}">
                <a16:creationId xmlns:a16="http://schemas.microsoft.com/office/drawing/2014/main" id="{A41A496B-99B0-ACDE-C2B6-01B227E4206F}"/>
              </a:ext>
            </a:extLst>
          </p:cNvPr>
          <p:cNvSpPr txBox="1"/>
          <p:nvPr/>
        </p:nvSpPr>
        <p:spPr>
          <a:xfrm>
            <a:off x="2955276" y="2630673"/>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I TERMINI SCACCHISTICI FONDAMENTALI</a:t>
            </a:r>
          </a:p>
        </p:txBody>
      </p:sp>
      <p:sp>
        <p:nvSpPr>
          <p:cNvPr id="10" name="CasellaDiTesto 9">
            <a:extLst>
              <a:ext uri="{FF2B5EF4-FFF2-40B4-BE49-F238E27FC236}">
                <a16:creationId xmlns:a16="http://schemas.microsoft.com/office/drawing/2014/main" id="{B394DDB0-A761-CD03-87F6-9D597AA00146}"/>
              </a:ext>
            </a:extLst>
          </p:cNvPr>
          <p:cNvSpPr txBox="1"/>
          <p:nvPr/>
        </p:nvSpPr>
        <p:spPr>
          <a:xfrm>
            <a:off x="2955276" y="3072499"/>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I MIGLIORI SITI PER GIOCARE E ALLENARSI</a:t>
            </a:r>
          </a:p>
        </p:txBody>
      </p:sp>
      <p:sp>
        <p:nvSpPr>
          <p:cNvPr id="11" name="CasellaDiTesto 10">
            <a:extLst>
              <a:ext uri="{FF2B5EF4-FFF2-40B4-BE49-F238E27FC236}">
                <a16:creationId xmlns:a16="http://schemas.microsoft.com/office/drawing/2014/main" id="{66035065-10CC-E164-8B94-CE452CF90665}"/>
              </a:ext>
            </a:extLst>
          </p:cNvPr>
          <p:cNvSpPr txBox="1"/>
          <p:nvPr/>
        </p:nvSpPr>
        <p:spPr>
          <a:xfrm>
            <a:off x="2955276" y="3514325"/>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CHESS.COM: APPROFONDIMENTO</a:t>
            </a:r>
          </a:p>
        </p:txBody>
      </p:sp>
      <p:sp>
        <p:nvSpPr>
          <p:cNvPr id="30" name="CasellaDiTesto 29">
            <a:extLst>
              <a:ext uri="{FF2B5EF4-FFF2-40B4-BE49-F238E27FC236}">
                <a16:creationId xmlns:a16="http://schemas.microsoft.com/office/drawing/2014/main" id="{03CF995C-06AF-A610-0A4C-AB90F7632A51}"/>
              </a:ext>
            </a:extLst>
          </p:cNvPr>
          <p:cNvSpPr txBox="1"/>
          <p:nvPr/>
        </p:nvSpPr>
        <p:spPr>
          <a:xfrm>
            <a:off x="2955276" y="3956151"/>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IL PUNTEGGIO ELO E LA SCALATA PER DIVENTARE GRANDE MAESTRO</a:t>
            </a:r>
          </a:p>
        </p:txBody>
      </p:sp>
      <p:sp>
        <p:nvSpPr>
          <p:cNvPr id="31" name="CasellaDiTesto 30">
            <a:extLst>
              <a:ext uri="{FF2B5EF4-FFF2-40B4-BE49-F238E27FC236}">
                <a16:creationId xmlns:a16="http://schemas.microsoft.com/office/drawing/2014/main" id="{D75B7383-004E-CE0E-A4DC-5BE6468BB0E7}"/>
              </a:ext>
            </a:extLst>
          </p:cNvPr>
          <p:cNvSpPr txBox="1"/>
          <p:nvPr/>
        </p:nvSpPr>
        <p:spPr>
          <a:xfrm>
            <a:off x="2955276" y="4397977"/>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LE DIFFERENZE TRA SCACCHI ONLINE E DAL VIVO</a:t>
            </a:r>
          </a:p>
        </p:txBody>
      </p:sp>
      <p:sp>
        <p:nvSpPr>
          <p:cNvPr id="32" name="CasellaDiTesto 31">
            <a:extLst>
              <a:ext uri="{FF2B5EF4-FFF2-40B4-BE49-F238E27FC236}">
                <a16:creationId xmlns:a16="http://schemas.microsoft.com/office/drawing/2014/main" id="{BC6F7D6E-9C23-A136-A028-C930E5747876}"/>
              </a:ext>
            </a:extLst>
          </p:cNvPr>
          <p:cNvSpPr txBox="1"/>
          <p:nvPr/>
        </p:nvSpPr>
        <p:spPr>
          <a:xfrm>
            <a:off x="2955276" y="4839803"/>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LE RISORSE ONLINE PER VIVERE IL MONDO DEGLI SCACCHI</a:t>
            </a:r>
          </a:p>
        </p:txBody>
      </p:sp>
      <p:sp>
        <p:nvSpPr>
          <p:cNvPr id="33" name="CasellaDiTesto 32">
            <a:extLst>
              <a:ext uri="{FF2B5EF4-FFF2-40B4-BE49-F238E27FC236}">
                <a16:creationId xmlns:a16="http://schemas.microsoft.com/office/drawing/2014/main" id="{827D98B2-FED0-7523-7D76-39E3F5B79124}"/>
              </a:ext>
            </a:extLst>
          </p:cNvPr>
          <p:cNvSpPr txBox="1"/>
          <p:nvPr/>
        </p:nvSpPr>
        <p:spPr>
          <a:xfrm>
            <a:off x="2955276" y="5281629"/>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LE VARIANTI DEGLI SCACCHI</a:t>
            </a:r>
          </a:p>
        </p:txBody>
      </p:sp>
      <p:sp>
        <p:nvSpPr>
          <p:cNvPr id="34" name="CasellaDiTesto 33">
            <a:extLst>
              <a:ext uri="{FF2B5EF4-FFF2-40B4-BE49-F238E27FC236}">
                <a16:creationId xmlns:a16="http://schemas.microsoft.com/office/drawing/2014/main" id="{FFBFFD00-673A-19ED-C2A5-799D0F091840}"/>
              </a:ext>
            </a:extLst>
          </p:cNvPr>
          <p:cNvSpPr txBox="1"/>
          <p:nvPr/>
        </p:nvSpPr>
        <p:spPr>
          <a:xfrm>
            <a:off x="2955276" y="5723455"/>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E ORA? ALTRI MATERIALI DIDATTICI PER CONTINUARE…</a:t>
            </a:r>
          </a:p>
        </p:txBody>
      </p:sp>
    </p:spTree>
    <p:extLst>
      <p:ext uri="{BB962C8B-B14F-4D97-AF65-F5344CB8AC3E}">
        <p14:creationId xmlns:p14="http://schemas.microsoft.com/office/powerpoint/2010/main" val="87400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30" grpId="0" animBg="1"/>
      <p:bldP spid="31" grpId="0" animBg="1"/>
      <p:bldP spid="32" grpId="0" animBg="1"/>
      <p:bldP spid="33" grpId="0" animBg="1"/>
      <p:bldP spid="3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9BB7C-9AC3-CF5B-9936-12770A32C22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232F6CE-65A6-EF76-4D36-D8145521640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D6592CE-EE7A-A60A-4003-EB00E8E26979}"/>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56EAC37-783B-BC49-9069-32AB81FEA3E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1308BEE-CD07-1F6E-B5FA-C79BF23E9D1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6FF5CF07-7C74-4002-379F-60CC3D5227B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36428D1-3035-2928-1821-60E691B4989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D603921F-7452-C684-791A-52E97D2AD6F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TATTICA E STRATEGIA: DIFFERENZE</a:t>
            </a:r>
          </a:p>
        </p:txBody>
      </p:sp>
      <p:sp>
        <p:nvSpPr>
          <p:cNvPr id="2" name="CasellaDiTesto 1">
            <a:extLst>
              <a:ext uri="{FF2B5EF4-FFF2-40B4-BE49-F238E27FC236}">
                <a16:creationId xmlns:a16="http://schemas.microsoft.com/office/drawing/2014/main" id="{E6270E39-EE54-4F2F-E33C-5416A8855569}"/>
              </a:ext>
            </a:extLst>
          </p:cNvPr>
          <p:cNvSpPr txBox="1"/>
          <p:nvPr/>
        </p:nvSpPr>
        <p:spPr>
          <a:xfrm>
            <a:off x="679791" y="1608154"/>
            <a:ext cx="4109481"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400" b="1" dirty="0">
                <a:solidFill>
                  <a:srgbClr val="CD831D"/>
                </a:solidFill>
              </a:rPr>
              <a:t>TATTICA</a:t>
            </a:r>
            <a:endParaRPr lang="it-IT" sz="2400" b="1" dirty="0">
              <a:solidFill>
                <a:srgbClr val="CD831D"/>
              </a:solidFill>
            </a:endParaRPr>
          </a:p>
        </p:txBody>
      </p:sp>
      <p:sp>
        <p:nvSpPr>
          <p:cNvPr id="5" name="CasellaDiTesto 4">
            <a:extLst>
              <a:ext uri="{FF2B5EF4-FFF2-40B4-BE49-F238E27FC236}">
                <a16:creationId xmlns:a16="http://schemas.microsoft.com/office/drawing/2014/main" id="{4E261B12-83A1-5B89-73A7-80B60240A9F9}"/>
              </a:ext>
            </a:extLst>
          </p:cNvPr>
          <p:cNvSpPr txBox="1"/>
          <p:nvPr/>
        </p:nvSpPr>
        <p:spPr>
          <a:xfrm>
            <a:off x="7425239" y="1608154"/>
            <a:ext cx="4109481"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400" b="1" dirty="0">
                <a:solidFill>
                  <a:srgbClr val="CD831D"/>
                </a:solidFill>
              </a:rPr>
              <a:t>STRATEGIA</a:t>
            </a:r>
            <a:endParaRPr lang="it-IT" sz="2400" b="1" dirty="0">
              <a:solidFill>
                <a:srgbClr val="CD831D"/>
              </a:solidFill>
            </a:endParaRPr>
          </a:p>
        </p:txBody>
      </p:sp>
      <p:sp>
        <p:nvSpPr>
          <p:cNvPr id="6" name="Diverso da 5">
            <a:extLst>
              <a:ext uri="{FF2B5EF4-FFF2-40B4-BE49-F238E27FC236}">
                <a16:creationId xmlns:a16="http://schemas.microsoft.com/office/drawing/2014/main" id="{FC77627B-63B7-E498-F03B-8B26C9509ED5}"/>
              </a:ext>
            </a:extLst>
          </p:cNvPr>
          <p:cNvSpPr/>
          <p:nvPr/>
        </p:nvSpPr>
        <p:spPr>
          <a:xfrm>
            <a:off x="5610831" y="1482991"/>
            <a:ext cx="970337" cy="818641"/>
          </a:xfrm>
          <a:prstGeom prst="mathNotEqual">
            <a:avLst/>
          </a:prstGeom>
          <a:solidFill>
            <a:srgbClr val="CE821A"/>
          </a:solidFill>
        </p:spPr>
        <p:txBody>
          <a:bodyPr wrap="square" rtlCol="0">
            <a:spAutoFit/>
          </a:bodyPr>
          <a:lstStyle/>
          <a:p>
            <a:pPr algn="ctr"/>
            <a:endParaRPr lang="it-IT" sz="3600">
              <a:solidFill>
                <a:srgbClr val="CD831D"/>
              </a:solidFill>
            </a:endParaRPr>
          </a:p>
        </p:txBody>
      </p:sp>
      <p:graphicFrame>
        <p:nvGraphicFramePr>
          <p:cNvPr id="10" name="Tabella 9">
            <a:extLst>
              <a:ext uri="{FF2B5EF4-FFF2-40B4-BE49-F238E27FC236}">
                <a16:creationId xmlns:a16="http://schemas.microsoft.com/office/drawing/2014/main" id="{8969E719-BE70-18B4-5AFA-A56A91549C3C}"/>
              </a:ext>
            </a:extLst>
          </p:cNvPr>
          <p:cNvGraphicFramePr>
            <a:graphicFrameLocks noGrp="1"/>
          </p:cNvGraphicFramePr>
          <p:nvPr>
            <p:extLst>
              <p:ext uri="{D42A27DB-BD31-4B8C-83A1-F6EECF244321}">
                <p14:modId xmlns:p14="http://schemas.microsoft.com/office/powerpoint/2010/main" val="2504653770"/>
              </p:ext>
            </p:extLst>
          </p:nvPr>
        </p:nvGraphicFramePr>
        <p:xfrm>
          <a:off x="679791" y="2339385"/>
          <a:ext cx="10854930" cy="3414580"/>
        </p:xfrm>
        <a:graphic>
          <a:graphicData uri="http://schemas.openxmlformats.org/drawingml/2006/table">
            <a:tbl>
              <a:tblPr firstRow="1" bandRow="1">
                <a:tableStyleId>{5C22544A-7EE6-4342-B048-85BDC9FD1C3A}</a:tableStyleId>
              </a:tblPr>
              <a:tblGrid>
                <a:gridCol w="4103223">
                  <a:extLst>
                    <a:ext uri="{9D8B030D-6E8A-4147-A177-3AD203B41FA5}">
                      <a16:colId xmlns:a16="http://schemas.microsoft.com/office/drawing/2014/main" val="2490785347"/>
                    </a:ext>
                  </a:extLst>
                </a:gridCol>
                <a:gridCol w="2637694">
                  <a:extLst>
                    <a:ext uri="{9D8B030D-6E8A-4147-A177-3AD203B41FA5}">
                      <a16:colId xmlns:a16="http://schemas.microsoft.com/office/drawing/2014/main" val="13429945"/>
                    </a:ext>
                  </a:extLst>
                </a:gridCol>
                <a:gridCol w="4114013">
                  <a:extLst>
                    <a:ext uri="{9D8B030D-6E8A-4147-A177-3AD203B41FA5}">
                      <a16:colId xmlns:a16="http://schemas.microsoft.com/office/drawing/2014/main" val="3928585495"/>
                    </a:ext>
                  </a:extLst>
                </a:gridCol>
              </a:tblGrid>
              <a:tr h="554900">
                <a:tc>
                  <a:txBody>
                    <a:bodyPr/>
                    <a:lstStyle/>
                    <a:p>
                      <a:r>
                        <a:rPr lang="it-IT" sz="1800" b="0" dirty="0">
                          <a:solidFill>
                            <a:schemeClr val="tx1"/>
                          </a:solidFill>
                        </a:rPr>
                        <a:t>Azioni immediate specifiche</a:t>
                      </a:r>
                    </a:p>
                  </a:txBody>
                  <a:tcPr anchor="ctr">
                    <a:noFill/>
                  </a:tcPr>
                </a:tc>
                <a:tc>
                  <a:txBody>
                    <a:bodyPr/>
                    <a:lstStyle/>
                    <a:p>
                      <a:pPr algn="ctr"/>
                      <a:r>
                        <a:rPr lang="it-IT" sz="1800" b="0" i="1" dirty="0">
                          <a:solidFill>
                            <a:srgbClr val="CE821A"/>
                          </a:solidFill>
                        </a:rPr>
                        <a:t>Tempistica</a:t>
                      </a:r>
                    </a:p>
                  </a:txBody>
                  <a:tcPr anchor="ctr">
                    <a:noFill/>
                  </a:tcPr>
                </a:tc>
                <a:tc>
                  <a:txBody>
                    <a:bodyPr/>
                    <a:lstStyle/>
                    <a:p>
                      <a:r>
                        <a:rPr lang="it-IT" sz="1800" b="0" dirty="0">
                          <a:solidFill>
                            <a:schemeClr val="tx1"/>
                          </a:solidFill>
                        </a:rPr>
                        <a:t>Piano d’azione generale a lungo termine</a:t>
                      </a:r>
                    </a:p>
                  </a:txBody>
                  <a:tcPr anchor="ctr">
                    <a:noFill/>
                  </a:tcPr>
                </a:tc>
                <a:extLst>
                  <a:ext uri="{0D108BD9-81ED-4DB2-BD59-A6C34878D82A}">
                    <a16:rowId xmlns:a16="http://schemas.microsoft.com/office/drawing/2014/main" val="779671841"/>
                  </a:ext>
                </a:extLst>
              </a:tr>
              <a:tr h="554900">
                <a:tc>
                  <a:txBody>
                    <a:bodyPr/>
                    <a:lstStyle/>
                    <a:p>
                      <a:r>
                        <a:rPr lang="it-IT" sz="1800" dirty="0">
                          <a:solidFill>
                            <a:schemeClr val="tx1"/>
                          </a:solidFill>
                        </a:rPr>
                        <a:t>Vantaggio immediato</a:t>
                      </a:r>
                    </a:p>
                  </a:txBody>
                  <a:tcPr anchor="ctr">
                    <a:noFill/>
                  </a:tcPr>
                </a:tc>
                <a:tc>
                  <a:txBody>
                    <a:bodyPr/>
                    <a:lstStyle/>
                    <a:p>
                      <a:pPr algn="ctr"/>
                      <a:r>
                        <a:rPr lang="it-IT" sz="1800" i="1" dirty="0">
                          <a:solidFill>
                            <a:srgbClr val="CE821A"/>
                          </a:solidFill>
                        </a:rPr>
                        <a:t>Obiettivo</a:t>
                      </a:r>
                    </a:p>
                  </a:txBody>
                  <a:tcPr anchor="ctr">
                    <a:noFill/>
                  </a:tcPr>
                </a:tc>
                <a:tc>
                  <a:txBody>
                    <a:bodyPr/>
                    <a:lstStyle/>
                    <a:p>
                      <a:r>
                        <a:rPr lang="it-IT" sz="1800" dirty="0">
                          <a:solidFill>
                            <a:schemeClr val="tx1"/>
                          </a:solidFill>
                        </a:rPr>
                        <a:t>Crea condizioni per vantaggio futuro</a:t>
                      </a:r>
                    </a:p>
                  </a:txBody>
                  <a:tcPr anchor="ctr">
                    <a:noFill/>
                  </a:tcPr>
                </a:tc>
                <a:extLst>
                  <a:ext uri="{0D108BD9-81ED-4DB2-BD59-A6C34878D82A}">
                    <a16:rowId xmlns:a16="http://schemas.microsoft.com/office/drawing/2014/main" val="611684549"/>
                  </a:ext>
                </a:extLst>
              </a:tr>
              <a:tr h="554900">
                <a:tc>
                  <a:txBody>
                    <a:bodyPr/>
                    <a:lstStyle/>
                    <a:p>
                      <a:r>
                        <a:rPr lang="it-IT" sz="1800" dirty="0">
                          <a:solidFill>
                            <a:schemeClr val="tx1"/>
                          </a:solidFill>
                        </a:rPr>
                        <a:t>Schemi riconoscibili (pattern)</a:t>
                      </a:r>
                    </a:p>
                  </a:txBody>
                  <a:tcPr anchor="ctr">
                    <a:noFill/>
                  </a:tcPr>
                </a:tc>
                <a:tc>
                  <a:txBody>
                    <a:bodyPr/>
                    <a:lstStyle/>
                    <a:p>
                      <a:pPr algn="ctr"/>
                      <a:r>
                        <a:rPr lang="it-IT" sz="1800" i="1" dirty="0">
                          <a:solidFill>
                            <a:srgbClr val="CE821A"/>
                          </a:solidFill>
                        </a:rPr>
                        <a:t>Natura</a:t>
                      </a:r>
                    </a:p>
                  </a:txBody>
                  <a:tcPr anchor="ctr">
                    <a:noFill/>
                  </a:tcPr>
                </a:tc>
                <a:tc>
                  <a:txBody>
                    <a:bodyPr/>
                    <a:lstStyle/>
                    <a:p>
                      <a:r>
                        <a:rPr lang="it-IT" sz="1800" dirty="0">
                          <a:solidFill>
                            <a:schemeClr val="tx1"/>
                          </a:solidFill>
                        </a:rPr>
                        <a:t>Idee flessibili e adattabili</a:t>
                      </a:r>
                    </a:p>
                  </a:txBody>
                  <a:tcPr anchor="ctr">
                    <a:noFill/>
                  </a:tcPr>
                </a:tc>
                <a:extLst>
                  <a:ext uri="{0D108BD9-81ED-4DB2-BD59-A6C34878D82A}">
                    <a16:rowId xmlns:a16="http://schemas.microsoft.com/office/drawing/2014/main" val="1138946303"/>
                  </a:ext>
                </a:extLst>
              </a:tr>
              <a:tr h="554900">
                <a:tc>
                  <a:txBody>
                    <a:bodyPr/>
                    <a:lstStyle/>
                    <a:p>
                      <a:r>
                        <a:rPr lang="it-IT" sz="1800" dirty="0">
                          <a:solidFill>
                            <a:schemeClr val="tx1"/>
                          </a:solidFill>
                        </a:rPr>
                        <a:t>Finite e catalogabili</a:t>
                      </a:r>
                    </a:p>
                  </a:txBody>
                  <a:tcPr anchor="ctr">
                    <a:noFill/>
                  </a:tcPr>
                </a:tc>
                <a:tc>
                  <a:txBody>
                    <a:bodyPr/>
                    <a:lstStyle/>
                    <a:p>
                      <a:pPr algn="ctr"/>
                      <a:r>
                        <a:rPr lang="it-IT" sz="1800" i="1" dirty="0">
                          <a:solidFill>
                            <a:srgbClr val="CE821A"/>
                          </a:solidFill>
                        </a:rPr>
                        <a:t>Quantità</a:t>
                      </a:r>
                    </a:p>
                  </a:txBody>
                  <a:tcPr anchor="ctr">
                    <a:noFill/>
                  </a:tcPr>
                </a:tc>
                <a:tc>
                  <a:txBody>
                    <a:bodyPr/>
                    <a:lstStyle/>
                    <a:p>
                      <a:r>
                        <a:rPr lang="it-IT" sz="1800" dirty="0">
                          <a:solidFill>
                            <a:schemeClr val="tx1"/>
                          </a:solidFill>
                        </a:rPr>
                        <a:t>Potenzialmente infinite</a:t>
                      </a:r>
                    </a:p>
                  </a:txBody>
                  <a:tcPr anchor="ctr">
                    <a:noFill/>
                  </a:tcPr>
                </a:tc>
                <a:extLst>
                  <a:ext uri="{0D108BD9-81ED-4DB2-BD59-A6C34878D82A}">
                    <a16:rowId xmlns:a16="http://schemas.microsoft.com/office/drawing/2014/main" val="1348740558"/>
                  </a:ext>
                </a:extLst>
              </a:tr>
              <a:tr h="554900">
                <a:tc>
                  <a:txBody>
                    <a:bodyPr/>
                    <a:lstStyle/>
                    <a:p>
                      <a:r>
                        <a:rPr lang="it-IT" sz="1800" dirty="0">
                          <a:solidFill>
                            <a:schemeClr val="tx1"/>
                          </a:solidFill>
                        </a:rPr>
                        <a:t>Riconoscere pattern già visti</a:t>
                      </a:r>
                    </a:p>
                  </a:txBody>
                  <a:tcPr anchor="ctr">
                    <a:noFill/>
                  </a:tcPr>
                </a:tc>
                <a:tc>
                  <a:txBody>
                    <a:bodyPr/>
                    <a:lstStyle/>
                    <a:p>
                      <a:pPr algn="ctr"/>
                      <a:r>
                        <a:rPr lang="it-IT" sz="1800" i="1" dirty="0">
                          <a:solidFill>
                            <a:srgbClr val="CE821A"/>
                          </a:solidFill>
                        </a:rPr>
                        <a:t>Metodo</a:t>
                      </a:r>
                    </a:p>
                  </a:txBody>
                  <a:tcPr anchor="ctr">
                    <a:noFill/>
                  </a:tcPr>
                </a:tc>
                <a:tc>
                  <a:txBody>
                    <a:bodyPr/>
                    <a:lstStyle/>
                    <a:p>
                      <a:r>
                        <a:rPr lang="it-IT" sz="1800" dirty="0">
                          <a:solidFill>
                            <a:schemeClr val="tx1"/>
                          </a:solidFill>
                        </a:rPr>
                        <a:t>Costruire e pianificare</a:t>
                      </a:r>
                    </a:p>
                  </a:txBody>
                  <a:tcPr anchor="ctr">
                    <a:noFill/>
                  </a:tcPr>
                </a:tc>
                <a:extLst>
                  <a:ext uri="{0D108BD9-81ED-4DB2-BD59-A6C34878D82A}">
                    <a16:rowId xmlns:a16="http://schemas.microsoft.com/office/drawing/2014/main" val="1333725345"/>
                  </a:ext>
                </a:extLst>
              </a:tr>
              <a:tr h="554900">
                <a:tc>
                  <a:txBody>
                    <a:bodyPr/>
                    <a:lstStyle/>
                    <a:p>
                      <a:pPr marL="0" algn="l" defTabSz="914400" rtl="0" eaLnBrk="1" latinLnBrk="0" hangingPunct="1"/>
                      <a:r>
                        <a:rPr lang="it-IT" sz="1800" kern="1200" dirty="0">
                          <a:solidFill>
                            <a:schemeClr val="tx1"/>
                          </a:solidFill>
                          <a:latin typeface="+mn-lt"/>
                          <a:ea typeface="+mn-ea"/>
                          <a:cs typeface="+mn-cs"/>
                        </a:rPr>
                        <a:t>Attacco doppio, infilata, inchiodatura, attacco di scoperta </a:t>
                      </a:r>
                      <a:r>
                        <a:rPr lang="it-IT" sz="1800" kern="1200" dirty="0" err="1">
                          <a:solidFill>
                            <a:schemeClr val="tx1"/>
                          </a:solidFill>
                          <a:latin typeface="+mn-lt"/>
                          <a:ea typeface="+mn-ea"/>
                          <a:cs typeface="+mn-cs"/>
                        </a:rPr>
                        <a:t>ecc</a:t>
                      </a:r>
                      <a:r>
                        <a:rPr lang="it-IT" sz="1800" kern="1200" dirty="0">
                          <a:solidFill>
                            <a:schemeClr val="tx1"/>
                          </a:solidFill>
                          <a:latin typeface="+mn-lt"/>
                          <a:ea typeface="+mn-ea"/>
                          <a:cs typeface="+mn-cs"/>
                        </a:rPr>
                        <a:t>…</a:t>
                      </a:r>
                    </a:p>
                  </a:txBody>
                  <a:tcPr anchor="ctr">
                    <a:noFill/>
                  </a:tcPr>
                </a:tc>
                <a:tc>
                  <a:txBody>
                    <a:bodyPr/>
                    <a:lstStyle/>
                    <a:p>
                      <a:pPr algn="ctr"/>
                      <a:r>
                        <a:rPr lang="it-IT" sz="1800" i="1" dirty="0">
                          <a:solidFill>
                            <a:srgbClr val="CE821A"/>
                          </a:solidFill>
                        </a:rPr>
                        <a:t>Esempi</a:t>
                      </a:r>
                      <a:endParaRPr lang="it-IT" sz="1800" dirty="0">
                        <a:solidFill>
                          <a:srgbClr val="CE821A"/>
                        </a:solidFill>
                      </a:endParaRPr>
                    </a:p>
                  </a:txBody>
                  <a:tcPr anchor="ctr">
                    <a:noFill/>
                  </a:tcPr>
                </a:tc>
                <a:tc>
                  <a:txBody>
                    <a:bodyPr/>
                    <a:lstStyle/>
                    <a:p>
                      <a:r>
                        <a:rPr lang="it-IT" sz="1800" dirty="0">
                          <a:solidFill>
                            <a:schemeClr val="tx1"/>
                          </a:solidFill>
                        </a:rPr>
                        <a:t>Controllo del centro, spinta dei pedoni, miglioramento dei pezzi </a:t>
                      </a:r>
                      <a:r>
                        <a:rPr lang="it-IT" sz="1800" dirty="0" err="1">
                          <a:solidFill>
                            <a:schemeClr val="tx1"/>
                          </a:solidFill>
                        </a:rPr>
                        <a:t>ecc</a:t>
                      </a:r>
                      <a:r>
                        <a:rPr lang="it-IT" sz="1800" dirty="0">
                          <a:solidFill>
                            <a:schemeClr val="tx1"/>
                          </a:solidFill>
                        </a:rPr>
                        <a:t>…</a:t>
                      </a:r>
                    </a:p>
                  </a:txBody>
                  <a:tcPr anchor="ctr">
                    <a:noFill/>
                  </a:tcPr>
                </a:tc>
                <a:extLst>
                  <a:ext uri="{0D108BD9-81ED-4DB2-BD59-A6C34878D82A}">
                    <a16:rowId xmlns:a16="http://schemas.microsoft.com/office/drawing/2014/main" val="2796865774"/>
                  </a:ext>
                </a:extLst>
              </a:tr>
            </a:tbl>
          </a:graphicData>
        </a:graphic>
      </p:graphicFrame>
      <p:sp>
        <p:nvSpPr>
          <p:cNvPr id="4" name="Titolo 1">
            <a:extLst>
              <a:ext uri="{FF2B5EF4-FFF2-40B4-BE49-F238E27FC236}">
                <a16:creationId xmlns:a16="http://schemas.microsoft.com/office/drawing/2014/main" id="{3E3A0C9C-2607-E907-2963-0A017405404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80197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8D07-1CFB-82C8-5C3A-B5C21585969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2AB1CE1-9C32-9F14-8F56-F3E365E975A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961C98F-224D-C9D1-0F0B-64D48000C01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6078B2A-C3C3-AFF0-030A-A7C4D917D7B9}"/>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EFCC076-6C2D-9195-8705-34D8DA6EA2B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33A11F3-C7FF-D628-019D-3660D4A4E698}"/>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9FDF2FB-E034-D85D-26A9-5B1FEE470549}"/>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35391A2F-F0F9-7C03-E4DD-585ABA3AABF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TATTICA E STRATEGIA</a:t>
            </a:r>
          </a:p>
        </p:txBody>
      </p:sp>
      <p:sp>
        <p:nvSpPr>
          <p:cNvPr id="12" name="CasellaDiTesto 11">
            <a:extLst>
              <a:ext uri="{FF2B5EF4-FFF2-40B4-BE49-F238E27FC236}">
                <a16:creationId xmlns:a16="http://schemas.microsoft.com/office/drawing/2014/main" id="{186726BB-21E9-8456-9108-66D9691C78CF}"/>
              </a:ext>
            </a:extLst>
          </p:cNvPr>
          <p:cNvSpPr txBox="1"/>
          <p:nvPr/>
        </p:nvSpPr>
        <p:spPr>
          <a:xfrm>
            <a:off x="496170" y="1537016"/>
            <a:ext cx="11190514" cy="1200329"/>
          </a:xfrm>
          <a:prstGeom prst="rect">
            <a:avLst/>
          </a:prstGeom>
          <a:noFill/>
        </p:spPr>
        <p:txBody>
          <a:bodyPr wrap="square" rtlCol="0">
            <a:spAutoFit/>
          </a:bodyPr>
          <a:lstStyle/>
          <a:p>
            <a:pPr algn="just"/>
            <a:r>
              <a:rPr lang="it-IT" b="1" dirty="0"/>
              <a:t>Tattica e strategia lavorano insieme e si completano a vicenda</a:t>
            </a:r>
            <a:r>
              <a:rPr lang="it-IT" dirty="0"/>
              <a:t>: la strategia costruisce il contesto, la tattica ne sfrutta le opportunità. Una buona strategia prepara il terreno alle tattiche vincenti, mentre le tattiche efficaci rendono concreta la strategia. Per giocare a scacchi in modo solido e brillante, è fondamentale sviluppare entrambe.</a:t>
            </a:r>
          </a:p>
        </p:txBody>
      </p:sp>
      <p:sp>
        <p:nvSpPr>
          <p:cNvPr id="13" name="CasellaDiTesto 12">
            <a:extLst>
              <a:ext uri="{FF2B5EF4-FFF2-40B4-BE49-F238E27FC236}">
                <a16:creationId xmlns:a16="http://schemas.microsoft.com/office/drawing/2014/main" id="{765DAC30-DC81-FBA8-EA26-EEC33A53624E}"/>
              </a:ext>
            </a:extLst>
          </p:cNvPr>
          <p:cNvSpPr txBox="1"/>
          <p:nvPr/>
        </p:nvSpPr>
        <p:spPr>
          <a:xfrm>
            <a:off x="485965" y="3801527"/>
            <a:ext cx="11190514" cy="553998"/>
          </a:xfrm>
          <a:prstGeom prst="rect">
            <a:avLst/>
          </a:prstGeom>
          <a:noFill/>
        </p:spPr>
        <p:txBody>
          <a:bodyPr wrap="square" rtlCol="0">
            <a:spAutoFit/>
          </a:bodyPr>
          <a:lstStyle/>
          <a:p>
            <a:pPr algn="r"/>
            <a:r>
              <a:rPr lang="it-IT" dirty="0"/>
              <a:t>«</a:t>
            </a:r>
            <a:r>
              <a:rPr lang="it-IT" i="1" dirty="0"/>
              <a:t>Negli scacchi, la tattica è la scienza, la strategia l’arte</a:t>
            </a:r>
            <a:r>
              <a:rPr lang="it-IT" dirty="0"/>
              <a:t>»</a:t>
            </a:r>
          </a:p>
          <a:p>
            <a:pPr algn="r"/>
            <a:r>
              <a:rPr lang="it-IT" sz="1200" i="1" dirty="0"/>
              <a:t>Niccolò Abate</a:t>
            </a:r>
          </a:p>
        </p:txBody>
      </p:sp>
      <p:sp>
        <p:nvSpPr>
          <p:cNvPr id="2" name="Titolo 1">
            <a:extLst>
              <a:ext uri="{FF2B5EF4-FFF2-40B4-BE49-F238E27FC236}">
                <a16:creationId xmlns:a16="http://schemas.microsoft.com/office/drawing/2014/main" id="{44EDF136-71E0-1844-30ED-ECDEBE701E1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82213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75388-C768-C720-8C7B-EAC5550FFBF5}"/>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DB75E35B-F991-5304-2BEA-193D5A6F30B2}"/>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3A5C9B52-F398-93C3-288F-56BECC78090B}"/>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1E7E6457-3954-640F-ACE5-033FC1EDCE48}"/>
                </a:ext>
              </a:extLst>
            </p:cNvPr>
            <p:cNvSpPr txBox="1">
              <a:spLocks/>
            </p:cNvSpPr>
            <p:nvPr/>
          </p:nvSpPr>
          <p:spPr>
            <a:xfrm>
              <a:off x="523875" y="5317240"/>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TATTICA</a:t>
              </a:r>
            </a:p>
          </p:txBody>
        </p:sp>
      </p:grpSp>
    </p:spTree>
    <p:extLst>
      <p:ext uri="{BB962C8B-B14F-4D97-AF65-F5344CB8AC3E}">
        <p14:creationId xmlns:p14="http://schemas.microsoft.com/office/powerpoint/2010/main" val="22841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A14EF-C9C8-3202-5872-952541E17B3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5D2B673-53FB-4F21-BEDF-6E6F57F1391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0F02990-DF2B-1495-D5F6-7A503671328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40BC8C5-7AEF-A446-CA38-6E5940E2BB5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61F57CF-4B30-8158-23DC-C9889E87D8D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2599126-3B50-99C8-23C3-48488371712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C1302B5-421A-F651-3430-8E61556A2EC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DCC900A-77D8-3232-5233-C51D0F190CF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INTRODUZIONE</a:t>
            </a:r>
          </a:p>
        </p:txBody>
      </p:sp>
      <p:sp>
        <p:nvSpPr>
          <p:cNvPr id="2" name="CasellaDiTesto 1">
            <a:extLst>
              <a:ext uri="{FF2B5EF4-FFF2-40B4-BE49-F238E27FC236}">
                <a16:creationId xmlns:a16="http://schemas.microsoft.com/office/drawing/2014/main" id="{FDCC3D95-29A2-2624-FB7F-6B374AF6735D}"/>
              </a:ext>
            </a:extLst>
          </p:cNvPr>
          <p:cNvSpPr txBox="1"/>
          <p:nvPr/>
        </p:nvSpPr>
        <p:spPr>
          <a:xfrm>
            <a:off x="585018" y="1396761"/>
            <a:ext cx="10997381"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en-US" sz="2400" b="1" dirty="0">
                <a:solidFill>
                  <a:srgbClr val="CD831D"/>
                </a:solidFill>
              </a:rPr>
              <a:t>MOTORE SCACCHISTICO E “MOSSA MIGLIORE”</a:t>
            </a:r>
            <a:endParaRPr lang="it-IT" sz="2400" b="1" dirty="0">
              <a:solidFill>
                <a:srgbClr val="CD831D"/>
              </a:solidFill>
            </a:endParaRPr>
          </a:p>
        </p:txBody>
      </p:sp>
      <p:sp>
        <p:nvSpPr>
          <p:cNvPr id="4" name="CasellaDiTesto 3">
            <a:extLst>
              <a:ext uri="{FF2B5EF4-FFF2-40B4-BE49-F238E27FC236}">
                <a16:creationId xmlns:a16="http://schemas.microsoft.com/office/drawing/2014/main" id="{0420B6A3-3F95-E76C-BD2D-76874140940C}"/>
              </a:ext>
            </a:extLst>
          </p:cNvPr>
          <p:cNvSpPr txBox="1"/>
          <p:nvPr/>
        </p:nvSpPr>
        <p:spPr>
          <a:xfrm>
            <a:off x="585018" y="1861480"/>
            <a:ext cx="10997381" cy="3970318"/>
          </a:xfrm>
          <a:prstGeom prst="rect">
            <a:avLst/>
          </a:prstGeom>
          <a:noFill/>
        </p:spPr>
        <p:txBody>
          <a:bodyPr wrap="square" rtlCol="0">
            <a:spAutoFit/>
          </a:bodyPr>
          <a:lstStyle/>
          <a:p>
            <a:r>
              <a:rPr lang="it-IT" dirty="0"/>
              <a:t>Prima di entrare nel mondo della </a:t>
            </a:r>
            <a:r>
              <a:rPr lang="it-IT" b="1" dirty="0"/>
              <a:t>tattica</a:t>
            </a:r>
            <a:r>
              <a:rPr lang="it-IT" dirty="0"/>
              <a:t>, vorrei spiegarti quello che vedremo: analizzeremo alcune </a:t>
            </a:r>
            <a:r>
              <a:rPr lang="it-IT" b="1" dirty="0"/>
              <a:t>posizioni su una scacchiera</a:t>
            </a:r>
            <a:r>
              <a:rPr lang="it-IT" dirty="0"/>
              <a:t>, tratte da partite già avviate, in cui comparirà una </a:t>
            </a:r>
            <a:r>
              <a:rPr lang="it-IT" b="1" dirty="0"/>
              <a:t>freccia</a:t>
            </a:r>
            <a:r>
              <a:rPr lang="it-IT" dirty="0"/>
              <a:t> che indica </a:t>
            </a:r>
            <a:r>
              <a:rPr lang="it-IT" b="1" dirty="0"/>
              <a:t>la mossa migliore</a:t>
            </a:r>
            <a:r>
              <a:rPr lang="it-IT" dirty="0"/>
              <a:t>.</a:t>
            </a:r>
          </a:p>
          <a:p>
            <a:r>
              <a:rPr lang="it-IT" dirty="0"/>
              <a:t>Ma che cos’è esattamente la </a:t>
            </a:r>
            <a:r>
              <a:rPr lang="it-IT" i="1" dirty="0"/>
              <a:t>«</a:t>
            </a:r>
            <a:r>
              <a:rPr lang="it-IT" b="1" i="1" dirty="0"/>
              <a:t>mossa migliore</a:t>
            </a:r>
            <a:r>
              <a:rPr lang="it-IT" i="1" dirty="0"/>
              <a:t>»</a:t>
            </a:r>
            <a:r>
              <a:rPr lang="it-IT" dirty="0"/>
              <a:t>?</a:t>
            </a:r>
            <a:br>
              <a:rPr lang="it-IT" dirty="0"/>
            </a:br>
            <a:r>
              <a:rPr lang="it-IT" dirty="0"/>
              <a:t>È la mossa suggerita da un </a:t>
            </a:r>
            <a:r>
              <a:rPr lang="it-IT" b="1" dirty="0"/>
              <a:t>motore scacchistico</a:t>
            </a:r>
            <a:r>
              <a:rPr lang="it-IT" dirty="0"/>
              <a:t>, ovvero un programma che analizza la posizione e calcola, tra tutte le mosse possibili, </a:t>
            </a:r>
            <a:r>
              <a:rPr lang="it-IT" b="1" dirty="0"/>
              <a:t>quella che porta al massimo vantaggio</a:t>
            </a:r>
            <a:r>
              <a:rPr lang="it-IT" dirty="0"/>
              <a:t>. Il motore valuta </a:t>
            </a:r>
            <a:r>
              <a:rPr lang="it-IT" b="1" dirty="0"/>
              <a:t>milioni di possibilità in pochi secondi</a:t>
            </a:r>
            <a:r>
              <a:rPr lang="it-IT" dirty="0"/>
              <a:t> e seleziona la continuazione </a:t>
            </a:r>
            <a:r>
              <a:rPr lang="it-IT" b="1" dirty="0"/>
              <a:t>più precisa</a:t>
            </a:r>
            <a:r>
              <a:rPr lang="it-IT" dirty="0"/>
              <a:t>. </a:t>
            </a:r>
          </a:p>
          <a:p>
            <a:r>
              <a:rPr lang="it-IT" dirty="0"/>
              <a:t>Il supporto che userò per mostrarti questi esempi sarà </a:t>
            </a:r>
            <a:r>
              <a:rPr lang="it-IT" b="1" dirty="0"/>
              <a:t>chess.com</a:t>
            </a:r>
            <a:r>
              <a:rPr lang="it-IT" dirty="0"/>
              <a:t>, il sito di scacchi </a:t>
            </a:r>
            <a:r>
              <a:rPr lang="it-IT" b="1" dirty="0"/>
              <a:t>più utilizzato e conosciuto al mondo</a:t>
            </a:r>
            <a:r>
              <a:rPr lang="it-IT" dirty="0"/>
              <a:t>, che si basa su un motore chiamato </a:t>
            </a:r>
            <a:r>
              <a:rPr lang="it-IT" b="1" dirty="0" err="1"/>
              <a:t>Stockfish</a:t>
            </a:r>
            <a:r>
              <a:rPr lang="it-IT" dirty="0"/>
              <a:t>. Questo sito è così centrale per chi gioca online che, più avanti nel corso, gli dedicheremo </a:t>
            </a:r>
            <a:r>
              <a:rPr lang="it-IT" b="1" dirty="0"/>
              <a:t>una sezione specifica</a:t>
            </a:r>
            <a:r>
              <a:rPr lang="it-IT" dirty="0"/>
              <a:t>, dove vedremo nel dettaglio tutte le sue funzionalità più utili.</a:t>
            </a:r>
          </a:p>
          <a:p>
            <a:r>
              <a:rPr lang="it-IT" dirty="0"/>
              <a:t>In tutti gli esempi che vedremo, </a:t>
            </a:r>
            <a:r>
              <a:rPr lang="it-IT" b="1" dirty="0"/>
              <a:t>ci baseremo sempre sulla mossa migliore </a:t>
            </a:r>
            <a:r>
              <a:rPr lang="it-IT" dirty="0"/>
              <a:t>per mostrare in modo chiaro come funziona la tattica. Questo perché le </a:t>
            </a:r>
            <a:r>
              <a:rPr lang="it-IT" b="1" dirty="0"/>
              <a:t>tattiche sono schemi chiari e precisi</a:t>
            </a:r>
            <a:r>
              <a:rPr lang="it-IT" dirty="0"/>
              <a:t>, con </a:t>
            </a:r>
            <a:r>
              <a:rPr lang="it-IT" b="1" dirty="0"/>
              <a:t>soluzioni uniche e riconoscibili</a:t>
            </a:r>
            <a:r>
              <a:rPr lang="it-IT" dirty="0"/>
              <a:t>. A differenza della </a:t>
            </a:r>
            <a:r>
              <a:rPr lang="it-IT" b="1" dirty="0"/>
              <a:t>strategia</a:t>
            </a:r>
            <a:r>
              <a:rPr lang="it-IT" dirty="0"/>
              <a:t>, che può seguire strade diverse e adattarsi al contesto, la tattica ha </a:t>
            </a:r>
            <a:r>
              <a:rPr lang="it-IT" b="1" dirty="0"/>
              <a:t>logiche concrete</a:t>
            </a:r>
            <a:r>
              <a:rPr lang="it-IT" dirty="0"/>
              <a:t> che impariamo proprio attraverso esercizi mirati come quelli che vedremo.</a:t>
            </a:r>
          </a:p>
        </p:txBody>
      </p:sp>
      <p:sp>
        <p:nvSpPr>
          <p:cNvPr id="5" name="Titolo 1">
            <a:extLst>
              <a:ext uri="{FF2B5EF4-FFF2-40B4-BE49-F238E27FC236}">
                <a16:creationId xmlns:a16="http://schemas.microsoft.com/office/drawing/2014/main" id="{E4E51F76-E172-FC31-6304-CC29DE0524A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81935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D00EA-CCA1-6930-B3A2-379892F3F7A8}"/>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7DFDB8AE-763E-A9E1-20E7-055A535974F2}"/>
              </a:ext>
            </a:extLst>
          </p:cNvPr>
          <p:cNvPicPr>
            <a:picLocks noChangeAspect="1"/>
          </p:cNvPicPr>
          <p:nvPr/>
        </p:nvPicPr>
        <p:blipFill>
          <a:blip r:embed="rId2"/>
          <a:stretch>
            <a:fillRect/>
          </a:stretch>
        </p:blipFill>
        <p:spPr>
          <a:xfrm>
            <a:off x="4715796" y="2960440"/>
            <a:ext cx="2760407" cy="2760407"/>
          </a:xfrm>
          <a:prstGeom prst="rect">
            <a:avLst/>
          </a:prstGeom>
        </p:spPr>
      </p:pic>
      <p:grpSp>
        <p:nvGrpSpPr>
          <p:cNvPr id="27" name="Gruppo 26">
            <a:extLst>
              <a:ext uri="{FF2B5EF4-FFF2-40B4-BE49-F238E27FC236}">
                <a16:creationId xmlns:a16="http://schemas.microsoft.com/office/drawing/2014/main" id="{C45BE83A-9597-32FE-DAC2-2FC29D4A586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F81C3D2-F15C-AD0E-FA40-CADCDD73568E}"/>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79B8459-7A9A-0698-2AB2-AF8993064C80}"/>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050E54E-16AB-A6AB-F4B2-567896F39BFC}"/>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E2706A9-F729-4623-13C0-F9A5DAF07BC1}"/>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62C0639-2E3A-2DF9-BF75-66BA1698AEA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10CEE466-6F79-B6DB-F215-4F4D1CB4193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ATTACCO DOPPIO</a:t>
            </a:r>
          </a:p>
        </p:txBody>
      </p:sp>
      <p:sp>
        <p:nvSpPr>
          <p:cNvPr id="12" name="CasellaDiTesto 11">
            <a:extLst>
              <a:ext uri="{FF2B5EF4-FFF2-40B4-BE49-F238E27FC236}">
                <a16:creationId xmlns:a16="http://schemas.microsoft.com/office/drawing/2014/main" id="{8924C780-6DEC-AEA5-74AD-AA3F7B28BB13}"/>
              </a:ext>
            </a:extLst>
          </p:cNvPr>
          <p:cNvSpPr txBox="1"/>
          <p:nvPr/>
        </p:nvSpPr>
        <p:spPr>
          <a:xfrm>
            <a:off x="496170" y="1537016"/>
            <a:ext cx="11190514" cy="646331"/>
          </a:xfrm>
          <a:prstGeom prst="rect">
            <a:avLst/>
          </a:prstGeom>
          <a:noFill/>
        </p:spPr>
        <p:txBody>
          <a:bodyPr wrap="square" rtlCol="0">
            <a:spAutoFit/>
          </a:bodyPr>
          <a:lstStyle/>
          <a:p>
            <a:pPr algn="just"/>
            <a:r>
              <a:rPr lang="it-IT" b="1" dirty="0"/>
              <a:t>L’attacco doppio </a:t>
            </a:r>
            <a:r>
              <a:rPr lang="it-IT" dirty="0"/>
              <a:t>si verifica quando un singolo pezzo attacca due pezzi avversari contemporaneamente. L’avversario non potendo salvarli entrambi, finirà per perderne uno, solitamente il più debole dei due. </a:t>
            </a:r>
          </a:p>
        </p:txBody>
      </p:sp>
      <p:sp>
        <p:nvSpPr>
          <p:cNvPr id="6" name="CasellaDiTesto 5">
            <a:extLst>
              <a:ext uri="{FF2B5EF4-FFF2-40B4-BE49-F238E27FC236}">
                <a16:creationId xmlns:a16="http://schemas.microsoft.com/office/drawing/2014/main" id="{CCF7F168-700A-FD3D-438A-FB7BD2B807DE}"/>
              </a:ext>
            </a:extLst>
          </p:cNvPr>
          <p:cNvSpPr txBox="1"/>
          <p:nvPr/>
        </p:nvSpPr>
        <p:spPr>
          <a:xfrm>
            <a:off x="485965" y="2075221"/>
            <a:ext cx="11200719" cy="646331"/>
          </a:xfrm>
          <a:prstGeom prst="rect">
            <a:avLst/>
          </a:prstGeom>
          <a:noFill/>
        </p:spPr>
        <p:txBody>
          <a:bodyPr wrap="square">
            <a:spAutoFit/>
          </a:bodyPr>
          <a:lstStyle/>
          <a:p>
            <a:pPr marL="285750" indent="-285750" algn="just">
              <a:buFont typeface="Arial" panose="020B0604020202020204" pitchFamily="34" charset="0"/>
              <a:buChar char="•"/>
            </a:pPr>
            <a:r>
              <a:rPr lang="it-IT" dirty="0"/>
              <a:t>L’attacco doppio può essere effettuato da qualsiasi pezzo (incluso il re) e quando è effettuato con un pedone viene anche chiamato «</a:t>
            </a:r>
            <a:r>
              <a:rPr lang="it-IT" b="1" dirty="0"/>
              <a:t>forchetta</a:t>
            </a:r>
            <a:r>
              <a:rPr lang="it-IT" dirty="0"/>
              <a:t>»</a:t>
            </a:r>
          </a:p>
        </p:txBody>
      </p:sp>
      <p:sp>
        <p:nvSpPr>
          <p:cNvPr id="2" name="Titolo 1">
            <a:extLst>
              <a:ext uri="{FF2B5EF4-FFF2-40B4-BE49-F238E27FC236}">
                <a16:creationId xmlns:a16="http://schemas.microsoft.com/office/drawing/2014/main" id="{9C48221C-AC7E-80A1-1DA2-D101E798AC9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pic>
        <p:nvPicPr>
          <p:cNvPr id="8" name="Immagine 7">
            <a:extLst>
              <a:ext uri="{FF2B5EF4-FFF2-40B4-BE49-F238E27FC236}">
                <a16:creationId xmlns:a16="http://schemas.microsoft.com/office/drawing/2014/main" id="{64A56842-8103-A3D5-9258-90BF955F58DA}"/>
              </a:ext>
            </a:extLst>
          </p:cNvPr>
          <p:cNvPicPr>
            <a:picLocks noChangeAspect="1"/>
          </p:cNvPicPr>
          <p:nvPr/>
        </p:nvPicPr>
        <p:blipFill>
          <a:blip r:embed="rId5"/>
          <a:stretch>
            <a:fillRect/>
          </a:stretch>
        </p:blipFill>
        <p:spPr>
          <a:xfrm>
            <a:off x="4714253" y="2959159"/>
            <a:ext cx="2754929" cy="2760406"/>
          </a:xfrm>
          <a:prstGeom prst="rect">
            <a:avLst/>
          </a:prstGeom>
        </p:spPr>
      </p:pic>
    </p:spTree>
    <p:extLst>
      <p:ext uri="{BB962C8B-B14F-4D97-AF65-F5344CB8AC3E}">
        <p14:creationId xmlns:p14="http://schemas.microsoft.com/office/powerpoint/2010/main" val="129179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B9114-4CB8-8F78-7E66-5E4AE27A7649}"/>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EC37D5E-4C75-6228-D092-56E4B840A47C}"/>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711E5A6-4315-3021-7349-F73F3CB1A34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0181498-E258-0F79-A9EF-E23E5156F841}"/>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7E54974-72A8-5889-C2F6-31704DCE8E7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326ADD5-1442-CAD7-071E-7CC3FD98547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8E4AADB-0438-F199-A5B8-BC85BBF2D7D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7E1E7861-4FE4-B12B-0EFD-BA87A5DFE05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ATTACCO A RAGGI X</a:t>
            </a:r>
          </a:p>
        </p:txBody>
      </p:sp>
      <p:sp>
        <p:nvSpPr>
          <p:cNvPr id="4" name="CasellaDiTesto 3">
            <a:extLst>
              <a:ext uri="{FF2B5EF4-FFF2-40B4-BE49-F238E27FC236}">
                <a16:creationId xmlns:a16="http://schemas.microsoft.com/office/drawing/2014/main" id="{E95FDCD6-80DB-0957-C236-462A2A55EB91}"/>
              </a:ext>
            </a:extLst>
          </p:cNvPr>
          <p:cNvSpPr txBox="1"/>
          <p:nvPr/>
        </p:nvSpPr>
        <p:spPr>
          <a:xfrm>
            <a:off x="485965" y="1531195"/>
            <a:ext cx="11190513" cy="646331"/>
          </a:xfrm>
          <a:prstGeom prst="rect">
            <a:avLst/>
          </a:prstGeom>
          <a:noFill/>
        </p:spPr>
        <p:txBody>
          <a:bodyPr wrap="square">
            <a:spAutoFit/>
          </a:bodyPr>
          <a:lstStyle/>
          <a:p>
            <a:pPr>
              <a:buNone/>
            </a:pPr>
            <a:r>
              <a:rPr lang="it-IT" b="1" dirty="0"/>
              <a:t>L’attacco a raggi X</a:t>
            </a:r>
            <a:r>
              <a:rPr lang="it-IT" dirty="0"/>
              <a:t> si verifica quando donna, torre o alfiere attaccano un pezzo avversario, ma sulla linea d’azione si trovano altri pezzi (nostri o avversari), che ne ostacolano temporaneamente la minaccia.</a:t>
            </a:r>
          </a:p>
        </p:txBody>
      </p:sp>
      <p:sp>
        <p:nvSpPr>
          <p:cNvPr id="5" name="CasellaDiTesto 4">
            <a:extLst>
              <a:ext uri="{FF2B5EF4-FFF2-40B4-BE49-F238E27FC236}">
                <a16:creationId xmlns:a16="http://schemas.microsoft.com/office/drawing/2014/main" id="{7785BEBF-EE79-4A63-C51D-0C0B0CA2C015}"/>
              </a:ext>
            </a:extLst>
          </p:cNvPr>
          <p:cNvSpPr txBox="1"/>
          <p:nvPr/>
        </p:nvSpPr>
        <p:spPr>
          <a:xfrm>
            <a:off x="484420" y="2080944"/>
            <a:ext cx="11112727" cy="646331"/>
          </a:xfrm>
          <a:prstGeom prst="rect">
            <a:avLst/>
          </a:prstGeom>
          <a:noFill/>
        </p:spPr>
        <p:txBody>
          <a:bodyPr wrap="square">
            <a:spAutoFit/>
          </a:bodyPr>
          <a:lstStyle/>
          <a:p>
            <a:pPr marL="285750" indent="-285750">
              <a:buFont typeface="Arial" panose="020B0604020202020204" pitchFamily="34" charset="0"/>
              <a:buChar char="•"/>
            </a:pPr>
            <a:r>
              <a:rPr lang="it-IT" dirty="0"/>
              <a:t>Non è un tatticismo che produce un vantaggio immediato, ma una </a:t>
            </a:r>
            <a:r>
              <a:rPr lang="it-IT" b="1" dirty="0"/>
              <a:t>situazione latente</a:t>
            </a:r>
            <a:r>
              <a:rPr lang="it-IT" dirty="0"/>
              <a:t>: crea pressione e si lega ai temi tattici dell’</a:t>
            </a:r>
            <a:r>
              <a:rPr lang="it-IT" b="1" dirty="0"/>
              <a:t>inchiodatura</a:t>
            </a:r>
            <a:r>
              <a:rPr lang="it-IT" dirty="0"/>
              <a:t> e dell’</a:t>
            </a:r>
            <a:r>
              <a:rPr lang="it-IT" b="1" dirty="0"/>
              <a:t>attacco di scoperta</a:t>
            </a:r>
            <a:r>
              <a:rPr lang="it-IT" dirty="0"/>
              <a:t>.</a:t>
            </a:r>
          </a:p>
        </p:txBody>
      </p:sp>
      <p:sp>
        <p:nvSpPr>
          <p:cNvPr id="2" name="Titolo 1">
            <a:extLst>
              <a:ext uri="{FF2B5EF4-FFF2-40B4-BE49-F238E27FC236}">
                <a16:creationId xmlns:a16="http://schemas.microsoft.com/office/drawing/2014/main" id="{10B3AA21-F470-53BB-35CE-3BF82094CF7B}"/>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grpSp>
        <p:nvGrpSpPr>
          <p:cNvPr id="38" name="Gruppo 37">
            <a:extLst>
              <a:ext uri="{FF2B5EF4-FFF2-40B4-BE49-F238E27FC236}">
                <a16:creationId xmlns:a16="http://schemas.microsoft.com/office/drawing/2014/main" id="{132C5D87-CF3C-6286-BE7F-C220F27CCCF3}"/>
              </a:ext>
            </a:extLst>
          </p:cNvPr>
          <p:cNvGrpSpPr/>
          <p:nvPr/>
        </p:nvGrpSpPr>
        <p:grpSpPr>
          <a:xfrm>
            <a:off x="2796877" y="2943136"/>
            <a:ext cx="6598247" cy="2835212"/>
            <a:chOff x="2885796" y="2943136"/>
            <a:chExt cx="6598247" cy="2835212"/>
          </a:xfrm>
        </p:grpSpPr>
        <p:grpSp>
          <p:nvGrpSpPr>
            <p:cNvPr id="8" name="Gruppo 7">
              <a:extLst>
                <a:ext uri="{FF2B5EF4-FFF2-40B4-BE49-F238E27FC236}">
                  <a16:creationId xmlns:a16="http://schemas.microsoft.com/office/drawing/2014/main" id="{8D663265-4CC3-B368-0A72-D41CD9434A93}"/>
                </a:ext>
              </a:extLst>
            </p:cNvPr>
            <p:cNvGrpSpPr/>
            <p:nvPr/>
          </p:nvGrpSpPr>
          <p:grpSpPr>
            <a:xfrm>
              <a:off x="2885796" y="2943136"/>
              <a:ext cx="2837087" cy="2835212"/>
              <a:chOff x="3006664" y="3493609"/>
              <a:chExt cx="2196753" cy="2195301"/>
            </a:xfrm>
          </p:grpSpPr>
          <p:pic>
            <p:nvPicPr>
              <p:cNvPr id="11" name="Immagine 10">
                <a:extLst>
                  <a:ext uri="{FF2B5EF4-FFF2-40B4-BE49-F238E27FC236}">
                    <a16:creationId xmlns:a16="http://schemas.microsoft.com/office/drawing/2014/main" id="{147F3936-A813-8C70-8853-2E683386E9D6}"/>
                  </a:ext>
                </a:extLst>
              </p:cNvPr>
              <p:cNvPicPr>
                <a:picLocks noChangeAspect="1"/>
              </p:cNvPicPr>
              <p:nvPr/>
            </p:nvPicPr>
            <p:blipFill>
              <a:blip r:embed="rId4"/>
              <a:stretch>
                <a:fillRect/>
              </a:stretch>
            </p:blipFill>
            <p:spPr>
              <a:xfrm>
                <a:off x="3006664" y="3493609"/>
                <a:ext cx="2196753" cy="2195301"/>
              </a:xfrm>
              <a:prstGeom prst="rect">
                <a:avLst/>
              </a:prstGeom>
            </p:spPr>
          </p:pic>
          <p:grpSp>
            <p:nvGrpSpPr>
              <p:cNvPr id="12" name="Gruppo 11">
                <a:extLst>
                  <a:ext uri="{FF2B5EF4-FFF2-40B4-BE49-F238E27FC236}">
                    <a16:creationId xmlns:a16="http://schemas.microsoft.com/office/drawing/2014/main" id="{BF8EA8C8-E2CB-034B-AB13-59CF14EC5C61}"/>
                  </a:ext>
                </a:extLst>
              </p:cNvPr>
              <p:cNvGrpSpPr/>
              <p:nvPr/>
            </p:nvGrpSpPr>
            <p:grpSpPr>
              <a:xfrm rot="5400000">
                <a:off x="4334894" y="3744173"/>
                <a:ext cx="616906" cy="624563"/>
                <a:chOff x="5388077" y="3574026"/>
                <a:chExt cx="1098448" cy="1098448"/>
              </a:xfrm>
            </p:grpSpPr>
            <p:cxnSp>
              <p:nvCxnSpPr>
                <p:cNvPr id="16" name="Connettore 2 15">
                  <a:extLst>
                    <a:ext uri="{FF2B5EF4-FFF2-40B4-BE49-F238E27FC236}">
                      <a16:creationId xmlns:a16="http://schemas.microsoft.com/office/drawing/2014/main" id="{DAEF8080-6F59-99A5-F8CB-C16AAF66D4D0}"/>
                    </a:ext>
                  </a:extLst>
                </p:cNvPr>
                <p:cNvCxnSpPr>
                  <a:cxnSpLocks/>
                </p:cNvCxnSpPr>
                <p:nvPr/>
              </p:nvCxnSpPr>
              <p:spPr>
                <a:xfrm flipH="1" flipV="1">
                  <a:off x="5388077" y="3574026"/>
                  <a:ext cx="1098448" cy="1098448"/>
                </a:xfrm>
                <a:prstGeom prst="straightConnector1">
                  <a:avLst/>
                </a:prstGeom>
                <a:ln w="38100">
                  <a:solidFill>
                    <a:srgbClr val="EE0000"/>
                  </a:solidFill>
                  <a:tailEnd type="triangle"/>
                </a:ln>
              </p:spPr>
              <p:style>
                <a:lnRef idx="3">
                  <a:schemeClr val="accent2"/>
                </a:lnRef>
                <a:fillRef idx="0">
                  <a:schemeClr val="accent2"/>
                </a:fillRef>
                <a:effectRef idx="2">
                  <a:schemeClr val="accent2"/>
                </a:effectRef>
                <a:fontRef idx="minor">
                  <a:schemeClr val="tx1"/>
                </a:fontRef>
              </p:style>
            </p:cxnSp>
            <p:cxnSp>
              <p:nvCxnSpPr>
                <p:cNvPr id="17" name="Connettore 2 16">
                  <a:extLst>
                    <a:ext uri="{FF2B5EF4-FFF2-40B4-BE49-F238E27FC236}">
                      <a16:creationId xmlns:a16="http://schemas.microsoft.com/office/drawing/2014/main" id="{6C49D44C-8F2D-CA9B-8FE9-52B76F35BAF2}"/>
                    </a:ext>
                  </a:extLst>
                </p:cNvPr>
                <p:cNvCxnSpPr>
                  <a:cxnSpLocks/>
                </p:cNvCxnSpPr>
                <p:nvPr/>
              </p:nvCxnSpPr>
              <p:spPr>
                <a:xfrm flipH="1" flipV="1">
                  <a:off x="5467350" y="3653299"/>
                  <a:ext cx="1019175" cy="1019175"/>
                </a:xfrm>
                <a:prstGeom prst="straightConnector1">
                  <a:avLst/>
                </a:prstGeom>
                <a:ln w="3810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3" name="Rettangolo 12">
                <a:extLst>
                  <a:ext uri="{FF2B5EF4-FFF2-40B4-BE49-F238E27FC236}">
                    <a16:creationId xmlns:a16="http://schemas.microsoft.com/office/drawing/2014/main" id="{4563D0DF-7F42-C13F-D6A4-26EDEA6941EE}"/>
                  </a:ext>
                </a:extLst>
              </p:cNvPr>
              <p:cNvSpPr/>
              <p:nvPr/>
            </p:nvSpPr>
            <p:spPr>
              <a:xfrm>
                <a:off x="4331065" y="3992741"/>
                <a:ext cx="367183" cy="367183"/>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31" name="Gruppo 30">
              <a:extLst>
                <a:ext uri="{FF2B5EF4-FFF2-40B4-BE49-F238E27FC236}">
                  <a16:creationId xmlns:a16="http://schemas.microsoft.com/office/drawing/2014/main" id="{4678D841-4A0D-11A9-E0E8-5C8B23ABF19D}"/>
                </a:ext>
              </a:extLst>
            </p:cNvPr>
            <p:cNvGrpSpPr/>
            <p:nvPr/>
          </p:nvGrpSpPr>
          <p:grpSpPr>
            <a:xfrm>
              <a:off x="6646956" y="2943136"/>
              <a:ext cx="2837087" cy="2835212"/>
              <a:chOff x="6990035" y="3485989"/>
              <a:chExt cx="2195301" cy="2195301"/>
            </a:xfrm>
          </p:grpSpPr>
          <p:pic>
            <p:nvPicPr>
              <p:cNvPr id="33" name="Immagine 32">
                <a:extLst>
                  <a:ext uri="{FF2B5EF4-FFF2-40B4-BE49-F238E27FC236}">
                    <a16:creationId xmlns:a16="http://schemas.microsoft.com/office/drawing/2014/main" id="{6FFE51DB-5895-E55E-DEB2-B980CDB81DAF}"/>
                  </a:ext>
                </a:extLst>
              </p:cNvPr>
              <p:cNvPicPr>
                <a:picLocks noChangeAspect="1"/>
              </p:cNvPicPr>
              <p:nvPr/>
            </p:nvPicPr>
            <p:blipFill>
              <a:blip r:embed="rId5"/>
              <a:stretch>
                <a:fillRect/>
              </a:stretch>
            </p:blipFill>
            <p:spPr>
              <a:xfrm>
                <a:off x="6990035" y="3485989"/>
                <a:ext cx="2195301" cy="2195301"/>
              </a:xfrm>
              <a:prstGeom prst="rect">
                <a:avLst/>
              </a:prstGeom>
            </p:spPr>
          </p:pic>
          <p:grpSp>
            <p:nvGrpSpPr>
              <p:cNvPr id="34" name="Gruppo 33">
                <a:extLst>
                  <a:ext uri="{FF2B5EF4-FFF2-40B4-BE49-F238E27FC236}">
                    <a16:creationId xmlns:a16="http://schemas.microsoft.com/office/drawing/2014/main" id="{DD71BE73-948C-D493-62F3-D0470CFAE48C}"/>
                  </a:ext>
                </a:extLst>
              </p:cNvPr>
              <p:cNvGrpSpPr/>
              <p:nvPr/>
            </p:nvGrpSpPr>
            <p:grpSpPr>
              <a:xfrm rot="5553207" flipV="1">
                <a:off x="7294304" y="4690844"/>
                <a:ext cx="1309238" cy="75118"/>
                <a:chOff x="5388077" y="3574026"/>
                <a:chExt cx="1098448" cy="1098448"/>
              </a:xfrm>
            </p:grpSpPr>
            <p:cxnSp>
              <p:nvCxnSpPr>
                <p:cNvPr id="36" name="Connettore 2 35">
                  <a:extLst>
                    <a:ext uri="{FF2B5EF4-FFF2-40B4-BE49-F238E27FC236}">
                      <a16:creationId xmlns:a16="http://schemas.microsoft.com/office/drawing/2014/main" id="{FE8713E3-65A3-EC79-5501-6F066AB53B71}"/>
                    </a:ext>
                  </a:extLst>
                </p:cNvPr>
                <p:cNvCxnSpPr>
                  <a:cxnSpLocks/>
                </p:cNvCxnSpPr>
                <p:nvPr/>
              </p:nvCxnSpPr>
              <p:spPr>
                <a:xfrm flipH="1" flipV="1">
                  <a:off x="5388077" y="3574026"/>
                  <a:ext cx="1098448" cy="1098448"/>
                </a:xfrm>
                <a:prstGeom prst="straightConnector1">
                  <a:avLst/>
                </a:prstGeom>
                <a:ln w="38100">
                  <a:solidFill>
                    <a:srgbClr val="EE0000"/>
                  </a:solidFill>
                  <a:tailEnd type="triangle"/>
                </a:ln>
              </p:spPr>
              <p:style>
                <a:lnRef idx="3">
                  <a:schemeClr val="accent2"/>
                </a:lnRef>
                <a:fillRef idx="0">
                  <a:schemeClr val="accent2"/>
                </a:fillRef>
                <a:effectRef idx="2">
                  <a:schemeClr val="accent2"/>
                </a:effectRef>
                <a:fontRef idx="minor">
                  <a:schemeClr val="tx1"/>
                </a:fontRef>
              </p:style>
            </p:cxnSp>
            <p:cxnSp>
              <p:nvCxnSpPr>
                <p:cNvPr id="37" name="Connettore 2 36">
                  <a:extLst>
                    <a:ext uri="{FF2B5EF4-FFF2-40B4-BE49-F238E27FC236}">
                      <a16:creationId xmlns:a16="http://schemas.microsoft.com/office/drawing/2014/main" id="{635320B5-F1FC-90F0-B39D-9C3F7BCCEAFB}"/>
                    </a:ext>
                  </a:extLst>
                </p:cNvPr>
                <p:cNvCxnSpPr>
                  <a:cxnSpLocks/>
                </p:cNvCxnSpPr>
                <p:nvPr/>
              </p:nvCxnSpPr>
              <p:spPr>
                <a:xfrm flipH="1" flipV="1">
                  <a:off x="5467350" y="3653299"/>
                  <a:ext cx="1019175" cy="1019175"/>
                </a:xfrm>
                <a:prstGeom prst="straightConnector1">
                  <a:avLst/>
                </a:prstGeom>
                <a:ln w="3810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35" name="Rettangolo 34">
                <a:extLst>
                  <a:ext uri="{FF2B5EF4-FFF2-40B4-BE49-F238E27FC236}">
                    <a16:creationId xmlns:a16="http://schemas.microsoft.com/office/drawing/2014/main" id="{613D32A1-551D-10CD-0F7E-1AED9D3ABBA9}"/>
                  </a:ext>
                </a:extLst>
              </p:cNvPr>
              <p:cNvSpPr/>
              <p:nvPr/>
            </p:nvSpPr>
            <p:spPr>
              <a:xfrm>
                <a:off x="7761980" y="4812542"/>
                <a:ext cx="367183" cy="367183"/>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Tree>
    <p:extLst>
      <p:ext uri="{BB962C8B-B14F-4D97-AF65-F5344CB8AC3E}">
        <p14:creationId xmlns:p14="http://schemas.microsoft.com/office/powerpoint/2010/main" val="363993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CC364-B9DD-6ACF-14A0-76A58A444D2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E271EDF-1243-A1B2-A511-76451324749D}"/>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AECA130-9E9F-E6EA-3287-D7F32F4FEBC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44ECFED1-AD8D-75F7-C972-059965D579B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05D1B99-AF1F-45EA-2AE9-2B08BA6A1B2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FE6B717-BBF8-7E6C-15FF-5966D8473976}"/>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4320661-DF95-AB3F-FB65-4C68269D76E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CC23F885-1F79-40CF-DE76-DB6C6CC2958E}"/>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INCHIODATURA</a:t>
            </a:r>
          </a:p>
        </p:txBody>
      </p:sp>
      <p:sp>
        <p:nvSpPr>
          <p:cNvPr id="12" name="CasellaDiTesto 11">
            <a:extLst>
              <a:ext uri="{FF2B5EF4-FFF2-40B4-BE49-F238E27FC236}">
                <a16:creationId xmlns:a16="http://schemas.microsoft.com/office/drawing/2014/main" id="{A36D7987-BEFB-149C-2884-EF0350E18157}"/>
              </a:ext>
            </a:extLst>
          </p:cNvPr>
          <p:cNvSpPr txBox="1"/>
          <p:nvPr/>
        </p:nvSpPr>
        <p:spPr>
          <a:xfrm>
            <a:off x="496170" y="1537016"/>
            <a:ext cx="11190514" cy="923330"/>
          </a:xfrm>
          <a:prstGeom prst="rect">
            <a:avLst/>
          </a:prstGeom>
          <a:noFill/>
        </p:spPr>
        <p:txBody>
          <a:bodyPr wrap="square" rtlCol="0">
            <a:spAutoFit/>
          </a:bodyPr>
          <a:lstStyle/>
          <a:p>
            <a:pPr algn="just"/>
            <a:r>
              <a:rPr lang="it-IT" dirty="0"/>
              <a:t>L’</a:t>
            </a:r>
            <a:r>
              <a:rPr lang="it-IT" b="1" dirty="0"/>
              <a:t>inchiodatura</a:t>
            </a:r>
            <a:r>
              <a:rPr lang="it-IT" dirty="0"/>
              <a:t> si verifica quando con alfiere, torre o donna, attacchiamo un pezzo avversario, e dietro di lui, sulla stessa colonna, traversa o diagonale, c’è un altro pezzo più importante. Se il pezzo attaccato si muove, quello dietro rischia di essere catturato. L’inchiodatura può essere:</a:t>
            </a:r>
          </a:p>
        </p:txBody>
      </p:sp>
      <p:sp>
        <p:nvSpPr>
          <p:cNvPr id="4" name="CasellaDiTesto 3">
            <a:extLst>
              <a:ext uri="{FF2B5EF4-FFF2-40B4-BE49-F238E27FC236}">
                <a16:creationId xmlns:a16="http://schemas.microsoft.com/office/drawing/2014/main" id="{6087AF06-9F78-C925-A925-901D5E4222E6}"/>
              </a:ext>
            </a:extLst>
          </p:cNvPr>
          <p:cNvSpPr txBox="1"/>
          <p:nvPr/>
        </p:nvSpPr>
        <p:spPr>
          <a:xfrm>
            <a:off x="485965" y="2343130"/>
            <a:ext cx="11190514" cy="646331"/>
          </a:xfrm>
          <a:prstGeom prst="rect">
            <a:avLst/>
          </a:prstGeom>
          <a:noFill/>
        </p:spPr>
        <p:txBody>
          <a:bodyPr wrap="square" rtlCol="0">
            <a:spAutoFit/>
          </a:bodyPr>
          <a:lstStyle/>
          <a:p>
            <a:pPr marL="285750" indent="-285750" algn="just">
              <a:buFont typeface="Arial" panose="020B0604020202020204" pitchFamily="34" charset="0"/>
              <a:buChar char="•"/>
            </a:pPr>
            <a:r>
              <a:rPr lang="it-IT" b="1" dirty="0"/>
              <a:t>Relativa</a:t>
            </a:r>
            <a:r>
              <a:rPr lang="it-IT" dirty="0"/>
              <a:t>: quando dietro al pezzo attaccato c’è un pezzo di grande valore (come la donna o una torre). Il pezzo può muoversi, ma farlo significa probabilmente perdere il pezzo dietro. </a:t>
            </a:r>
          </a:p>
        </p:txBody>
      </p:sp>
      <p:sp>
        <p:nvSpPr>
          <p:cNvPr id="5" name="CasellaDiTesto 4">
            <a:extLst>
              <a:ext uri="{FF2B5EF4-FFF2-40B4-BE49-F238E27FC236}">
                <a16:creationId xmlns:a16="http://schemas.microsoft.com/office/drawing/2014/main" id="{56767B08-1DAF-F892-3787-CAE7426BEECE}"/>
              </a:ext>
            </a:extLst>
          </p:cNvPr>
          <p:cNvSpPr txBox="1"/>
          <p:nvPr/>
        </p:nvSpPr>
        <p:spPr>
          <a:xfrm>
            <a:off x="485965" y="2867094"/>
            <a:ext cx="11190514" cy="646331"/>
          </a:xfrm>
          <a:prstGeom prst="rect">
            <a:avLst/>
          </a:prstGeom>
          <a:noFill/>
        </p:spPr>
        <p:txBody>
          <a:bodyPr wrap="square" rtlCol="0">
            <a:spAutoFit/>
          </a:bodyPr>
          <a:lstStyle/>
          <a:p>
            <a:pPr marL="285750" indent="-285750" algn="just">
              <a:buFont typeface="Arial" panose="020B0604020202020204" pitchFamily="34" charset="0"/>
              <a:buChar char="•"/>
            </a:pPr>
            <a:r>
              <a:rPr lang="it-IT" b="1" dirty="0"/>
              <a:t>Assoluta</a:t>
            </a:r>
            <a:r>
              <a:rPr lang="it-IT" dirty="0"/>
              <a:t>: quando dietro al pezzo attaccato c’è il re. In questo caso, il pezzo non può muoversi perché il re finirebbe sotto scacco.</a:t>
            </a:r>
          </a:p>
        </p:txBody>
      </p:sp>
      <p:sp>
        <p:nvSpPr>
          <p:cNvPr id="8" name="CasellaDiTesto 7">
            <a:extLst>
              <a:ext uri="{FF2B5EF4-FFF2-40B4-BE49-F238E27FC236}">
                <a16:creationId xmlns:a16="http://schemas.microsoft.com/office/drawing/2014/main" id="{56A2EED0-B033-CBE6-990E-2025DAF9C386}"/>
              </a:ext>
            </a:extLst>
          </p:cNvPr>
          <p:cNvSpPr txBox="1"/>
          <p:nvPr/>
        </p:nvSpPr>
        <p:spPr>
          <a:xfrm>
            <a:off x="3149380" y="5696320"/>
            <a:ext cx="1905335" cy="276999"/>
          </a:xfrm>
          <a:prstGeom prst="rect">
            <a:avLst/>
          </a:prstGeom>
          <a:noFill/>
        </p:spPr>
        <p:txBody>
          <a:bodyPr wrap="square" rtlCol="0">
            <a:spAutoFit/>
          </a:bodyPr>
          <a:lstStyle/>
          <a:p>
            <a:pPr algn="ctr"/>
            <a:r>
              <a:rPr lang="it-IT" sz="1200" dirty="0"/>
              <a:t>Relativa</a:t>
            </a:r>
          </a:p>
        </p:txBody>
      </p:sp>
      <p:sp>
        <p:nvSpPr>
          <p:cNvPr id="2" name="Titolo 1">
            <a:extLst>
              <a:ext uri="{FF2B5EF4-FFF2-40B4-BE49-F238E27FC236}">
                <a16:creationId xmlns:a16="http://schemas.microsoft.com/office/drawing/2014/main" id="{4AF71AE6-588F-74F6-F1FC-3CCDD99B805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grpSp>
        <p:nvGrpSpPr>
          <p:cNvPr id="24" name="Gruppo 23">
            <a:extLst>
              <a:ext uri="{FF2B5EF4-FFF2-40B4-BE49-F238E27FC236}">
                <a16:creationId xmlns:a16="http://schemas.microsoft.com/office/drawing/2014/main" id="{22F856E3-5343-81F2-4F8B-50B65D14EF24}"/>
              </a:ext>
            </a:extLst>
          </p:cNvPr>
          <p:cNvGrpSpPr/>
          <p:nvPr/>
        </p:nvGrpSpPr>
        <p:grpSpPr>
          <a:xfrm>
            <a:off x="3006664" y="3493609"/>
            <a:ext cx="2196753" cy="2195301"/>
            <a:chOff x="3006664" y="3493609"/>
            <a:chExt cx="2196753" cy="2195301"/>
          </a:xfrm>
        </p:grpSpPr>
        <p:pic>
          <p:nvPicPr>
            <p:cNvPr id="14" name="Immagine 13">
              <a:extLst>
                <a:ext uri="{FF2B5EF4-FFF2-40B4-BE49-F238E27FC236}">
                  <a16:creationId xmlns:a16="http://schemas.microsoft.com/office/drawing/2014/main" id="{22F0C67B-E331-3BE5-BE7D-323975322952}"/>
                </a:ext>
              </a:extLst>
            </p:cNvPr>
            <p:cNvPicPr>
              <a:picLocks noChangeAspect="1"/>
            </p:cNvPicPr>
            <p:nvPr/>
          </p:nvPicPr>
          <p:blipFill>
            <a:blip r:embed="rId4"/>
            <a:stretch>
              <a:fillRect/>
            </a:stretch>
          </p:blipFill>
          <p:spPr>
            <a:xfrm>
              <a:off x="3006664" y="3493609"/>
              <a:ext cx="2196753" cy="2195301"/>
            </a:xfrm>
            <a:prstGeom prst="rect">
              <a:avLst/>
            </a:prstGeom>
          </p:spPr>
        </p:pic>
        <p:grpSp>
          <p:nvGrpSpPr>
            <p:cNvPr id="6" name="Gruppo 5">
              <a:extLst>
                <a:ext uri="{FF2B5EF4-FFF2-40B4-BE49-F238E27FC236}">
                  <a16:creationId xmlns:a16="http://schemas.microsoft.com/office/drawing/2014/main" id="{4B415D88-9407-6A8C-760A-44774DCF50E5}"/>
                </a:ext>
              </a:extLst>
            </p:cNvPr>
            <p:cNvGrpSpPr/>
            <p:nvPr/>
          </p:nvGrpSpPr>
          <p:grpSpPr>
            <a:xfrm rot="5400000">
              <a:off x="4334894" y="3744173"/>
              <a:ext cx="616906" cy="624563"/>
              <a:chOff x="5388077" y="3574026"/>
              <a:chExt cx="1098448" cy="1098448"/>
            </a:xfrm>
          </p:grpSpPr>
          <p:cxnSp>
            <p:nvCxnSpPr>
              <p:cNvPr id="7" name="Connettore 2 6">
                <a:extLst>
                  <a:ext uri="{FF2B5EF4-FFF2-40B4-BE49-F238E27FC236}">
                    <a16:creationId xmlns:a16="http://schemas.microsoft.com/office/drawing/2014/main" id="{24769FD1-D17D-63DE-3ADC-061520A13B69}"/>
                  </a:ext>
                </a:extLst>
              </p:cNvPr>
              <p:cNvCxnSpPr>
                <a:cxnSpLocks/>
              </p:cNvCxnSpPr>
              <p:nvPr/>
            </p:nvCxnSpPr>
            <p:spPr>
              <a:xfrm flipH="1" flipV="1">
                <a:off x="5388077" y="3574026"/>
                <a:ext cx="1098448" cy="1098448"/>
              </a:xfrm>
              <a:prstGeom prst="straightConnector1">
                <a:avLst/>
              </a:prstGeom>
              <a:ln w="38100">
                <a:solidFill>
                  <a:srgbClr val="EE0000"/>
                </a:solidFill>
                <a:tailEnd type="triangle"/>
              </a:ln>
            </p:spPr>
            <p:style>
              <a:lnRef idx="3">
                <a:schemeClr val="accent2"/>
              </a:lnRef>
              <a:fillRef idx="0">
                <a:schemeClr val="accent2"/>
              </a:fillRef>
              <a:effectRef idx="2">
                <a:schemeClr val="accent2"/>
              </a:effectRef>
              <a:fontRef idx="minor">
                <a:schemeClr val="tx1"/>
              </a:fontRef>
            </p:style>
          </p:cxnSp>
          <p:cxnSp>
            <p:nvCxnSpPr>
              <p:cNvPr id="10" name="Connettore 2 9">
                <a:extLst>
                  <a:ext uri="{FF2B5EF4-FFF2-40B4-BE49-F238E27FC236}">
                    <a16:creationId xmlns:a16="http://schemas.microsoft.com/office/drawing/2014/main" id="{42191343-6AB5-58FD-A51A-F1AE8EF8B1E6}"/>
                  </a:ext>
                </a:extLst>
              </p:cNvPr>
              <p:cNvCxnSpPr>
                <a:cxnSpLocks/>
              </p:cNvCxnSpPr>
              <p:nvPr/>
            </p:nvCxnSpPr>
            <p:spPr>
              <a:xfrm flipH="1" flipV="1">
                <a:off x="5467350" y="3653299"/>
                <a:ext cx="1019175" cy="1019175"/>
              </a:xfrm>
              <a:prstGeom prst="straightConnector1">
                <a:avLst/>
              </a:prstGeom>
              <a:ln w="3810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9" name="Rettangolo 18">
              <a:extLst>
                <a:ext uri="{FF2B5EF4-FFF2-40B4-BE49-F238E27FC236}">
                  <a16:creationId xmlns:a16="http://schemas.microsoft.com/office/drawing/2014/main" id="{0235CCE3-FFBF-4478-FE52-802ECCC4D9F1}"/>
                </a:ext>
              </a:extLst>
            </p:cNvPr>
            <p:cNvSpPr/>
            <p:nvPr/>
          </p:nvSpPr>
          <p:spPr>
            <a:xfrm>
              <a:off x="4331065" y="3992741"/>
              <a:ext cx="367183" cy="367183"/>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9" name="CasellaDiTesto 8">
            <a:extLst>
              <a:ext uri="{FF2B5EF4-FFF2-40B4-BE49-F238E27FC236}">
                <a16:creationId xmlns:a16="http://schemas.microsoft.com/office/drawing/2014/main" id="{4263B074-8B2A-FB92-2426-52872A5D0482}"/>
              </a:ext>
            </a:extLst>
          </p:cNvPr>
          <p:cNvSpPr txBox="1"/>
          <p:nvPr/>
        </p:nvSpPr>
        <p:spPr>
          <a:xfrm>
            <a:off x="7137288" y="5669094"/>
            <a:ext cx="1905335" cy="276999"/>
          </a:xfrm>
          <a:prstGeom prst="rect">
            <a:avLst/>
          </a:prstGeom>
          <a:noFill/>
        </p:spPr>
        <p:txBody>
          <a:bodyPr wrap="square" rtlCol="0">
            <a:spAutoFit/>
          </a:bodyPr>
          <a:lstStyle/>
          <a:p>
            <a:pPr algn="ctr"/>
            <a:r>
              <a:rPr lang="it-IT" sz="1200" dirty="0"/>
              <a:t>Assoluta</a:t>
            </a:r>
          </a:p>
        </p:txBody>
      </p:sp>
      <p:grpSp>
        <p:nvGrpSpPr>
          <p:cNvPr id="30" name="Gruppo 29">
            <a:extLst>
              <a:ext uri="{FF2B5EF4-FFF2-40B4-BE49-F238E27FC236}">
                <a16:creationId xmlns:a16="http://schemas.microsoft.com/office/drawing/2014/main" id="{F63480CB-5A12-ED54-B107-6281CE14781E}"/>
              </a:ext>
            </a:extLst>
          </p:cNvPr>
          <p:cNvGrpSpPr/>
          <p:nvPr/>
        </p:nvGrpSpPr>
        <p:grpSpPr>
          <a:xfrm>
            <a:off x="6990035" y="3485989"/>
            <a:ext cx="2195301" cy="2195301"/>
            <a:chOff x="6990035" y="3485989"/>
            <a:chExt cx="2195301" cy="2195301"/>
          </a:xfrm>
        </p:grpSpPr>
        <p:pic>
          <p:nvPicPr>
            <p:cNvPr id="17" name="Immagine 16">
              <a:extLst>
                <a:ext uri="{FF2B5EF4-FFF2-40B4-BE49-F238E27FC236}">
                  <a16:creationId xmlns:a16="http://schemas.microsoft.com/office/drawing/2014/main" id="{9A15CB44-8CCA-A079-458B-B9D67702D20E}"/>
                </a:ext>
              </a:extLst>
            </p:cNvPr>
            <p:cNvPicPr>
              <a:picLocks noChangeAspect="1"/>
            </p:cNvPicPr>
            <p:nvPr/>
          </p:nvPicPr>
          <p:blipFill>
            <a:blip r:embed="rId5"/>
            <a:stretch>
              <a:fillRect/>
            </a:stretch>
          </p:blipFill>
          <p:spPr>
            <a:xfrm>
              <a:off x="6990035" y="3485989"/>
              <a:ext cx="2195301" cy="2195301"/>
            </a:xfrm>
            <a:prstGeom prst="rect">
              <a:avLst/>
            </a:prstGeom>
          </p:spPr>
        </p:pic>
        <p:grpSp>
          <p:nvGrpSpPr>
            <p:cNvPr id="16" name="Gruppo 15">
              <a:extLst>
                <a:ext uri="{FF2B5EF4-FFF2-40B4-BE49-F238E27FC236}">
                  <a16:creationId xmlns:a16="http://schemas.microsoft.com/office/drawing/2014/main" id="{A1DCDF55-E9AD-BA01-2C28-5402D41122EE}"/>
                </a:ext>
              </a:extLst>
            </p:cNvPr>
            <p:cNvGrpSpPr/>
            <p:nvPr/>
          </p:nvGrpSpPr>
          <p:grpSpPr>
            <a:xfrm rot="5553207" flipV="1">
              <a:off x="7294304" y="4690844"/>
              <a:ext cx="1309238" cy="75118"/>
              <a:chOff x="5388077" y="3574026"/>
              <a:chExt cx="1098448" cy="1098448"/>
            </a:xfrm>
          </p:grpSpPr>
          <p:cxnSp>
            <p:nvCxnSpPr>
              <p:cNvPr id="20" name="Connettore 2 19">
                <a:extLst>
                  <a:ext uri="{FF2B5EF4-FFF2-40B4-BE49-F238E27FC236}">
                    <a16:creationId xmlns:a16="http://schemas.microsoft.com/office/drawing/2014/main" id="{BA441460-053E-F343-1281-A62E8F9C18E7}"/>
                  </a:ext>
                </a:extLst>
              </p:cNvPr>
              <p:cNvCxnSpPr>
                <a:cxnSpLocks/>
              </p:cNvCxnSpPr>
              <p:nvPr/>
            </p:nvCxnSpPr>
            <p:spPr>
              <a:xfrm flipH="1" flipV="1">
                <a:off x="5388077" y="3574026"/>
                <a:ext cx="1098448" cy="1098448"/>
              </a:xfrm>
              <a:prstGeom prst="straightConnector1">
                <a:avLst/>
              </a:prstGeom>
              <a:ln w="38100">
                <a:solidFill>
                  <a:srgbClr val="EE0000"/>
                </a:solidFill>
                <a:tailEnd type="triangle"/>
              </a:ln>
            </p:spPr>
            <p:style>
              <a:lnRef idx="3">
                <a:schemeClr val="accent2"/>
              </a:lnRef>
              <a:fillRef idx="0">
                <a:schemeClr val="accent2"/>
              </a:fillRef>
              <a:effectRef idx="2">
                <a:schemeClr val="accent2"/>
              </a:effectRef>
              <a:fontRef idx="minor">
                <a:schemeClr val="tx1"/>
              </a:fontRef>
            </p:style>
          </p:cxnSp>
          <p:cxnSp>
            <p:nvCxnSpPr>
              <p:cNvPr id="21" name="Connettore 2 20">
                <a:extLst>
                  <a:ext uri="{FF2B5EF4-FFF2-40B4-BE49-F238E27FC236}">
                    <a16:creationId xmlns:a16="http://schemas.microsoft.com/office/drawing/2014/main" id="{C3A0B14C-E6C7-8EBE-96A4-6F11CAB73D53}"/>
                  </a:ext>
                </a:extLst>
              </p:cNvPr>
              <p:cNvCxnSpPr>
                <a:cxnSpLocks/>
              </p:cNvCxnSpPr>
              <p:nvPr/>
            </p:nvCxnSpPr>
            <p:spPr>
              <a:xfrm flipH="1" flipV="1">
                <a:off x="5467350" y="3653299"/>
                <a:ext cx="1019175" cy="1019175"/>
              </a:xfrm>
              <a:prstGeom prst="straightConnector1">
                <a:avLst/>
              </a:prstGeom>
              <a:ln w="3810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8" name="Rettangolo 17">
              <a:extLst>
                <a:ext uri="{FF2B5EF4-FFF2-40B4-BE49-F238E27FC236}">
                  <a16:creationId xmlns:a16="http://schemas.microsoft.com/office/drawing/2014/main" id="{485ADC10-C34E-791B-95CE-6ECD246ECA11}"/>
                </a:ext>
              </a:extLst>
            </p:cNvPr>
            <p:cNvSpPr/>
            <p:nvPr/>
          </p:nvSpPr>
          <p:spPr>
            <a:xfrm>
              <a:off x="7761980" y="4812542"/>
              <a:ext cx="367183" cy="367183"/>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18560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DC975-5BC0-2BC3-2138-300508CE6F1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C314BFF-854F-208E-7C11-B61674FB281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64FAD4D-EB99-0B2D-D994-3F512B78702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D1CD76A-3A7D-A3CA-A930-35EC05195839}"/>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5142890-CDF0-6325-99A9-C4B84C8DB4E6}"/>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E21FABC-A698-5E9E-D467-D7B085D347E1}"/>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ACB23FD-79BD-3F51-D7B9-9BF190F8FA7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4CDFF865-1341-9599-4207-113058CA9CA0}"/>
              </a:ext>
            </a:extLst>
          </p:cNvPr>
          <p:cNvSpPr txBox="1">
            <a:spLocks/>
          </p:cNvSpPr>
          <p:nvPr/>
        </p:nvSpPr>
        <p:spPr>
          <a:xfrm>
            <a:off x="485965" y="477778"/>
            <a:ext cx="11210925" cy="74483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ATTACCO/SCACCO DI SCOPERTA E SCACCO DOPPIO</a:t>
            </a:r>
          </a:p>
        </p:txBody>
      </p:sp>
      <p:sp>
        <p:nvSpPr>
          <p:cNvPr id="12" name="CasellaDiTesto 11">
            <a:extLst>
              <a:ext uri="{FF2B5EF4-FFF2-40B4-BE49-F238E27FC236}">
                <a16:creationId xmlns:a16="http://schemas.microsoft.com/office/drawing/2014/main" id="{E160DB1A-3324-3342-860B-1EAEBB8EAE63}"/>
              </a:ext>
            </a:extLst>
          </p:cNvPr>
          <p:cNvSpPr txBox="1"/>
          <p:nvPr/>
        </p:nvSpPr>
        <p:spPr>
          <a:xfrm>
            <a:off x="514462" y="1548540"/>
            <a:ext cx="11190514" cy="646331"/>
          </a:xfrm>
          <a:prstGeom prst="rect">
            <a:avLst/>
          </a:prstGeom>
          <a:noFill/>
        </p:spPr>
        <p:txBody>
          <a:bodyPr wrap="square" rtlCol="0">
            <a:spAutoFit/>
          </a:bodyPr>
          <a:lstStyle/>
          <a:p>
            <a:pPr algn="just"/>
            <a:r>
              <a:rPr lang="it-IT" dirty="0"/>
              <a:t>L</a:t>
            </a:r>
            <a:r>
              <a:rPr lang="it-IT" b="1" dirty="0"/>
              <a:t>’attacco di scoperta </a:t>
            </a:r>
            <a:r>
              <a:rPr lang="it-IT" dirty="0"/>
              <a:t>si verifica quando spostando un pezzo, liberiamo il raggio d’azione di un altro nostro pezzo che ne stava attaccando uno avversario a raggi X. </a:t>
            </a:r>
          </a:p>
        </p:txBody>
      </p:sp>
      <p:sp>
        <p:nvSpPr>
          <p:cNvPr id="4" name="CasellaDiTesto 3">
            <a:extLst>
              <a:ext uri="{FF2B5EF4-FFF2-40B4-BE49-F238E27FC236}">
                <a16:creationId xmlns:a16="http://schemas.microsoft.com/office/drawing/2014/main" id="{9102E2DD-2981-99F7-4AE2-3F53CE63305B}"/>
              </a:ext>
            </a:extLst>
          </p:cNvPr>
          <p:cNvSpPr txBox="1"/>
          <p:nvPr/>
        </p:nvSpPr>
        <p:spPr>
          <a:xfrm>
            <a:off x="505316" y="2103158"/>
            <a:ext cx="11190514" cy="646331"/>
          </a:xfrm>
          <a:prstGeom prst="rect">
            <a:avLst/>
          </a:prstGeom>
          <a:noFill/>
        </p:spPr>
        <p:txBody>
          <a:bodyPr wrap="square">
            <a:spAutoFit/>
          </a:bodyPr>
          <a:lstStyle/>
          <a:p>
            <a:pPr marL="285750" indent="-285750">
              <a:buFont typeface="Arial" panose="020B0604020202020204" pitchFamily="34" charset="0"/>
              <a:buChar char="•"/>
            </a:pPr>
            <a:r>
              <a:rPr lang="it-IT" dirty="0"/>
              <a:t>Un attacco di scoperta può trasformarsi in un </a:t>
            </a:r>
            <a:r>
              <a:rPr lang="it-IT" b="1" dirty="0"/>
              <a:t>attacco doppio</a:t>
            </a:r>
            <a:r>
              <a:rPr lang="it-IT" dirty="0"/>
              <a:t>, se </a:t>
            </a:r>
            <a:r>
              <a:rPr lang="it-IT" b="1" dirty="0"/>
              <a:t>sia il pezzo che si muove sia quello retrostante</a:t>
            </a:r>
            <a:r>
              <a:rPr lang="it-IT" dirty="0"/>
              <a:t> minacciano contemporaneamente due obiettivi diversi.</a:t>
            </a:r>
          </a:p>
        </p:txBody>
      </p:sp>
      <p:pic>
        <p:nvPicPr>
          <p:cNvPr id="6" name="Immagine 5">
            <a:extLst>
              <a:ext uri="{FF2B5EF4-FFF2-40B4-BE49-F238E27FC236}">
                <a16:creationId xmlns:a16="http://schemas.microsoft.com/office/drawing/2014/main" id="{2E8D0A80-72FA-7351-EFFD-BABFBE3D9BE7}"/>
              </a:ext>
            </a:extLst>
          </p:cNvPr>
          <p:cNvPicPr>
            <a:picLocks noChangeAspect="1"/>
          </p:cNvPicPr>
          <p:nvPr/>
        </p:nvPicPr>
        <p:blipFill>
          <a:blip r:embed="rId4"/>
          <a:stretch>
            <a:fillRect/>
          </a:stretch>
        </p:blipFill>
        <p:spPr>
          <a:xfrm>
            <a:off x="9453563" y="3648947"/>
            <a:ext cx="2037212" cy="2039906"/>
          </a:xfrm>
          <a:prstGeom prst="rect">
            <a:avLst/>
          </a:prstGeom>
        </p:spPr>
      </p:pic>
      <p:pic>
        <p:nvPicPr>
          <p:cNvPr id="7" name="Immagine 6" descr="Immagine che contiene pezzo degli scacchi, schermata, cartone animato, scacchi&#10;&#10;Il contenuto generato dall'IA potrebbe non essere corretto.">
            <a:extLst>
              <a:ext uri="{FF2B5EF4-FFF2-40B4-BE49-F238E27FC236}">
                <a16:creationId xmlns:a16="http://schemas.microsoft.com/office/drawing/2014/main" id="{34F34DDF-DFA0-F8B7-6CAD-0D3AFD6D8A8D}"/>
              </a:ext>
            </a:extLst>
          </p:cNvPr>
          <p:cNvPicPr>
            <a:picLocks noChangeAspect="1"/>
          </p:cNvPicPr>
          <p:nvPr/>
        </p:nvPicPr>
        <p:blipFill>
          <a:blip r:embed="rId5"/>
          <a:stretch>
            <a:fillRect/>
          </a:stretch>
        </p:blipFill>
        <p:spPr>
          <a:xfrm>
            <a:off x="880487" y="3648947"/>
            <a:ext cx="2028767" cy="2039906"/>
          </a:xfrm>
          <a:prstGeom prst="rect">
            <a:avLst/>
          </a:prstGeom>
        </p:spPr>
      </p:pic>
      <p:pic>
        <p:nvPicPr>
          <p:cNvPr id="8" name="Immagine 7" descr="Immagine che contiene pezzo degli scacchi, scacchi, schermata, gioco da tavolo&#10;&#10;Il contenuto generato dall'IA potrebbe non essere corretto.">
            <a:extLst>
              <a:ext uri="{FF2B5EF4-FFF2-40B4-BE49-F238E27FC236}">
                <a16:creationId xmlns:a16="http://schemas.microsoft.com/office/drawing/2014/main" id="{C412465C-D7E7-70F1-8A51-DA8363801AC3}"/>
              </a:ext>
            </a:extLst>
          </p:cNvPr>
          <p:cNvPicPr>
            <a:picLocks noChangeAspect="1"/>
          </p:cNvPicPr>
          <p:nvPr/>
        </p:nvPicPr>
        <p:blipFill>
          <a:blip r:embed="rId6"/>
          <a:stretch>
            <a:fillRect/>
          </a:stretch>
        </p:blipFill>
        <p:spPr>
          <a:xfrm>
            <a:off x="3732550" y="3648947"/>
            <a:ext cx="2037211" cy="2041153"/>
          </a:xfrm>
          <a:prstGeom prst="rect">
            <a:avLst/>
          </a:prstGeom>
        </p:spPr>
      </p:pic>
      <p:sp>
        <p:nvSpPr>
          <p:cNvPr id="9" name="Rettangolo 8">
            <a:extLst>
              <a:ext uri="{FF2B5EF4-FFF2-40B4-BE49-F238E27FC236}">
                <a16:creationId xmlns:a16="http://schemas.microsoft.com/office/drawing/2014/main" id="{32387FFC-1B75-0110-0FC0-900F5C15BCC0}"/>
              </a:ext>
            </a:extLst>
          </p:cNvPr>
          <p:cNvSpPr/>
          <p:nvPr/>
        </p:nvSpPr>
        <p:spPr>
          <a:xfrm>
            <a:off x="3694822" y="3616813"/>
            <a:ext cx="326912" cy="326912"/>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EB47C545-76A6-F612-59D4-DA490BF6855E}"/>
              </a:ext>
            </a:extLst>
          </p:cNvPr>
          <p:cNvSpPr txBox="1"/>
          <p:nvPr/>
        </p:nvSpPr>
        <p:spPr>
          <a:xfrm>
            <a:off x="880487" y="5702800"/>
            <a:ext cx="2028767" cy="276999"/>
          </a:xfrm>
          <a:prstGeom prst="rect">
            <a:avLst/>
          </a:prstGeom>
          <a:noFill/>
        </p:spPr>
        <p:txBody>
          <a:bodyPr wrap="square" rtlCol="0">
            <a:spAutoFit/>
          </a:bodyPr>
          <a:lstStyle/>
          <a:p>
            <a:pPr algn="ctr"/>
            <a:r>
              <a:rPr lang="it-IT" sz="1200" dirty="0"/>
              <a:t>Attacco di scoperta</a:t>
            </a:r>
          </a:p>
        </p:txBody>
      </p:sp>
      <p:sp>
        <p:nvSpPr>
          <p:cNvPr id="11" name="CasellaDiTesto 10">
            <a:extLst>
              <a:ext uri="{FF2B5EF4-FFF2-40B4-BE49-F238E27FC236}">
                <a16:creationId xmlns:a16="http://schemas.microsoft.com/office/drawing/2014/main" id="{37BA6D87-D2FB-942F-395B-ACD804774458}"/>
              </a:ext>
            </a:extLst>
          </p:cNvPr>
          <p:cNvSpPr txBox="1"/>
          <p:nvPr/>
        </p:nvSpPr>
        <p:spPr>
          <a:xfrm>
            <a:off x="3330522" y="5702800"/>
            <a:ext cx="2841265" cy="276999"/>
          </a:xfrm>
          <a:prstGeom prst="rect">
            <a:avLst/>
          </a:prstGeom>
          <a:noFill/>
        </p:spPr>
        <p:txBody>
          <a:bodyPr wrap="square" rtlCol="0">
            <a:spAutoFit/>
          </a:bodyPr>
          <a:lstStyle/>
          <a:p>
            <a:pPr algn="ctr"/>
            <a:r>
              <a:rPr lang="it-IT" sz="1200" dirty="0"/>
              <a:t>Attacco di scoperta con attacco doppio</a:t>
            </a:r>
          </a:p>
        </p:txBody>
      </p:sp>
      <p:sp>
        <p:nvSpPr>
          <p:cNvPr id="14" name="CasellaDiTesto 13">
            <a:extLst>
              <a:ext uri="{FF2B5EF4-FFF2-40B4-BE49-F238E27FC236}">
                <a16:creationId xmlns:a16="http://schemas.microsoft.com/office/drawing/2014/main" id="{DC520EAD-07E3-3745-C3EF-A1B1BFAAB221}"/>
              </a:ext>
            </a:extLst>
          </p:cNvPr>
          <p:cNvSpPr txBox="1"/>
          <p:nvPr/>
        </p:nvSpPr>
        <p:spPr>
          <a:xfrm>
            <a:off x="6209515" y="5696320"/>
            <a:ext cx="2841265" cy="276999"/>
          </a:xfrm>
          <a:prstGeom prst="rect">
            <a:avLst/>
          </a:prstGeom>
          <a:noFill/>
        </p:spPr>
        <p:txBody>
          <a:bodyPr wrap="square" rtlCol="0">
            <a:spAutoFit/>
          </a:bodyPr>
          <a:lstStyle/>
          <a:p>
            <a:pPr algn="ctr"/>
            <a:r>
              <a:rPr lang="it-IT" sz="1200" dirty="0"/>
              <a:t>Scacco di scoperta</a:t>
            </a:r>
          </a:p>
        </p:txBody>
      </p:sp>
      <p:sp>
        <p:nvSpPr>
          <p:cNvPr id="15" name="CasellaDiTesto 14">
            <a:extLst>
              <a:ext uri="{FF2B5EF4-FFF2-40B4-BE49-F238E27FC236}">
                <a16:creationId xmlns:a16="http://schemas.microsoft.com/office/drawing/2014/main" id="{807D20B6-9AF4-25D3-0704-CE2C723294C5}"/>
              </a:ext>
            </a:extLst>
          </p:cNvPr>
          <p:cNvSpPr txBox="1"/>
          <p:nvPr/>
        </p:nvSpPr>
        <p:spPr>
          <a:xfrm>
            <a:off x="9051536" y="5702799"/>
            <a:ext cx="2841265" cy="276999"/>
          </a:xfrm>
          <a:prstGeom prst="rect">
            <a:avLst/>
          </a:prstGeom>
          <a:noFill/>
        </p:spPr>
        <p:txBody>
          <a:bodyPr wrap="square" rtlCol="0">
            <a:spAutoFit/>
          </a:bodyPr>
          <a:lstStyle/>
          <a:p>
            <a:pPr algn="ctr"/>
            <a:r>
              <a:rPr lang="it-IT" sz="1200" dirty="0"/>
              <a:t>Scacco doppio</a:t>
            </a:r>
          </a:p>
        </p:txBody>
      </p:sp>
      <p:pic>
        <p:nvPicPr>
          <p:cNvPr id="16" name="Immagine 15" descr="Immagine che contiene pezzo degli scacchi, schermata, gioco da tavolo, scacchi&#10;&#10;Il contenuto generato dall'IA potrebbe non essere corretto.">
            <a:extLst>
              <a:ext uri="{FF2B5EF4-FFF2-40B4-BE49-F238E27FC236}">
                <a16:creationId xmlns:a16="http://schemas.microsoft.com/office/drawing/2014/main" id="{FB580245-3C26-E6F6-8CF0-07F69552120F}"/>
              </a:ext>
            </a:extLst>
          </p:cNvPr>
          <p:cNvPicPr>
            <a:picLocks noChangeAspect="1"/>
          </p:cNvPicPr>
          <p:nvPr/>
        </p:nvPicPr>
        <p:blipFill>
          <a:blip r:embed="rId7"/>
          <a:stretch>
            <a:fillRect/>
          </a:stretch>
        </p:blipFill>
        <p:spPr>
          <a:xfrm>
            <a:off x="6591513" y="3644232"/>
            <a:ext cx="2039906" cy="2039906"/>
          </a:xfrm>
          <a:prstGeom prst="rect">
            <a:avLst/>
          </a:prstGeom>
        </p:spPr>
      </p:pic>
      <p:sp>
        <p:nvSpPr>
          <p:cNvPr id="5" name="CasellaDiTesto 4">
            <a:extLst>
              <a:ext uri="{FF2B5EF4-FFF2-40B4-BE49-F238E27FC236}">
                <a16:creationId xmlns:a16="http://schemas.microsoft.com/office/drawing/2014/main" id="{E672B95B-3B91-6307-EB28-AC46D44303AC}"/>
              </a:ext>
            </a:extLst>
          </p:cNvPr>
          <p:cNvSpPr txBox="1"/>
          <p:nvPr/>
        </p:nvSpPr>
        <p:spPr>
          <a:xfrm>
            <a:off x="496170" y="2623815"/>
            <a:ext cx="11209865" cy="369332"/>
          </a:xfrm>
          <a:prstGeom prst="rect">
            <a:avLst/>
          </a:prstGeom>
          <a:noFill/>
        </p:spPr>
        <p:txBody>
          <a:bodyPr wrap="square">
            <a:spAutoFit/>
          </a:bodyPr>
          <a:lstStyle/>
          <a:p>
            <a:pPr marL="285750" indent="-285750">
              <a:buFont typeface="Arial" panose="020B0604020202020204" pitchFamily="34" charset="0"/>
              <a:buChar char="•"/>
            </a:pPr>
            <a:r>
              <a:rPr lang="it-IT" dirty="0"/>
              <a:t>Un attacco di scoperta può essere anche uno </a:t>
            </a:r>
            <a:r>
              <a:rPr lang="it-IT" b="1" dirty="0"/>
              <a:t>scacco di scoperta </a:t>
            </a:r>
            <a:r>
              <a:rPr lang="it-IT" dirty="0"/>
              <a:t>se il pezzo retrostante attacca il re.</a:t>
            </a:r>
          </a:p>
        </p:txBody>
      </p:sp>
      <p:sp>
        <p:nvSpPr>
          <p:cNvPr id="17" name="CasellaDiTesto 16">
            <a:extLst>
              <a:ext uri="{FF2B5EF4-FFF2-40B4-BE49-F238E27FC236}">
                <a16:creationId xmlns:a16="http://schemas.microsoft.com/office/drawing/2014/main" id="{1545F320-7DE2-2699-EA7C-7E85EECCF5DB}"/>
              </a:ext>
            </a:extLst>
          </p:cNvPr>
          <p:cNvSpPr txBox="1"/>
          <p:nvPr/>
        </p:nvSpPr>
        <p:spPr>
          <a:xfrm>
            <a:off x="494626" y="2893518"/>
            <a:ext cx="11182912" cy="646331"/>
          </a:xfrm>
          <a:prstGeom prst="rect">
            <a:avLst/>
          </a:prstGeom>
          <a:noFill/>
        </p:spPr>
        <p:txBody>
          <a:bodyPr wrap="square">
            <a:spAutoFit/>
          </a:bodyPr>
          <a:lstStyle/>
          <a:p>
            <a:pPr marL="285750" indent="-285750">
              <a:buFont typeface="Arial" panose="020B0604020202020204" pitchFamily="34" charset="0"/>
              <a:buChar char="•"/>
            </a:pPr>
            <a:r>
              <a:rPr lang="it-IT" dirty="0"/>
              <a:t>Uno </a:t>
            </a:r>
            <a:r>
              <a:rPr lang="it-IT" b="1" dirty="0"/>
              <a:t>scacco doppio </a:t>
            </a:r>
            <a:r>
              <a:rPr lang="it-IT" dirty="0"/>
              <a:t>invece è un particolare tipo di attacco di scoperta in cui entrambi i pezzi attaccano il re. In questo caso, il re deve per forza spostarsi, perché non può parare né catturare. </a:t>
            </a:r>
          </a:p>
        </p:txBody>
      </p:sp>
      <p:sp>
        <p:nvSpPr>
          <p:cNvPr id="2" name="Titolo 1">
            <a:extLst>
              <a:ext uri="{FF2B5EF4-FFF2-40B4-BE49-F238E27FC236}">
                <a16:creationId xmlns:a16="http://schemas.microsoft.com/office/drawing/2014/main" id="{0B1ADF98-E7F4-D083-0AF7-56E4C673950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68514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1)">
                                      <p:cBhvr>
                                        <p:cTn id="16" dur="2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9" grpId="0" animBg="1"/>
      <p:bldP spid="11" grpId="0"/>
      <p:bldP spid="14" grpId="0"/>
      <p:bldP spid="15" grpId="0"/>
      <p:bldP spid="5"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B80DF-4AF7-5188-DEE0-CF6D054CE1E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8D46247-B19E-9C0C-2D72-46ED406B39A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F6A3489-323B-058A-F949-ACB17BF60483}"/>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01F5F12-B2DA-A516-E1CF-F2F09856A9D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537614E-DA44-5517-B4AA-424C28E66C4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6BF5BF9-DE74-6A91-900F-00387DD4C10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2E774C4-DCCE-1BA4-01D3-C298868773B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18763A64-351E-5A17-2EF0-41FA530F467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INFILATA</a:t>
            </a:r>
          </a:p>
        </p:txBody>
      </p:sp>
      <p:sp>
        <p:nvSpPr>
          <p:cNvPr id="12" name="CasellaDiTesto 11">
            <a:extLst>
              <a:ext uri="{FF2B5EF4-FFF2-40B4-BE49-F238E27FC236}">
                <a16:creationId xmlns:a16="http://schemas.microsoft.com/office/drawing/2014/main" id="{5A7E3B6E-36B7-8664-7570-7778D23D89FB}"/>
              </a:ext>
            </a:extLst>
          </p:cNvPr>
          <p:cNvSpPr txBox="1"/>
          <p:nvPr/>
        </p:nvSpPr>
        <p:spPr>
          <a:xfrm>
            <a:off x="496170" y="1537016"/>
            <a:ext cx="11190514" cy="923330"/>
          </a:xfrm>
          <a:prstGeom prst="rect">
            <a:avLst/>
          </a:prstGeom>
          <a:noFill/>
        </p:spPr>
        <p:txBody>
          <a:bodyPr wrap="square" rtlCol="0">
            <a:spAutoFit/>
          </a:bodyPr>
          <a:lstStyle/>
          <a:p>
            <a:pPr algn="just"/>
            <a:r>
              <a:rPr lang="it-IT" dirty="0"/>
              <a:t>L</a:t>
            </a:r>
            <a:r>
              <a:rPr lang="it-IT" b="1" dirty="0"/>
              <a:t>'infilata</a:t>
            </a:r>
            <a:r>
              <a:rPr lang="it-IT" dirty="0"/>
              <a:t> si verifica quando con alfiere, torre o donna, attacchiamo due pezzi avversari posizionati uno dietro l'altro sulla stessa traversa, colonna o diagonale: davanti c'è il pezzo più prezioso, dietro quello meno importante. Quando il primo si sposta per salvarsi, l'altro resta indifeso e pronto per essere catturato. </a:t>
            </a:r>
          </a:p>
        </p:txBody>
      </p:sp>
      <p:pic>
        <p:nvPicPr>
          <p:cNvPr id="5" name="Immagine 4">
            <a:extLst>
              <a:ext uri="{FF2B5EF4-FFF2-40B4-BE49-F238E27FC236}">
                <a16:creationId xmlns:a16="http://schemas.microsoft.com/office/drawing/2014/main" id="{745A500B-8713-0BED-A3FC-597F7E71DE9A}"/>
              </a:ext>
            </a:extLst>
          </p:cNvPr>
          <p:cNvPicPr>
            <a:picLocks noChangeAspect="1"/>
          </p:cNvPicPr>
          <p:nvPr/>
        </p:nvPicPr>
        <p:blipFill>
          <a:blip r:embed="rId4"/>
          <a:stretch>
            <a:fillRect/>
          </a:stretch>
        </p:blipFill>
        <p:spPr>
          <a:xfrm>
            <a:off x="4715796" y="2960440"/>
            <a:ext cx="2760407" cy="2760407"/>
          </a:xfrm>
          <a:prstGeom prst="rect">
            <a:avLst/>
          </a:prstGeom>
        </p:spPr>
      </p:pic>
      <p:sp>
        <p:nvSpPr>
          <p:cNvPr id="4" name="CasellaDiTesto 3">
            <a:extLst>
              <a:ext uri="{FF2B5EF4-FFF2-40B4-BE49-F238E27FC236}">
                <a16:creationId xmlns:a16="http://schemas.microsoft.com/office/drawing/2014/main" id="{FDC5F01A-DF3A-CD8E-F7A6-2125316C0EFB}"/>
              </a:ext>
            </a:extLst>
          </p:cNvPr>
          <p:cNvSpPr txBox="1"/>
          <p:nvPr/>
        </p:nvSpPr>
        <p:spPr>
          <a:xfrm>
            <a:off x="485965" y="2379129"/>
            <a:ext cx="11200719" cy="646331"/>
          </a:xfrm>
          <a:prstGeom prst="rect">
            <a:avLst/>
          </a:prstGeom>
          <a:noFill/>
        </p:spPr>
        <p:txBody>
          <a:bodyPr wrap="square">
            <a:spAutoFit/>
          </a:bodyPr>
          <a:lstStyle/>
          <a:p>
            <a:pPr marL="285750" indent="-285750" algn="just">
              <a:buFont typeface="Arial" panose="020B0604020202020204" pitchFamily="34" charset="0"/>
              <a:buChar char="•"/>
            </a:pPr>
            <a:r>
              <a:rPr lang="it-IT" dirty="0"/>
              <a:t>È l’opposto della inchiodatura, ma il principio è simile: sfruttare l’allineamento dei pezzi per creare un vantaggio.</a:t>
            </a:r>
          </a:p>
        </p:txBody>
      </p:sp>
      <p:sp>
        <p:nvSpPr>
          <p:cNvPr id="2" name="Titolo 1">
            <a:extLst>
              <a:ext uri="{FF2B5EF4-FFF2-40B4-BE49-F238E27FC236}">
                <a16:creationId xmlns:a16="http://schemas.microsoft.com/office/drawing/2014/main" id="{E2EAD8A4-51E3-EB63-B2C0-1FC6F5045C9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06092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0424B-B2DA-278B-385B-58ECB51E56E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EF731EB-A732-467B-C7E7-C9C561A0931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CAD43FD-222B-826A-9414-AFCCD74D1A1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6806A4E-B505-CA53-0B1E-BD57B64CF204}"/>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9D9F173-56D9-57DB-F284-2AA60A30934C}"/>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98D8183-B4BF-7228-EF8B-15FB50D3606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1F188D3-F720-D023-4010-070568739239}"/>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E193C7C0-2108-8AEF-9D2D-03FFBC5F175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ELIMINAZIONE DEL DIFENSORE</a:t>
            </a:r>
          </a:p>
        </p:txBody>
      </p:sp>
      <p:sp>
        <p:nvSpPr>
          <p:cNvPr id="12" name="CasellaDiTesto 11">
            <a:extLst>
              <a:ext uri="{FF2B5EF4-FFF2-40B4-BE49-F238E27FC236}">
                <a16:creationId xmlns:a16="http://schemas.microsoft.com/office/drawing/2014/main" id="{E8D37B30-7B54-1191-22C3-B05A41754582}"/>
              </a:ext>
            </a:extLst>
          </p:cNvPr>
          <p:cNvSpPr txBox="1"/>
          <p:nvPr/>
        </p:nvSpPr>
        <p:spPr>
          <a:xfrm>
            <a:off x="496170" y="1537016"/>
            <a:ext cx="11190514" cy="923330"/>
          </a:xfrm>
          <a:prstGeom prst="rect">
            <a:avLst/>
          </a:prstGeom>
          <a:noFill/>
        </p:spPr>
        <p:txBody>
          <a:bodyPr wrap="square" rtlCol="0">
            <a:spAutoFit/>
          </a:bodyPr>
          <a:lstStyle/>
          <a:p>
            <a:pPr algn="just"/>
            <a:r>
              <a:rPr lang="it-IT" dirty="0"/>
              <a:t>L</a:t>
            </a:r>
            <a:r>
              <a:rPr lang="it-IT" b="1" dirty="0"/>
              <a:t>’eliminazione del difensore</a:t>
            </a:r>
            <a:r>
              <a:rPr lang="it-IT" dirty="0"/>
              <a:t> si verifica quando riusciamo a catturare un pezzo avversario che fino a prima di essere catturato svolgeva l’importantissimo ruolo di difensore di un altro pezzo o casa impedendo dunque la continuazione del nostro piano di azione.</a:t>
            </a:r>
          </a:p>
        </p:txBody>
      </p:sp>
      <p:pic>
        <p:nvPicPr>
          <p:cNvPr id="7" name="Immagine 6">
            <a:extLst>
              <a:ext uri="{FF2B5EF4-FFF2-40B4-BE49-F238E27FC236}">
                <a16:creationId xmlns:a16="http://schemas.microsoft.com/office/drawing/2014/main" id="{5544DDA2-C60C-E8DC-805F-8B2156728A78}"/>
              </a:ext>
            </a:extLst>
          </p:cNvPr>
          <p:cNvPicPr>
            <a:picLocks noChangeAspect="1"/>
          </p:cNvPicPr>
          <p:nvPr/>
        </p:nvPicPr>
        <p:blipFill>
          <a:blip r:embed="rId4"/>
          <a:stretch>
            <a:fillRect/>
          </a:stretch>
        </p:blipFill>
        <p:spPr>
          <a:xfrm>
            <a:off x="4715796" y="2960440"/>
            <a:ext cx="2758582" cy="2760407"/>
          </a:xfrm>
          <a:prstGeom prst="rect">
            <a:avLst/>
          </a:prstGeom>
        </p:spPr>
      </p:pic>
      <p:sp>
        <p:nvSpPr>
          <p:cNvPr id="2" name="Titolo 1">
            <a:extLst>
              <a:ext uri="{FF2B5EF4-FFF2-40B4-BE49-F238E27FC236}">
                <a16:creationId xmlns:a16="http://schemas.microsoft.com/office/drawing/2014/main" id="{C7C1DA3C-1229-A1C5-4523-B0E820EBAC3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4692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CB44C-1E80-D83E-490B-2781412A71F5}"/>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8B50C680-5D50-944D-5586-6648200E8F83}"/>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3E539FF4-3541-B827-7FB6-104C4B4FAA5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D79B90DA-2F6B-72BB-7A3E-DA082A42876A}"/>
                </a:ext>
              </a:extLst>
            </p:cNvPr>
            <p:cNvSpPr txBox="1">
              <a:spLocks/>
            </p:cNvSpPr>
            <p:nvPr/>
          </p:nvSpPr>
          <p:spPr>
            <a:xfrm>
              <a:off x="523875" y="5317240"/>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IMPARIAMO A GIOCARE</a:t>
              </a:r>
            </a:p>
          </p:txBody>
        </p:sp>
      </p:grpSp>
    </p:spTree>
    <p:extLst>
      <p:ext uri="{BB962C8B-B14F-4D97-AF65-F5344CB8AC3E}">
        <p14:creationId xmlns:p14="http://schemas.microsoft.com/office/powerpoint/2010/main" val="419008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F0672-54B0-E9A9-E413-8F8C8BF026F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2C85744-2BC6-F587-C67B-BBF35ED760A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AA051CC-1BAA-034C-C412-E5E228373216}"/>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10C5625-BCAB-FE30-AA55-1F64C5D435E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EF191EE-B0E8-8018-27B9-1254BD5B093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1C28179-62BD-04FD-50EB-8DFE57DA1DD6}"/>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6AAC0BB-AB5F-D90B-B4AC-BD51C6772C8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986328A9-D3B5-4F75-9AAF-A9F09938739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SOVRACCARICO DEL DIFENSORE</a:t>
            </a:r>
          </a:p>
        </p:txBody>
      </p:sp>
      <p:sp>
        <p:nvSpPr>
          <p:cNvPr id="30" name="CasellaDiTesto 29">
            <a:extLst>
              <a:ext uri="{FF2B5EF4-FFF2-40B4-BE49-F238E27FC236}">
                <a16:creationId xmlns:a16="http://schemas.microsoft.com/office/drawing/2014/main" id="{B96F0D55-AE96-D905-E03D-B0C4B2839E21}"/>
              </a:ext>
            </a:extLst>
          </p:cNvPr>
          <p:cNvSpPr txBox="1"/>
          <p:nvPr/>
        </p:nvSpPr>
        <p:spPr>
          <a:xfrm>
            <a:off x="496170" y="1537016"/>
            <a:ext cx="11190514" cy="646331"/>
          </a:xfrm>
          <a:prstGeom prst="rect">
            <a:avLst/>
          </a:prstGeom>
          <a:noFill/>
        </p:spPr>
        <p:txBody>
          <a:bodyPr wrap="square" rtlCol="0">
            <a:spAutoFit/>
          </a:bodyPr>
          <a:lstStyle/>
          <a:p>
            <a:pPr algn="just"/>
            <a:r>
              <a:rPr lang="it-IT" dirty="0"/>
              <a:t>Il </a:t>
            </a:r>
            <a:r>
              <a:rPr lang="it-IT" b="1" dirty="0"/>
              <a:t>sovraccarico del difensore </a:t>
            </a:r>
            <a:r>
              <a:rPr lang="it-IT" dirty="0"/>
              <a:t>si verifica quando un pezzo avversario è costretto a difendere due (o più) minacce contemporaneamente e dunque, non potendole difendere tutte, finirà per perdere uno dei pezzi difesi.</a:t>
            </a:r>
          </a:p>
        </p:txBody>
      </p:sp>
      <p:pic>
        <p:nvPicPr>
          <p:cNvPr id="6" name="Immagine 5">
            <a:extLst>
              <a:ext uri="{FF2B5EF4-FFF2-40B4-BE49-F238E27FC236}">
                <a16:creationId xmlns:a16="http://schemas.microsoft.com/office/drawing/2014/main" id="{747C5C49-D847-AE19-5E0D-8B143C4894A3}"/>
              </a:ext>
            </a:extLst>
          </p:cNvPr>
          <p:cNvPicPr>
            <a:picLocks noChangeAspect="1"/>
          </p:cNvPicPr>
          <p:nvPr/>
        </p:nvPicPr>
        <p:blipFill>
          <a:blip r:embed="rId4"/>
          <a:stretch>
            <a:fillRect/>
          </a:stretch>
        </p:blipFill>
        <p:spPr>
          <a:xfrm>
            <a:off x="4714252" y="2959158"/>
            <a:ext cx="2750912" cy="2758209"/>
          </a:xfrm>
          <a:prstGeom prst="rect">
            <a:avLst/>
          </a:prstGeom>
        </p:spPr>
      </p:pic>
      <p:sp>
        <p:nvSpPr>
          <p:cNvPr id="2" name="Titolo 1">
            <a:extLst>
              <a:ext uri="{FF2B5EF4-FFF2-40B4-BE49-F238E27FC236}">
                <a16:creationId xmlns:a16="http://schemas.microsoft.com/office/drawing/2014/main" id="{B66CF2C0-38D3-9E74-3275-2158D5853B7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30979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B72AE-44F0-2D2B-1A0B-DFA80FD9246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0503771-646E-071A-F73B-586C273BB45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375D33C-EA5B-6653-FB9F-F0650BF56E1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D29555D-AA87-75BA-BF49-494706FC4304}"/>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79F2D32-26D1-E3E6-03F3-3975E4CA634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FFE6A16-074E-AFC4-812E-879BF4FD4FD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2F7C7F0-0C56-D6C4-A0AF-DC2579E9229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C2D953B0-1BBE-10FE-11F6-573C981AA88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DEVIAZIONE</a:t>
            </a:r>
          </a:p>
        </p:txBody>
      </p:sp>
      <p:sp>
        <p:nvSpPr>
          <p:cNvPr id="12" name="CasellaDiTesto 11">
            <a:extLst>
              <a:ext uri="{FF2B5EF4-FFF2-40B4-BE49-F238E27FC236}">
                <a16:creationId xmlns:a16="http://schemas.microsoft.com/office/drawing/2014/main" id="{E8151889-BCFA-02FD-0F71-C15BAD18A2E9}"/>
              </a:ext>
            </a:extLst>
          </p:cNvPr>
          <p:cNvSpPr txBox="1"/>
          <p:nvPr/>
        </p:nvSpPr>
        <p:spPr>
          <a:xfrm>
            <a:off x="496170" y="1537016"/>
            <a:ext cx="11190514" cy="646331"/>
          </a:xfrm>
          <a:prstGeom prst="rect">
            <a:avLst/>
          </a:prstGeom>
          <a:noFill/>
        </p:spPr>
        <p:txBody>
          <a:bodyPr wrap="square" rtlCol="0">
            <a:spAutoFit/>
          </a:bodyPr>
          <a:lstStyle/>
          <a:p>
            <a:pPr algn="just"/>
            <a:r>
              <a:rPr lang="it-IT" dirty="0"/>
              <a:t>La</a:t>
            </a:r>
            <a:r>
              <a:rPr lang="it-IT" b="1" dirty="0"/>
              <a:t> deviazione</a:t>
            </a:r>
            <a:r>
              <a:rPr lang="it-IT" dirty="0"/>
              <a:t> si verifica quando induciamo un pezzo avversario a spostarsi, togliendolo dalla difesa di una casa o di un pezzo importante.</a:t>
            </a:r>
          </a:p>
        </p:txBody>
      </p:sp>
      <p:sp>
        <p:nvSpPr>
          <p:cNvPr id="2" name="Titolo 1">
            <a:extLst>
              <a:ext uri="{FF2B5EF4-FFF2-40B4-BE49-F238E27FC236}">
                <a16:creationId xmlns:a16="http://schemas.microsoft.com/office/drawing/2014/main" id="{5533C2A5-8B5A-B391-F13A-E9620C28C94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pic>
        <p:nvPicPr>
          <p:cNvPr id="5" name="Immagine 4" descr="Immagine che contiene pezzo degli scacchi, scacchi&#10;&#10;Il contenuto generato dall'IA potrebbe non essere corretto.">
            <a:extLst>
              <a:ext uri="{FF2B5EF4-FFF2-40B4-BE49-F238E27FC236}">
                <a16:creationId xmlns:a16="http://schemas.microsoft.com/office/drawing/2014/main" id="{3E2751D6-6C3B-F796-D245-3BC3A9880880}"/>
              </a:ext>
            </a:extLst>
          </p:cNvPr>
          <p:cNvPicPr>
            <a:picLocks noChangeAspect="1"/>
          </p:cNvPicPr>
          <p:nvPr/>
        </p:nvPicPr>
        <p:blipFill>
          <a:blip r:embed="rId4"/>
          <a:stretch>
            <a:fillRect/>
          </a:stretch>
        </p:blipFill>
        <p:spPr>
          <a:xfrm>
            <a:off x="4711162" y="2956593"/>
            <a:ext cx="2764223" cy="2764223"/>
          </a:xfrm>
          <a:prstGeom prst="rect">
            <a:avLst/>
          </a:prstGeom>
        </p:spPr>
      </p:pic>
    </p:spTree>
    <p:extLst>
      <p:ext uri="{BB962C8B-B14F-4D97-AF65-F5344CB8AC3E}">
        <p14:creationId xmlns:p14="http://schemas.microsoft.com/office/powerpoint/2010/main" val="230624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3E15-67B5-F33F-6D0E-3B33CC43984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6D7F388-E869-F743-EC07-3D21D54AD25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1B7A48E-744A-2F15-6E91-1F47CA7608A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35BF1A1-CA57-807A-67E0-AED3986E10E2}"/>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EF43E12-2CE7-CE4E-B44F-17D11AF5DA58}"/>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D7395D0-5B0C-F149-5720-70314022351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D5648A2-A2EE-ACF0-01A5-2423673EADF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D0985F7-199A-0A02-E04E-4B3B638E360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ADESCAMENTO</a:t>
            </a:r>
          </a:p>
        </p:txBody>
      </p:sp>
      <p:sp>
        <p:nvSpPr>
          <p:cNvPr id="12" name="CasellaDiTesto 11">
            <a:extLst>
              <a:ext uri="{FF2B5EF4-FFF2-40B4-BE49-F238E27FC236}">
                <a16:creationId xmlns:a16="http://schemas.microsoft.com/office/drawing/2014/main" id="{9723A2D1-7332-1CD7-AA65-88BB83632769}"/>
              </a:ext>
            </a:extLst>
          </p:cNvPr>
          <p:cNvSpPr txBox="1"/>
          <p:nvPr/>
        </p:nvSpPr>
        <p:spPr>
          <a:xfrm>
            <a:off x="496170" y="1537016"/>
            <a:ext cx="11190514" cy="646331"/>
          </a:xfrm>
          <a:prstGeom prst="rect">
            <a:avLst/>
          </a:prstGeom>
          <a:noFill/>
        </p:spPr>
        <p:txBody>
          <a:bodyPr wrap="square" rtlCol="0">
            <a:spAutoFit/>
          </a:bodyPr>
          <a:lstStyle/>
          <a:p>
            <a:pPr algn="just"/>
            <a:r>
              <a:rPr lang="it-IT" dirty="0"/>
              <a:t>L’</a:t>
            </a:r>
            <a:r>
              <a:rPr lang="it-IT" b="1" dirty="0"/>
              <a:t>adescamento</a:t>
            </a:r>
            <a:r>
              <a:rPr lang="it-IT" dirty="0"/>
              <a:t> si verifica quando riusciamo ad attrarre («adescare» appunto) un pezzo avversario in una casa specifica, con il fine di sfruttare questo spostamento a nostro vantaggio.</a:t>
            </a:r>
          </a:p>
        </p:txBody>
      </p:sp>
      <p:sp>
        <p:nvSpPr>
          <p:cNvPr id="8" name="CasellaDiTesto 7">
            <a:extLst>
              <a:ext uri="{FF2B5EF4-FFF2-40B4-BE49-F238E27FC236}">
                <a16:creationId xmlns:a16="http://schemas.microsoft.com/office/drawing/2014/main" id="{C8FFBEEC-3743-0F9C-9D2B-2E7F106E3516}"/>
              </a:ext>
            </a:extLst>
          </p:cNvPr>
          <p:cNvSpPr txBox="1"/>
          <p:nvPr/>
        </p:nvSpPr>
        <p:spPr>
          <a:xfrm>
            <a:off x="505317" y="2098412"/>
            <a:ext cx="11190513" cy="861774"/>
          </a:xfrm>
          <a:prstGeom prst="rect">
            <a:avLst/>
          </a:prstGeom>
          <a:noFill/>
        </p:spPr>
        <p:txBody>
          <a:bodyPr wrap="square">
            <a:spAutoFit/>
          </a:bodyPr>
          <a:lstStyle/>
          <a:p>
            <a:pPr algn="just"/>
            <a:r>
              <a:rPr lang="it-IT" dirty="0"/>
              <a:t>È simile alla deviazione perché induce un pezzo avversario a spostarsi, la differenza sta nel fatto che:</a:t>
            </a:r>
          </a:p>
          <a:p>
            <a:pPr marL="285750" indent="-285750" algn="just">
              <a:buFont typeface="Arial" panose="020B0604020202020204" pitchFamily="34" charset="0"/>
              <a:buChar char="•"/>
            </a:pPr>
            <a:r>
              <a:rPr lang="it-IT" sz="1600" dirty="0"/>
              <a:t>nella </a:t>
            </a:r>
            <a:r>
              <a:rPr lang="it-IT" sz="1600" b="1" dirty="0"/>
              <a:t>deviazione</a:t>
            </a:r>
            <a:r>
              <a:rPr lang="it-IT" sz="1600" dirty="0"/>
              <a:t> il pezzo avversario viene fatto spostare in una casa </a:t>
            </a:r>
            <a:r>
              <a:rPr lang="it-IT" sz="1600" b="1" dirty="0"/>
              <a:t>non specifica</a:t>
            </a:r>
            <a:r>
              <a:rPr lang="it-IT" sz="1600" dirty="0"/>
              <a:t>,</a:t>
            </a:r>
          </a:p>
          <a:p>
            <a:pPr marL="285750" indent="-285750" algn="just">
              <a:buFont typeface="Arial" panose="020B0604020202020204" pitchFamily="34" charset="0"/>
              <a:buChar char="•"/>
            </a:pPr>
            <a:r>
              <a:rPr lang="it-IT" sz="1600" dirty="0"/>
              <a:t>nell’</a:t>
            </a:r>
            <a:r>
              <a:rPr lang="it-IT" sz="1600" b="1" dirty="0"/>
              <a:t>adescamento</a:t>
            </a:r>
            <a:r>
              <a:rPr lang="it-IT" sz="1600" dirty="0"/>
              <a:t>, il pezzo avversario viene fatto spostare in una casa </a:t>
            </a:r>
            <a:r>
              <a:rPr lang="it-IT" sz="1600" b="1" dirty="0"/>
              <a:t>specifica </a:t>
            </a:r>
            <a:r>
              <a:rPr lang="it-IT" sz="1600" dirty="0"/>
              <a:t>per i nostri scopi</a:t>
            </a:r>
          </a:p>
        </p:txBody>
      </p:sp>
      <p:pic>
        <p:nvPicPr>
          <p:cNvPr id="10" name="Immagine 9" descr="Immagine che contiene schermata, cartone animato, pezzo degli scacchi, scacchi&#10;&#10;Il contenuto generato dall'IA potrebbe non essere corretto.">
            <a:extLst>
              <a:ext uri="{FF2B5EF4-FFF2-40B4-BE49-F238E27FC236}">
                <a16:creationId xmlns:a16="http://schemas.microsoft.com/office/drawing/2014/main" id="{9C1E17A7-CA02-63FC-5460-E055675DC9BD}"/>
              </a:ext>
            </a:extLst>
          </p:cNvPr>
          <p:cNvPicPr>
            <a:picLocks noChangeAspect="1"/>
          </p:cNvPicPr>
          <p:nvPr/>
        </p:nvPicPr>
        <p:blipFill>
          <a:blip r:embed="rId4"/>
          <a:stretch>
            <a:fillRect/>
          </a:stretch>
        </p:blipFill>
        <p:spPr>
          <a:xfrm>
            <a:off x="4711162" y="2966425"/>
            <a:ext cx="2753113" cy="2753113"/>
          </a:xfrm>
          <a:prstGeom prst="rect">
            <a:avLst/>
          </a:prstGeom>
        </p:spPr>
      </p:pic>
      <p:sp>
        <p:nvSpPr>
          <p:cNvPr id="2" name="Titolo 1">
            <a:extLst>
              <a:ext uri="{FF2B5EF4-FFF2-40B4-BE49-F238E27FC236}">
                <a16:creationId xmlns:a16="http://schemas.microsoft.com/office/drawing/2014/main" id="{299F52E1-AA23-7984-07DC-FA927B30715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708835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28A7-818E-7D98-5A1E-B8ECF45B485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B7F36FB-1D84-5D6A-FFAB-7F5290CD2FB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BC9445B-FC94-C2EB-D1B2-18574DB0579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C3B82B8-8EBF-04EB-413A-CD8ED64F6AEE}"/>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6457EF7-DD1C-00A5-50C3-ADCD27E3F73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DB790B61-3AB9-FD7C-E659-C1A63232B047}"/>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513F4A8-CE61-6F21-62BE-CDB25D90719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6B9E26D7-79CD-EC1F-B1CC-01E26266073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ADESCAMENTO</a:t>
            </a:r>
          </a:p>
        </p:txBody>
      </p:sp>
      <p:sp>
        <p:nvSpPr>
          <p:cNvPr id="12" name="CasellaDiTesto 11">
            <a:extLst>
              <a:ext uri="{FF2B5EF4-FFF2-40B4-BE49-F238E27FC236}">
                <a16:creationId xmlns:a16="http://schemas.microsoft.com/office/drawing/2014/main" id="{16121ED0-E0BD-B6DF-E3FF-DC59E9F880E2}"/>
              </a:ext>
            </a:extLst>
          </p:cNvPr>
          <p:cNvSpPr txBox="1"/>
          <p:nvPr/>
        </p:nvSpPr>
        <p:spPr>
          <a:xfrm>
            <a:off x="623078" y="2121026"/>
            <a:ext cx="5952008" cy="1754326"/>
          </a:xfrm>
          <a:prstGeom prst="rect">
            <a:avLst/>
          </a:prstGeom>
          <a:noFill/>
        </p:spPr>
        <p:txBody>
          <a:bodyPr wrap="square" rtlCol="0">
            <a:spAutoFit/>
          </a:bodyPr>
          <a:lstStyle/>
          <a:p>
            <a:pPr algn="just"/>
            <a:r>
              <a:rPr lang="it-IT" dirty="0"/>
              <a:t>Faccio notare che, su </a:t>
            </a:r>
            <a:r>
              <a:rPr lang="it-IT" b="1" dirty="0"/>
              <a:t>Chess.com</a:t>
            </a:r>
            <a:r>
              <a:rPr lang="it-IT" dirty="0"/>
              <a:t>, nella sezione </a:t>
            </a:r>
            <a:r>
              <a:rPr lang="it-IT" b="1" dirty="0"/>
              <a:t>Problemi tematici</a:t>
            </a:r>
            <a:r>
              <a:rPr lang="it-IT" dirty="0"/>
              <a:t>, le tattiche di adescamento e deviazione sono </a:t>
            </a:r>
            <a:r>
              <a:rPr lang="it-IT" b="1" dirty="0"/>
              <a:t>accorpate</a:t>
            </a:r>
            <a:r>
              <a:rPr lang="it-IT" dirty="0"/>
              <a:t>. Questo è un segnale chiaro: nella pratica concreta è spesso difficile tracciarne una distinzione netta, perché molte situazioni presentano elementi comuni.</a:t>
            </a:r>
          </a:p>
        </p:txBody>
      </p:sp>
      <p:grpSp>
        <p:nvGrpSpPr>
          <p:cNvPr id="5" name="Gruppo 4">
            <a:extLst>
              <a:ext uri="{FF2B5EF4-FFF2-40B4-BE49-F238E27FC236}">
                <a16:creationId xmlns:a16="http://schemas.microsoft.com/office/drawing/2014/main" id="{5D07D92E-B115-23FD-DC96-D9FA20F2CF34}"/>
              </a:ext>
            </a:extLst>
          </p:cNvPr>
          <p:cNvGrpSpPr/>
          <p:nvPr/>
        </p:nvGrpSpPr>
        <p:grpSpPr>
          <a:xfrm>
            <a:off x="6860370" y="1438276"/>
            <a:ext cx="4524812" cy="4334766"/>
            <a:chOff x="6860370" y="1438276"/>
            <a:chExt cx="4524812" cy="4334766"/>
          </a:xfrm>
        </p:grpSpPr>
        <p:grpSp>
          <p:nvGrpSpPr>
            <p:cNvPr id="11" name="Gruppo 10">
              <a:extLst>
                <a:ext uri="{FF2B5EF4-FFF2-40B4-BE49-F238E27FC236}">
                  <a16:creationId xmlns:a16="http://schemas.microsoft.com/office/drawing/2014/main" id="{883D8C82-F7FE-DF14-15DD-05DEC41FEE7B}"/>
                </a:ext>
              </a:extLst>
            </p:cNvPr>
            <p:cNvGrpSpPr/>
            <p:nvPr/>
          </p:nvGrpSpPr>
          <p:grpSpPr>
            <a:xfrm>
              <a:off x="6860370" y="1438276"/>
              <a:ext cx="4524812" cy="4334766"/>
              <a:chOff x="6324995" y="1454146"/>
              <a:chExt cx="4524812" cy="4334766"/>
            </a:xfrm>
          </p:grpSpPr>
          <p:pic>
            <p:nvPicPr>
              <p:cNvPr id="9" name="Immagine 8">
                <a:extLst>
                  <a:ext uri="{FF2B5EF4-FFF2-40B4-BE49-F238E27FC236}">
                    <a16:creationId xmlns:a16="http://schemas.microsoft.com/office/drawing/2014/main" id="{E3BECADE-B5A5-E39D-15D3-D4F1A54C21CC}"/>
                  </a:ext>
                </a:extLst>
              </p:cNvPr>
              <p:cNvPicPr>
                <a:picLocks noChangeAspect="1"/>
              </p:cNvPicPr>
              <p:nvPr/>
            </p:nvPicPr>
            <p:blipFill>
              <a:blip r:embed="rId4"/>
              <a:srcRect b="36792"/>
              <a:stretch>
                <a:fillRect/>
              </a:stretch>
            </p:blipFill>
            <p:spPr>
              <a:xfrm>
                <a:off x="7198144" y="1454146"/>
                <a:ext cx="3651663" cy="4334766"/>
              </a:xfrm>
              <a:prstGeom prst="rect">
                <a:avLst/>
              </a:prstGeom>
            </p:spPr>
          </p:pic>
          <p:sp>
            <p:nvSpPr>
              <p:cNvPr id="10" name="Freccia a destra 9">
                <a:extLst>
                  <a:ext uri="{FF2B5EF4-FFF2-40B4-BE49-F238E27FC236}">
                    <a16:creationId xmlns:a16="http://schemas.microsoft.com/office/drawing/2014/main" id="{A5C7A737-E6AE-43D7-1593-2FB440FD37FF}"/>
                  </a:ext>
                </a:extLst>
              </p:cNvPr>
              <p:cNvSpPr/>
              <p:nvPr/>
            </p:nvSpPr>
            <p:spPr>
              <a:xfrm>
                <a:off x="6324995" y="3662008"/>
                <a:ext cx="978408" cy="484632"/>
              </a:xfrm>
              <a:prstGeom prst="rightArrow">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4" name="Immagine 3">
              <a:extLst>
                <a:ext uri="{FF2B5EF4-FFF2-40B4-BE49-F238E27FC236}">
                  <a16:creationId xmlns:a16="http://schemas.microsoft.com/office/drawing/2014/main" id="{2C84463E-85C8-99B6-B856-E386A61F7550}"/>
                </a:ext>
              </a:extLst>
            </p:cNvPr>
            <p:cNvPicPr>
              <a:picLocks noChangeAspect="1"/>
            </p:cNvPicPr>
            <p:nvPr/>
          </p:nvPicPr>
          <p:blipFill>
            <a:blip r:embed="rId5"/>
            <a:stretch>
              <a:fillRect/>
            </a:stretch>
          </p:blipFill>
          <p:spPr>
            <a:xfrm>
              <a:off x="7880993" y="1867950"/>
              <a:ext cx="1109818" cy="433448"/>
            </a:xfrm>
            <a:prstGeom prst="rect">
              <a:avLst/>
            </a:prstGeom>
          </p:spPr>
        </p:pic>
      </p:grpSp>
      <p:sp>
        <p:nvSpPr>
          <p:cNvPr id="6" name="CasellaDiTesto 5">
            <a:extLst>
              <a:ext uri="{FF2B5EF4-FFF2-40B4-BE49-F238E27FC236}">
                <a16:creationId xmlns:a16="http://schemas.microsoft.com/office/drawing/2014/main" id="{3656B892-AA76-5EC2-D868-B5F1BFCA3761}"/>
              </a:ext>
            </a:extLst>
          </p:cNvPr>
          <p:cNvSpPr txBox="1"/>
          <p:nvPr/>
        </p:nvSpPr>
        <p:spPr>
          <a:xfrm>
            <a:off x="623078" y="3770366"/>
            <a:ext cx="5952008" cy="1477328"/>
          </a:xfrm>
          <a:prstGeom prst="rect">
            <a:avLst/>
          </a:prstGeom>
          <a:noFill/>
        </p:spPr>
        <p:txBody>
          <a:bodyPr wrap="square">
            <a:spAutoFit/>
          </a:bodyPr>
          <a:lstStyle/>
          <a:p>
            <a:pPr algn="just"/>
            <a:r>
              <a:rPr lang="it-IT" dirty="0"/>
              <a:t>Ciò che davvero conta è cogliere il concetto fondamentale: </a:t>
            </a:r>
            <a:r>
              <a:rPr lang="it-IT" b="1" dirty="0"/>
              <a:t>in entrambi i casi si tratta di indurre allo spostamento un pezzo avversario</a:t>
            </a:r>
            <a:r>
              <a:rPr lang="it-IT" dirty="0"/>
              <a:t>, sfruttando il suo movimento a nostro vantaggio, che si tratti di adescamento o deviazione.</a:t>
            </a:r>
          </a:p>
        </p:txBody>
      </p:sp>
      <p:sp>
        <p:nvSpPr>
          <p:cNvPr id="2" name="Titolo 1">
            <a:extLst>
              <a:ext uri="{FF2B5EF4-FFF2-40B4-BE49-F238E27FC236}">
                <a16:creationId xmlns:a16="http://schemas.microsoft.com/office/drawing/2014/main" id="{178748F4-B4EA-690E-2181-226DC78BBCB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3617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71222-E731-80D4-43BE-CF1836BF54F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20D46F2-62FB-7977-B5B7-4E3DCCF1131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77245FB-245D-2073-0200-CA9CCE39A74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76495C1-3F8F-DCE0-5516-0371F3671CCF}"/>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049C506-1B65-7A13-C7D5-88E2DE19640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7A4EE79-6D15-E575-B405-5056D97C872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BE86DFE-190B-25A0-18A0-9A8AEE002B1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B00AB23D-D31A-32B3-E072-295D77A31DA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INTERFERENZA</a:t>
            </a:r>
          </a:p>
        </p:txBody>
      </p:sp>
      <p:sp>
        <p:nvSpPr>
          <p:cNvPr id="30" name="CasellaDiTesto 29">
            <a:extLst>
              <a:ext uri="{FF2B5EF4-FFF2-40B4-BE49-F238E27FC236}">
                <a16:creationId xmlns:a16="http://schemas.microsoft.com/office/drawing/2014/main" id="{2DAA529D-A2F1-1E49-6D82-846E5CCACC96}"/>
              </a:ext>
            </a:extLst>
          </p:cNvPr>
          <p:cNvSpPr txBox="1"/>
          <p:nvPr/>
        </p:nvSpPr>
        <p:spPr>
          <a:xfrm>
            <a:off x="496170" y="1537016"/>
            <a:ext cx="11190514" cy="646331"/>
          </a:xfrm>
          <a:prstGeom prst="rect">
            <a:avLst/>
          </a:prstGeom>
          <a:noFill/>
        </p:spPr>
        <p:txBody>
          <a:bodyPr wrap="square" rtlCol="0">
            <a:spAutoFit/>
          </a:bodyPr>
          <a:lstStyle/>
          <a:p>
            <a:pPr algn="just"/>
            <a:r>
              <a:rPr lang="it-IT" dirty="0"/>
              <a:t>L’</a:t>
            </a:r>
            <a:r>
              <a:rPr lang="it-IT" b="1" dirty="0"/>
              <a:t>interferenza</a:t>
            </a:r>
            <a:r>
              <a:rPr lang="it-IT" dirty="0"/>
              <a:t> si verifica quando interrompiamo il raggio d’azione di un pezzo avversario, interponendo un nostro pezzo tra di esso e la casa (o il pezzo) che sta controllando.</a:t>
            </a:r>
          </a:p>
        </p:txBody>
      </p:sp>
      <p:pic>
        <p:nvPicPr>
          <p:cNvPr id="4" name="Immagine 3" descr="Immagine che contiene pezzo degli scacchi, schermata, gioco da tavolo, scacchi&#10;&#10;Il contenuto generato dall'IA potrebbe non essere corretto.">
            <a:extLst>
              <a:ext uri="{FF2B5EF4-FFF2-40B4-BE49-F238E27FC236}">
                <a16:creationId xmlns:a16="http://schemas.microsoft.com/office/drawing/2014/main" id="{654F6BBC-D569-9BB9-6D14-25B3125DB014}"/>
              </a:ext>
            </a:extLst>
          </p:cNvPr>
          <p:cNvPicPr>
            <a:picLocks noChangeAspect="1"/>
          </p:cNvPicPr>
          <p:nvPr/>
        </p:nvPicPr>
        <p:blipFill>
          <a:blip r:embed="rId4"/>
          <a:stretch>
            <a:fillRect/>
          </a:stretch>
        </p:blipFill>
        <p:spPr>
          <a:xfrm>
            <a:off x="4711162" y="2961509"/>
            <a:ext cx="2753113" cy="2753113"/>
          </a:xfrm>
          <a:prstGeom prst="rect">
            <a:avLst/>
          </a:prstGeom>
        </p:spPr>
      </p:pic>
      <p:sp>
        <p:nvSpPr>
          <p:cNvPr id="2" name="Titolo 1">
            <a:extLst>
              <a:ext uri="{FF2B5EF4-FFF2-40B4-BE49-F238E27FC236}">
                <a16:creationId xmlns:a16="http://schemas.microsoft.com/office/drawing/2014/main" id="{5464F891-0D2C-21D3-B20F-DCD32A60741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41744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BC710-071A-1C04-DCDF-CDF8ED35AF8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A17186CC-35AE-E8C6-161D-2C066191B16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44D2A10-9844-94A1-4385-C73561FED8D0}"/>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63F8012-751B-E754-941D-DA706B99B24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7558836-D567-EC9D-B614-15403FC9867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6C803A5-3FA3-D706-CAC0-6BB968B84BA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B4AD202-269F-B398-6532-60B3DA75FF4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45193F4D-387B-32F3-C646-085C8EBC41D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INTRAPPOLAMENTO</a:t>
            </a:r>
          </a:p>
        </p:txBody>
      </p:sp>
      <p:sp>
        <p:nvSpPr>
          <p:cNvPr id="30" name="CasellaDiTesto 29">
            <a:extLst>
              <a:ext uri="{FF2B5EF4-FFF2-40B4-BE49-F238E27FC236}">
                <a16:creationId xmlns:a16="http://schemas.microsoft.com/office/drawing/2014/main" id="{A06B97B8-A4AD-13DA-8563-562CF576571E}"/>
              </a:ext>
            </a:extLst>
          </p:cNvPr>
          <p:cNvSpPr txBox="1"/>
          <p:nvPr/>
        </p:nvSpPr>
        <p:spPr>
          <a:xfrm>
            <a:off x="496170" y="1537016"/>
            <a:ext cx="11190514" cy="646331"/>
          </a:xfrm>
          <a:prstGeom prst="rect">
            <a:avLst/>
          </a:prstGeom>
          <a:noFill/>
        </p:spPr>
        <p:txBody>
          <a:bodyPr wrap="square" rtlCol="0">
            <a:spAutoFit/>
          </a:bodyPr>
          <a:lstStyle/>
          <a:p>
            <a:pPr algn="just"/>
            <a:r>
              <a:rPr lang="it-IT" dirty="0"/>
              <a:t>L’</a:t>
            </a:r>
            <a:r>
              <a:rPr lang="it-IT" b="1" dirty="0"/>
              <a:t>intrappolamento</a:t>
            </a:r>
            <a:r>
              <a:rPr lang="it-IT" dirty="0"/>
              <a:t> si verifica quando attacchiamo un pezzo avversario che non ha più alcuna casa sicura dove salvarsi e quindi verrà inevitabilmente catturato. </a:t>
            </a:r>
          </a:p>
        </p:txBody>
      </p:sp>
      <p:sp>
        <p:nvSpPr>
          <p:cNvPr id="4" name="CasellaDiTesto 3">
            <a:extLst>
              <a:ext uri="{FF2B5EF4-FFF2-40B4-BE49-F238E27FC236}">
                <a16:creationId xmlns:a16="http://schemas.microsoft.com/office/drawing/2014/main" id="{C233F837-0ECF-1AEE-7AF9-108B76AE7112}"/>
              </a:ext>
            </a:extLst>
          </p:cNvPr>
          <p:cNvSpPr txBox="1"/>
          <p:nvPr/>
        </p:nvSpPr>
        <p:spPr>
          <a:xfrm>
            <a:off x="505316" y="2145210"/>
            <a:ext cx="11181368" cy="646331"/>
          </a:xfrm>
          <a:prstGeom prst="rect">
            <a:avLst/>
          </a:prstGeom>
          <a:noFill/>
        </p:spPr>
        <p:txBody>
          <a:bodyPr wrap="square">
            <a:spAutoFit/>
          </a:bodyPr>
          <a:lstStyle/>
          <a:p>
            <a:pPr marL="285750" indent="-285750">
              <a:buFont typeface="Arial" panose="020B0604020202020204" pitchFamily="34" charset="0"/>
              <a:buChar char="•"/>
            </a:pPr>
            <a:r>
              <a:rPr lang="it-IT" dirty="0"/>
              <a:t>L’intrappolamento colpisce spesso la donna avversaria: la sua grande mobilità può portarla in zone che sembrano sicure, ma che si rivelano trappole da cui non può più uscire.</a:t>
            </a:r>
          </a:p>
        </p:txBody>
      </p:sp>
      <p:pic>
        <p:nvPicPr>
          <p:cNvPr id="5" name="Immagine 4">
            <a:extLst>
              <a:ext uri="{FF2B5EF4-FFF2-40B4-BE49-F238E27FC236}">
                <a16:creationId xmlns:a16="http://schemas.microsoft.com/office/drawing/2014/main" id="{58EAD316-FABB-FF83-5CAA-BA8CDFFAC38E}"/>
              </a:ext>
            </a:extLst>
          </p:cNvPr>
          <p:cNvPicPr>
            <a:picLocks noChangeAspect="1"/>
          </p:cNvPicPr>
          <p:nvPr/>
        </p:nvPicPr>
        <p:blipFill>
          <a:blip r:embed="rId4"/>
          <a:stretch>
            <a:fillRect/>
          </a:stretch>
        </p:blipFill>
        <p:spPr>
          <a:xfrm>
            <a:off x="4711162" y="2961509"/>
            <a:ext cx="2753113" cy="2764074"/>
          </a:xfrm>
          <a:prstGeom prst="rect">
            <a:avLst/>
          </a:prstGeom>
        </p:spPr>
      </p:pic>
      <p:sp>
        <p:nvSpPr>
          <p:cNvPr id="2" name="Titolo 1">
            <a:extLst>
              <a:ext uri="{FF2B5EF4-FFF2-40B4-BE49-F238E27FC236}">
                <a16:creationId xmlns:a16="http://schemas.microsoft.com/office/drawing/2014/main" id="{9DF68957-3B48-40C5-B87D-4A92AFD633B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10480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E5E77-B4EF-D03A-8280-EC577EC8751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34EBD1A-C097-ABE4-0F69-909148445D4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3EE6B8C-ADBD-E7F7-6ACE-AC73DFDC9A6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541562A-F4C3-AF16-A461-2F8749B3C32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1EE8DFD-C598-6429-8003-1EA035848D70}"/>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8B09086-7BD9-27DA-598C-1DA423654F3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F998CA8-4369-957F-7FB7-90A69DC2321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D5EF55B6-E731-0908-A4DA-953F18F06C2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MOSSA INTERMEDIA</a:t>
            </a:r>
          </a:p>
        </p:txBody>
      </p:sp>
      <p:sp>
        <p:nvSpPr>
          <p:cNvPr id="30" name="CasellaDiTesto 29">
            <a:extLst>
              <a:ext uri="{FF2B5EF4-FFF2-40B4-BE49-F238E27FC236}">
                <a16:creationId xmlns:a16="http://schemas.microsoft.com/office/drawing/2014/main" id="{D84C1C20-5655-0572-BBBF-123DFDE6A610}"/>
              </a:ext>
            </a:extLst>
          </p:cNvPr>
          <p:cNvSpPr txBox="1"/>
          <p:nvPr/>
        </p:nvSpPr>
        <p:spPr>
          <a:xfrm>
            <a:off x="496170" y="1537016"/>
            <a:ext cx="11190514" cy="646331"/>
          </a:xfrm>
          <a:prstGeom prst="rect">
            <a:avLst/>
          </a:prstGeom>
          <a:noFill/>
        </p:spPr>
        <p:txBody>
          <a:bodyPr wrap="square" rtlCol="0">
            <a:spAutoFit/>
          </a:bodyPr>
          <a:lstStyle/>
          <a:p>
            <a:pPr algn="just"/>
            <a:r>
              <a:rPr lang="it-IT" dirty="0"/>
              <a:t>Una </a:t>
            </a:r>
            <a:r>
              <a:rPr lang="it-IT" b="1" dirty="0"/>
              <a:t>mossa intermedia</a:t>
            </a:r>
            <a:r>
              <a:rPr lang="it-IT" dirty="0"/>
              <a:t> è una mossa a sorpresa giocata prima della risposta prevista, spesso con scacco, usata per ottenere un vantaggio tattico.</a:t>
            </a:r>
          </a:p>
        </p:txBody>
      </p:sp>
      <p:pic>
        <p:nvPicPr>
          <p:cNvPr id="4" name="Immagine 3">
            <a:extLst>
              <a:ext uri="{FF2B5EF4-FFF2-40B4-BE49-F238E27FC236}">
                <a16:creationId xmlns:a16="http://schemas.microsoft.com/office/drawing/2014/main" id="{CEBD2A19-CDE5-51C7-0897-C21D65113F47}"/>
              </a:ext>
            </a:extLst>
          </p:cNvPr>
          <p:cNvPicPr>
            <a:picLocks noChangeAspect="1"/>
          </p:cNvPicPr>
          <p:nvPr/>
        </p:nvPicPr>
        <p:blipFill>
          <a:blip r:embed="rId4"/>
          <a:stretch>
            <a:fillRect/>
          </a:stretch>
        </p:blipFill>
        <p:spPr>
          <a:xfrm>
            <a:off x="4711162" y="2961509"/>
            <a:ext cx="2761161" cy="2759338"/>
          </a:xfrm>
          <a:prstGeom prst="rect">
            <a:avLst/>
          </a:prstGeom>
        </p:spPr>
      </p:pic>
      <p:sp>
        <p:nvSpPr>
          <p:cNvPr id="2" name="Titolo 1">
            <a:extLst>
              <a:ext uri="{FF2B5EF4-FFF2-40B4-BE49-F238E27FC236}">
                <a16:creationId xmlns:a16="http://schemas.microsoft.com/office/drawing/2014/main" id="{EBC52CF4-62D8-DEA5-4B0D-3532581E4FD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24582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B3579-55BB-9F8E-6D76-E3CA7CB99525}"/>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9578D4A0-41B0-3D06-558E-6042CEA19BE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A46AF75-EF04-A035-89CA-E4825DBF21E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8E7A0F4-7810-EE42-474F-4C86A8E3686F}"/>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AFD1813-510C-CC99-CCC3-BD1F461CA20C}"/>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CD90486-2B2B-335C-2C03-4EDA23BA9A25}"/>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F890F6F-81DE-5529-7F12-5D61FC6A472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FF44CF8-ADD3-2FB1-DA43-F417B20950F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SACRIFICIO</a:t>
            </a:r>
          </a:p>
        </p:txBody>
      </p:sp>
      <p:sp>
        <p:nvSpPr>
          <p:cNvPr id="30" name="CasellaDiTesto 29">
            <a:extLst>
              <a:ext uri="{FF2B5EF4-FFF2-40B4-BE49-F238E27FC236}">
                <a16:creationId xmlns:a16="http://schemas.microsoft.com/office/drawing/2014/main" id="{E014E63E-2D20-2A29-A098-7F88E284FC56}"/>
              </a:ext>
            </a:extLst>
          </p:cNvPr>
          <p:cNvSpPr txBox="1"/>
          <p:nvPr/>
        </p:nvSpPr>
        <p:spPr>
          <a:xfrm>
            <a:off x="496170" y="1537016"/>
            <a:ext cx="11190514" cy="646331"/>
          </a:xfrm>
          <a:prstGeom prst="rect">
            <a:avLst/>
          </a:prstGeom>
          <a:noFill/>
        </p:spPr>
        <p:txBody>
          <a:bodyPr wrap="square" rtlCol="0">
            <a:spAutoFit/>
          </a:bodyPr>
          <a:lstStyle/>
          <a:p>
            <a:pPr algn="just"/>
            <a:r>
              <a:rPr lang="it-IT" dirty="0"/>
              <a:t>Il </a:t>
            </a:r>
            <a:r>
              <a:rPr lang="it-IT" b="1" dirty="0"/>
              <a:t>sacrificio</a:t>
            </a:r>
            <a:r>
              <a:rPr lang="it-IT" dirty="0"/>
              <a:t> è una mossa in cui si cede volontariamente un proprio pezzo, spesso più prezioso di quello avversario, con lo scopo di ottenere un vantaggio. </a:t>
            </a:r>
          </a:p>
        </p:txBody>
      </p:sp>
      <p:pic>
        <p:nvPicPr>
          <p:cNvPr id="6" name="Immagine 5">
            <a:extLst>
              <a:ext uri="{FF2B5EF4-FFF2-40B4-BE49-F238E27FC236}">
                <a16:creationId xmlns:a16="http://schemas.microsoft.com/office/drawing/2014/main" id="{C18A0549-EA0D-3E60-9AB9-1BB39E17CF11}"/>
              </a:ext>
            </a:extLst>
          </p:cNvPr>
          <p:cNvPicPr>
            <a:picLocks noChangeAspect="1"/>
          </p:cNvPicPr>
          <p:nvPr/>
        </p:nvPicPr>
        <p:blipFill>
          <a:blip r:embed="rId4"/>
          <a:stretch>
            <a:fillRect/>
          </a:stretch>
        </p:blipFill>
        <p:spPr>
          <a:xfrm>
            <a:off x="4709617" y="2957910"/>
            <a:ext cx="2761161" cy="2770304"/>
          </a:xfrm>
          <a:prstGeom prst="rect">
            <a:avLst/>
          </a:prstGeom>
        </p:spPr>
      </p:pic>
      <p:sp>
        <p:nvSpPr>
          <p:cNvPr id="4" name="CasellaDiTesto 3">
            <a:extLst>
              <a:ext uri="{FF2B5EF4-FFF2-40B4-BE49-F238E27FC236}">
                <a16:creationId xmlns:a16="http://schemas.microsoft.com/office/drawing/2014/main" id="{AFFC6841-E579-09FE-BDFA-475F9286174B}"/>
              </a:ext>
            </a:extLst>
          </p:cNvPr>
          <p:cNvSpPr txBox="1"/>
          <p:nvPr/>
        </p:nvSpPr>
        <p:spPr>
          <a:xfrm>
            <a:off x="485965" y="2082228"/>
            <a:ext cx="11209865" cy="369332"/>
          </a:xfrm>
          <a:prstGeom prst="rect">
            <a:avLst/>
          </a:prstGeom>
          <a:noFill/>
        </p:spPr>
        <p:txBody>
          <a:bodyPr wrap="square">
            <a:spAutoFit/>
          </a:bodyPr>
          <a:lstStyle/>
          <a:p>
            <a:pPr marL="285750" indent="-285750" algn="just">
              <a:buFont typeface="Arial" panose="020B0604020202020204" pitchFamily="34" charset="0"/>
              <a:buChar char="•"/>
            </a:pPr>
            <a:r>
              <a:rPr lang="it-IT" dirty="0"/>
              <a:t>Non è una tattica vera e propria, ma un mezzo per attivare tattiche o raggiungere un vantaggio strategico.</a:t>
            </a:r>
          </a:p>
        </p:txBody>
      </p:sp>
      <p:sp>
        <p:nvSpPr>
          <p:cNvPr id="2" name="Titolo 1">
            <a:extLst>
              <a:ext uri="{FF2B5EF4-FFF2-40B4-BE49-F238E27FC236}">
                <a16:creationId xmlns:a16="http://schemas.microsoft.com/office/drawing/2014/main" id="{5CD049C4-FB6C-A721-6EAA-11F52F4390C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50582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26DE2-899A-DF95-9F65-AF59AA6F432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397DF0E-BEED-DC0A-4ED9-DA65E6C654A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B757114-9463-68D4-FB9A-1DD16EC4F8A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4CF0C69-D7F4-94F2-F08A-0DE373C4F75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9AE04F2-CE76-61B8-EC72-EA5ED5F705E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65D16CB-F216-8257-19FC-1096C927F73A}"/>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066CBDA-831E-48B2-CD7D-C59C93029A8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85E0E2DA-F5C5-E837-16DF-2EB8B88E964E}"/>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RETE DI MATTO</a:t>
            </a:r>
          </a:p>
        </p:txBody>
      </p:sp>
      <p:sp>
        <p:nvSpPr>
          <p:cNvPr id="30" name="CasellaDiTesto 29">
            <a:extLst>
              <a:ext uri="{FF2B5EF4-FFF2-40B4-BE49-F238E27FC236}">
                <a16:creationId xmlns:a16="http://schemas.microsoft.com/office/drawing/2014/main" id="{68B40759-807F-6A36-0FE8-48F8BE8408CE}"/>
              </a:ext>
            </a:extLst>
          </p:cNvPr>
          <p:cNvSpPr txBox="1"/>
          <p:nvPr/>
        </p:nvSpPr>
        <p:spPr>
          <a:xfrm>
            <a:off x="496170" y="1537016"/>
            <a:ext cx="11190514" cy="923330"/>
          </a:xfrm>
          <a:prstGeom prst="rect">
            <a:avLst/>
          </a:prstGeom>
          <a:noFill/>
        </p:spPr>
        <p:txBody>
          <a:bodyPr wrap="square" rtlCol="0">
            <a:spAutoFit/>
          </a:bodyPr>
          <a:lstStyle/>
          <a:p>
            <a:pPr algn="just"/>
            <a:r>
              <a:rPr lang="it-IT" dirty="0"/>
              <a:t>La </a:t>
            </a:r>
            <a:r>
              <a:rPr lang="it-IT" b="1" dirty="0"/>
              <a:t>rete di matto </a:t>
            </a:r>
            <a:r>
              <a:rPr lang="it-IT" dirty="0"/>
              <a:t>è una situazione in cui, a mossa dell’attaccante, esiste una sequenza forzata di mosse che porterà al matto, qualunque difesa tenti l’avversario. Anche se il matto non è immediato, è inevitabile in poche mosse, a meno di errori da parte di chi attacca.</a:t>
            </a:r>
          </a:p>
        </p:txBody>
      </p:sp>
      <p:pic>
        <p:nvPicPr>
          <p:cNvPr id="5" name="Immagine 4">
            <a:extLst>
              <a:ext uri="{FF2B5EF4-FFF2-40B4-BE49-F238E27FC236}">
                <a16:creationId xmlns:a16="http://schemas.microsoft.com/office/drawing/2014/main" id="{C30E46EF-402D-AA50-B273-86627822581B}"/>
              </a:ext>
            </a:extLst>
          </p:cNvPr>
          <p:cNvPicPr>
            <a:picLocks noChangeAspect="1"/>
          </p:cNvPicPr>
          <p:nvPr/>
        </p:nvPicPr>
        <p:blipFill>
          <a:blip r:embed="rId4"/>
          <a:stretch>
            <a:fillRect/>
          </a:stretch>
        </p:blipFill>
        <p:spPr>
          <a:xfrm>
            <a:off x="4709618" y="2957910"/>
            <a:ext cx="2753800" cy="2762937"/>
          </a:xfrm>
          <a:prstGeom prst="rect">
            <a:avLst/>
          </a:prstGeom>
        </p:spPr>
      </p:pic>
      <p:sp>
        <p:nvSpPr>
          <p:cNvPr id="4" name="CasellaDiTesto 3">
            <a:extLst>
              <a:ext uri="{FF2B5EF4-FFF2-40B4-BE49-F238E27FC236}">
                <a16:creationId xmlns:a16="http://schemas.microsoft.com/office/drawing/2014/main" id="{577943D5-7D94-4E70-6511-B0EBA1314A76}"/>
              </a:ext>
            </a:extLst>
          </p:cNvPr>
          <p:cNvSpPr txBox="1"/>
          <p:nvPr/>
        </p:nvSpPr>
        <p:spPr>
          <a:xfrm>
            <a:off x="494115" y="2329877"/>
            <a:ext cx="11200721" cy="646331"/>
          </a:xfrm>
          <a:prstGeom prst="rect">
            <a:avLst/>
          </a:prstGeom>
          <a:noFill/>
        </p:spPr>
        <p:txBody>
          <a:bodyPr wrap="square">
            <a:spAutoFit/>
          </a:bodyPr>
          <a:lstStyle/>
          <a:p>
            <a:pPr marL="285750" indent="-285750" algn="just">
              <a:buFont typeface="Arial" panose="020B0604020202020204" pitchFamily="34" charset="0"/>
              <a:buChar char="•"/>
            </a:pPr>
            <a:r>
              <a:rPr lang="it-IT" dirty="0"/>
              <a:t>Per questo motivo si parla spesso oltre di «matto in 1», di «matto in 2», «matto in 3», «matto in N. mosse» in base al numero minimo di mosse necessarie per concludere l’attacco.</a:t>
            </a:r>
          </a:p>
        </p:txBody>
      </p:sp>
      <p:sp>
        <p:nvSpPr>
          <p:cNvPr id="2" name="Titolo 1">
            <a:extLst>
              <a:ext uri="{FF2B5EF4-FFF2-40B4-BE49-F238E27FC236}">
                <a16:creationId xmlns:a16="http://schemas.microsoft.com/office/drawing/2014/main" id="{A3BDEC6B-2437-A30C-41B8-41EC37AE04E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tattica</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DE37AFF1-A1B3-0C9E-2D2A-020E0436AB05}"/>
              </a:ext>
            </a:extLst>
          </p:cNvPr>
          <p:cNvSpPr txBox="1"/>
          <p:nvPr/>
        </p:nvSpPr>
        <p:spPr>
          <a:xfrm>
            <a:off x="4708074" y="5720847"/>
            <a:ext cx="2753800" cy="276999"/>
          </a:xfrm>
          <a:prstGeom prst="rect">
            <a:avLst/>
          </a:prstGeom>
          <a:noFill/>
        </p:spPr>
        <p:txBody>
          <a:bodyPr wrap="square" rtlCol="0">
            <a:spAutoFit/>
          </a:bodyPr>
          <a:lstStyle/>
          <a:p>
            <a:pPr algn="ctr"/>
            <a:r>
              <a:rPr lang="it-IT" sz="1200" dirty="0"/>
              <a:t>Es di matto in 5</a:t>
            </a:r>
          </a:p>
        </p:txBody>
      </p:sp>
    </p:spTree>
    <p:extLst>
      <p:ext uri="{BB962C8B-B14F-4D97-AF65-F5344CB8AC3E}">
        <p14:creationId xmlns:p14="http://schemas.microsoft.com/office/powerpoint/2010/main" val="42642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669C5-5383-F581-4B69-FA010D20C037}"/>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41C7D6A8-20AB-8C76-D8CD-224820207E4D}"/>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7A08340A-ABD2-090E-58D9-F40F9A644008}"/>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12AF913D-F044-1380-6CE4-AEB9011C309A}"/>
                </a:ext>
              </a:extLst>
            </p:cNvPr>
            <p:cNvSpPr txBox="1">
              <a:spLocks/>
            </p:cNvSpPr>
            <p:nvPr/>
          </p:nvSpPr>
          <p:spPr>
            <a:xfrm>
              <a:off x="523875" y="5317240"/>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STRATEGIA</a:t>
              </a:r>
            </a:p>
          </p:txBody>
        </p:sp>
      </p:grpSp>
    </p:spTree>
    <p:extLst>
      <p:ext uri="{BB962C8B-B14F-4D97-AF65-F5344CB8AC3E}">
        <p14:creationId xmlns:p14="http://schemas.microsoft.com/office/powerpoint/2010/main" val="229447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9EC8B-C984-338D-0C73-A679380F6CA0}"/>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7A86BA3-15D7-7102-8642-5747CCC9353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9F32140-B630-6E51-68F3-63478EF981E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D51220C-F1EA-30EB-D5B7-EE4000B0EDF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B78661A-BFC6-3FDE-FAAD-91ED1269AB88}"/>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F0F70FA-2F60-81C6-A6D9-EB3A6A189D2A}"/>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BA1B271-0D98-8E7C-F964-10B7500B770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1F0096B4-7A9B-D100-EF27-98C300882D1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SCACCHI ONLINE O DAL VIVO?</a:t>
            </a:r>
          </a:p>
        </p:txBody>
      </p:sp>
      <p:sp>
        <p:nvSpPr>
          <p:cNvPr id="30" name="CasellaDiTesto 29">
            <a:extLst>
              <a:ext uri="{FF2B5EF4-FFF2-40B4-BE49-F238E27FC236}">
                <a16:creationId xmlns:a16="http://schemas.microsoft.com/office/drawing/2014/main" id="{C32388D8-CB1C-64E5-31AC-D4107FF08F18}"/>
              </a:ext>
            </a:extLst>
          </p:cNvPr>
          <p:cNvSpPr txBox="1"/>
          <p:nvPr/>
        </p:nvSpPr>
        <p:spPr>
          <a:xfrm>
            <a:off x="496170" y="1537016"/>
            <a:ext cx="11190514" cy="646331"/>
          </a:xfrm>
          <a:prstGeom prst="rect">
            <a:avLst/>
          </a:prstGeom>
          <a:noFill/>
        </p:spPr>
        <p:txBody>
          <a:bodyPr wrap="square" rtlCol="0">
            <a:spAutoFit/>
          </a:bodyPr>
          <a:lstStyle/>
          <a:p>
            <a:r>
              <a:rPr lang="it-IT" dirty="0"/>
              <a:t>Prima ancora di entrare nel vivo del gioco e spiegare i concetti fondamentali degli scacchi, è bene chiarire che si può giocare in </a:t>
            </a:r>
            <a:r>
              <a:rPr lang="it-IT" b="1" dirty="0"/>
              <a:t>due modalità principali</a:t>
            </a:r>
            <a:r>
              <a:rPr lang="it-IT" dirty="0"/>
              <a:t>: </a:t>
            </a:r>
          </a:p>
        </p:txBody>
      </p:sp>
      <p:sp>
        <p:nvSpPr>
          <p:cNvPr id="4" name="CasellaDiTesto 3">
            <a:extLst>
              <a:ext uri="{FF2B5EF4-FFF2-40B4-BE49-F238E27FC236}">
                <a16:creationId xmlns:a16="http://schemas.microsoft.com/office/drawing/2014/main" id="{EE9E37C2-C206-6BDF-F39B-A4BB862E30D6}"/>
              </a:ext>
            </a:extLst>
          </p:cNvPr>
          <p:cNvSpPr txBox="1"/>
          <p:nvPr/>
        </p:nvSpPr>
        <p:spPr>
          <a:xfrm>
            <a:off x="474215" y="3254189"/>
            <a:ext cx="11190514" cy="923330"/>
          </a:xfrm>
          <a:prstGeom prst="rect">
            <a:avLst/>
          </a:prstGeom>
          <a:noFill/>
        </p:spPr>
        <p:txBody>
          <a:bodyPr wrap="square">
            <a:spAutoFit/>
          </a:bodyPr>
          <a:lstStyle/>
          <a:p>
            <a:pPr algn="just"/>
            <a:r>
              <a:rPr lang="it-IT" dirty="0"/>
              <a:t>In questo videocorso impareremo tutto attraverso il supporto informatico, usando come riferimento il sito </a:t>
            </a:r>
            <a:r>
              <a:rPr lang="it-IT" b="1" dirty="0"/>
              <a:t>chess.com</a:t>
            </a:r>
            <a:r>
              <a:rPr lang="it-IT" dirty="0"/>
              <a:t>, la piattaforma di scacchi online più utilizzata e conosciuta al mondo, che approfondiremo nel dettaglio più avanti.</a:t>
            </a:r>
          </a:p>
        </p:txBody>
      </p:sp>
      <p:sp>
        <p:nvSpPr>
          <p:cNvPr id="6" name="CasellaDiTesto 5">
            <a:extLst>
              <a:ext uri="{FF2B5EF4-FFF2-40B4-BE49-F238E27FC236}">
                <a16:creationId xmlns:a16="http://schemas.microsoft.com/office/drawing/2014/main" id="{B42EAEDE-53F3-EA10-933E-C6AF52346D90}"/>
              </a:ext>
            </a:extLst>
          </p:cNvPr>
          <p:cNvSpPr txBox="1"/>
          <p:nvPr/>
        </p:nvSpPr>
        <p:spPr>
          <a:xfrm>
            <a:off x="496170" y="2431469"/>
            <a:ext cx="6164132" cy="646331"/>
          </a:xfrm>
          <a:prstGeom prst="rect">
            <a:avLst/>
          </a:prstGeom>
          <a:noFill/>
        </p:spPr>
        <p:txBody>
          <a:bodyPr wrap="square">
            <a:spAutoFit/>
          </a:bodyPr>
          <a:lstStyle/>
          <a:p>
            <a:pPr marL="285750" indent="-285750">
              <a:buFont typeface="Arial" panose="020B0604020202020204" pitchFamily="34" charset="0"/>
              <a:buChar char="•"/>
            </a:pPr>
            <a:r>
              <a:rPr lang="it-IT" b="1" dirty="0"/>
              <a:t>dal vivo</a:t>
            </a:r>
            <a:r>
              <a:rPr lang="it-IT" dirty="0"/>
              <a:t>:</a:t>
            </a:r>
            <a:r>
              <a:rPr lang="it-IT" b="1" dirty="0"/>
              <a:t> </a:t>
            </a:r>
            <a:r>
              <a:rPr lang="it-IT" dirty="0"/>
              <a:t>con una </a:t>
            </a:r>
            <a:r>
              <a:rPr lang="it-IT" b="1" dirty="0"/>
              <a:t>scacchiera fisica, </a:t>
            </a:r>
          </a:p>
          <a:p>
            <a:pPr marL="285750" indent="-285750">
              <a:buFont typeface="Arial" panose="020B0604020202020204" pitchFamily="34" charset="0"/>
              <a:buChar char="•"/>
            </a:pPr>
            <a:r>
              <a:rPr lang="it-IT" b="1" dirty="0"/>
              <a:t>online</a:t>
            </a:r>
            <a:r>
              <a:rPr lang="it-IT" dirty="0"/>
              <a:t>:</a:t>
            </a:r>
            <a:r>
              <a:rPr lang="it-IT" b="1" dirty="0"/>
              <a:t> </a:t>
            </a:r>
            <a:r>
              <a:rPr lang="it-IT" dirty="0"/>
              <a:t>attraverso</a:t>
            </a:r>
            <a:r>
              <a:rPr lang="it-IT" b="1" dirty="0"/>
              <a:t> piattaforme digitali.</a:t>
            </a:r>
          </a:p>
        </p:txBody>
      </p:sp>
      <p:sp>
        <p:nvSpPr>
          <p:cNvPr id="8" name="CasellaDiTesto 7">
            <a:extLst>
              <a:ext uri="{FF2B5EF4-FFF2-40B4-BE49-F238E27FC236}">
                <a16:creationId xmlns:a16="http://schemas.microsoft.com/office/drawing/2014/main" id="{FBCC300E-E2F5-296D-9C11-82D9CB32AB57}"/>
              </a:ext>
            </a:extLst>
          </p:cNvPr>
          <p:cNvSpPr txBox="1"/>
          <p:nvPr/>
        </p:nvSpPr>
        <p:spPr>
          <a:xfrm>
            <a:off x="484421" y="4283805"/>
            <a:ext cx="11180309" cy="646331"/>
          </a:xfrm>
          <a:prstGeom prst="rect">
            <a:avLst/>
          </a:prstGeom>
          <a:noFill/>
        </p:spPr>
        <p:txBody>
          <a:bodyPr wrap="square">
            <a:spAutoFit/>
          </a:bodyPr>
          <a:lstStyle/>
          <a:p>
            <a:pPr algn="just"/>
            <a:r>
              <a:rPr lang="it-IT" dirty="0"/>
              <a:t>Per ora ti invito a concentrarti sulle regole, sui movimenti dei pezzi e sul funzionamento generale del gioco.</a:t>
            </a:r>
            <a:br>
              <a:rPr lang="it-IT" dirty="0"/>
            </a:br>
            <a:r>
              <a:rPr lang="it-IT" b="1" dirty="0"/>
              <a:t>Le regole degli scacchi infatti sono identiche</a:t>
            </a:r>
            <a:r>
              <a:rPr lang="it-IT" dirty="0"/>
              <a:t>, che si giochi con una scacchiera reale o davanti a uno schermo.</a:t>
            </a:r>
          </a:p>
        </p:txBody>
      </p:sp>
      <p:sp>
        <p:nvSpPr>
          <p:cNvPr id="10" name="CasellaDiTesto 9">
            <a:extLst>
              <a:ext uri="{FF2B5EF4-FFF2-40B4-BE49-F238E27FC236}">
                <a16:creationId xmlns:a16="http://schemas.microsoft.com/office/drawing/2014/main" id="{863B044E-5CC1-6661-DEC1-B9F7FE79B530}"/>
              </a:ext>
            </a:extLst>
          </p:cNvPr>
          <p:cNvSpPr txBox="1"/>
          <p:nvPr/>
        </p:nvSpPr>
        <p:spPr>
          <a:xfrm>
            <a:off x="484420" y="5078080"/>
            <a:ext cx="11180309" cy="646331"/>
          </a:xfrm>
          <a:prstGeom prst="rect">
            <a:avLst/>
          </a:prstGeom>
          <a:noFill/>
        </p:spPr>
        <p:txBody>
          <a:bodyPr wrap="square">
            <a:spAutoFit/>
          </a:bodyPr>
          <a:lstStyle/>
          <a:p>
            <a:r>
              <a:rPr lang="it-IT" dirty="0"/>
              <a:t>Verso la fine del corso, in una sezione dedicata, vedremo anche </a:t>
            </a:r>
            <a:r>
              <a:rPr lang="it-IT" b="1" dirty="0"/>
              <a:t>le differenze tra il gioco dal vivo e quello online</a:t>
            </a:r>
            <a:r>
              <a:rPr lang="it-IT" dirty="0"/>
              <a:t>, che riguardano soprattutto aspetti </a:t>
            </a:r>
            <a:r>
              <a:rPr lang="it-IT" b="1" dirty="0"/>
              <a:t>emotivi, pratici e gestionali</a:t>
            </a:r>
            <a:r>
              <a:rPr lang="it-IT" dirty="0"/>
              <a:t>, ma non il gioco in sé.</a:t>
            </a:r>
          </a:p>
        </p:txBody>
      </p:sp>
      <p:sp>
        <p:nvSpPr>
          <p:cNvPr id="2" name="Titolo 1">
            <a:extLst>
              <a:ext uri="{FF2B5EF4-FFF2-40B4-BE49-F238E27FC236}">
                <a16:creationId xmlns:a16="http://schemas.microsoft.com/office/drawing/2014/main" id="{45D49D6C-053C-A6B4-5714-F9303BD1C1D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64547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8"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DD1F4-089B-540A-9848-F818E46C819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300472A-D1BD-886A-7C7B-A4B3FB6BE0D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48B36C8-6F76-ABA2-962B-8257487483A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2FED38C-8B9B-EE9E-9E21-F9228F055A14}"/>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82D45478-D761-B1E4-A510-057A16400BEB}"/>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2C78EE4-75E9-008A-CE6E-4CCD2F739953}"/>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5983CBC-9C29-95D6-A5AF-DA56EEAF2A3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1A69FF98-85B0-E767-8F5C-AB4ED7C1DB1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INTRODUZIONE</a:t>
            </a:r>
          </a:p>
        </p:txBody>
      </p:sp>
      <p:sp>
        <p:nvSpPr>
          <p:cNvPr id="5" name="CasellaDiTesto 4">
            <a:extLst>
              <a:ext uri="{FF2B5EF4-FFF2-40B4-BE49-F238E27FC236}">
                <a16:creationId xmlns:a16="http://schemas.microsoft.com/office/drawing/2014/main" id="{E28986F8-C701-6778-6113-6B20EFAEA148}"/>
              </a:ext>
            </a:extLst>
          </p:cNvPr>
          <p:cNvSpPr txBox="1"/>
          <p:nvPr/>
        </p:nvSpPr>
        <p:spPr>
          <a:xfrm>
            <a:off x="533743" y="2235215"/>
            <a:ext cx="11115367" cy="3467296"/>
          </a:xfrm>
          <a:prstGeom prst="rect">
            <a:avLst/>
          </a:prstGeom>
          <a:noFill/>
        </p:spPr>
        <p:txBody>
          <a:bodyPr wrap="square">
            <a:spAutoFit/>
          </a:bodyPr>
          <a:lstStyle/>
          <a:p>
            <a:pPr>
              <a:lnSpc>
                <a:spcPct val="115000"/>
              </a:lnSpc>
              <a:spcAft>
                <a:spcPts val="800"/>
              </a:spcAft>
            </a:pPr>
            <a:r>
              <a:rPr lang="it-IT" kern="100" dirty="0">
                <a:latin typeface="Aptos" panose="020B0004020202020204" pitchFamily="34" charset="0"/>
                <a:ea typeface="Aptos" panose="020B0004020202020204" pitchFamily="34" charset="0"/>
                <a:cs typeface="Times New Roman" panose="02020603050405020304" pitchFamily="18" charset="0"/>
              </a:rPr>
              <a:t>L’ideazione della strategia si basa sulla </a:t>
            </a:r>
            <a:r>
              <a:rPr lang="it-IT" b="1" kern="100" dirty="0">
                <a:latin typeface="Aptos" panose="020B0004020202020204" pitchFamily="34" charset="0"/>
                <a:ea typeface="Aptos" panose="020B0004020202020204" pitchFamily="34" charset="0"/>
                <a:cs typeface="Times New Roman" panose="02020603050405020304" pitchFamily="18" charset="0"/>
              </a:rPr>
              <a:t>valutazione della posizione</a:t>
            </a:r>
            <a:r>
              <a:rPr lang="it-IT" kern="100" dirty="0">
                <a:latin typeface="Aptos" panose="020B0004020202020204" pitchFamily="34" charset="0"/>
                <a:ea typeface="Aptos" panose="020B0004020202020204" pitchFamily="34" charset="0"/>
                <a:cs typeface="Times New Roman" panose="02020603050405020304" pitchFamily="18" charset="0"/>
              </a:rPr>
              <a:t>, tema importantissimo che tratteremo però, solo dopo aver visto degli esempi di strategie, così da capirne bene le differenze con le tattiche.</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Ma che cos’è la strategia negli scacchi?</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Come già detto precedentemente nel corso, </a:t>
            </a:r>
            <a:r>
              <a:rPr lang="it-IT" kern="100" dirty="0">
                <a:latin typeface="Aptos" panose="020B0004020202020204" pitchFamily="34" charset="0"/>
                <a:ea typeface="Aptos" panose="020B0004020202020204" pitchFamily="34" charset="0"/>
                <a:cs typeface="Times New Roman" panose="02020603050405020304" pitchFamily="18" charset="0"/>
              </a:rPr>
              <a:t>l</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 strategia è il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piano generale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che sviluppi nel corso della partita.</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Se la tattica riguarda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"cosa fare subito"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la strategia riguarda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"cosa voglio ottenere nel medio-lungo termine"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Non si tratta di mosse singole, ma di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idee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che guidano le tue scelte durante la partita.</a:t>
            </a:r>
          </a:p>
          <a:p>
            <a:pPr>
              <a:lnSpc>
                <a:spcPct val="115000"/>
              </a:lnSpc>
              <a:spcAft>
                <a:spcPts val="800"/>
              </a:spcAft>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Un esempio semplice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br>
              <a:rPr lang="it-IT" sz="1800" kern="100" dirty="0">
                <a:effectLst/>
                <a:latin typeface="Aptos" panose="020B0004020202020204" pitchFamily="34" charset="0"/>
                <a:ea typeface="Aptos" panose="020B0004020202020204" pitchFamily="34" charset="0"/>
                <a:cs typeface="Times New Roman" panose="02020603050405020304" pitchFamily="18" charset="0"/>
              </a:rPr>
            </a:br>
            <a:r>
              <a:rPr lang="it-IT" sz="1800" kern="100" dirty="0">
                <a:effectLst/>
                <a:latin typeface="Aptos" panose="020B0004020202020204" pitchFamily="34" charset="0"/>
                <a:ea typeface="Aptos" panose="020B0004020202020204" pitchFamily="34" charset="0"/>
                <a:cs typeface="Times New Roman" panose="02020603050405020304" pitchFamily="18" charset="0"/>
              </a:rPr>
              <a:t>Decidi di controllare il centro della scacchiera. Questo non significa muovere un pezzo subito per vincere un pedone (come una tattica), ma piazzare bene i tuoi pezzi nel tempo, per avere più spazio e più possibilità di creare minacce.</a:t>
            </a:r>
          </a:p>
        </p:txBody>
      </p:sp>
      <p:sp>
        <p:nvSpPr>
          <p:cNvPr id="4" name="CasellaDiTesto 3">
            <a:extLst>
              <a:ext uri="{FF2B5EF4-FFF2-40B4-BE49-F238E27FC236}">
                <a16:creationId xmlns:a16="http://schemas.microsoft.com/office/drawing/2014/main" id="{3185E164-0B42-E215-80DF-ED8E964E8ECF}"/>
              </a:ext>
            </a:extLst>
          </p:cNvPr>
          <p:cNvSpPr txBox="1"/>
          <p:nvPr/>
        </p:nvSpPr>
        <p:spPr>
          <a:xfrm>
            <a:off x="533744" y="1558916"/>
            <a:ext cx="11115366" cy="713722"/>
          </a:xfrm>
          <a:prstGeom prst="rect">
            <a:avLst/>
          </a:prstGeom>
          <a:noFill/>
        </p:spPr>
        <p:txBody>
          <a:bodyPr wrap="square">
            <a:spAutoFit/>
          </a:bodyPr>
          <a:lstStyle/>
          <a:p>
            <a:pPr>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Dopo aver parlato di tattica, passiamo ora alla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strategia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un argomento che può sembrare più difficile perché, a differenza delle tattiche che sono numerabili e riconoscibili, la strategia è più astratta e flessibile.</a:t>
            </a:r>
          </a:p>
        </p:txBody>
      </p:sp>
      <p:sp>
        <p:nvSpPr>
          <p:cNvPr id="2" name="Titolo 1">
            <a:extLst>
              <a:ext uri="{FF2B5EF4-FFF2-40B4-BE49-F238E27FC236}">
                <a16:creationId xmlns:a16="http://schemas.microsoft.com/office/drawing/2014/main" id="{A3B67AAE-5CFF-B3BE-8789-0A50BEC1C02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09897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33353-1BF7-E035-8B64-E0C89F6CFDC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B3A6D2A-76C3-2BA9-7591-51163F00BA6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7D6C1A7-BBB2-634E-C7E1-9DC7BA07E7AE}"/>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4396E445-CAE9-E348-C218-DE7F84064D8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227421C7-3BF0-EAA7-89F4-CC83CCC11AF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F63DD85-E186-7D8A-D507-22A1C62FB233}"/>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60B35E8-5F1B-7A5E-D032-2EE0D61B111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44A6BB5C-98F8-A481-972A-D68A2F723D88}"/>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INTRODUZIONE</a:t>
            </a:r>
          </a:p>
        </p:txBody>
      </p:sp>
      <p:sp>
        <p:nvSpPr>
          <p:cNvPr id="2" name="CasellaDiTesto 1">
            <a:extLst>
              <a:ext uri="{FF2B5EF4-FFF2-40B4-BE49-F238E27FC236}">
                <a16:creationId xmlns:a16="http://schemas.microsoft.com/office/drawing/2014/main" id="{71115487-35C6-DEB6-6963-4FDEA46F8B0E}"/>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COSA VEDREMO IN QUESTA SEZIONE?</a:t>
            </a:r>
          </a:p>
        </p:txBody>
      </p:sp>
      <p:sp>
        <p:nvSpPr>
          <p:cNvPr id="5" name="Titolo 1">
            <a:extLst>
              <a:ext uri="{FF2B5EF4-FFF2-40B4-BE49-F238E27FC236}">
                <a16:creationId xmlns:a16="http://schemas.microsoft.com/office/drawing/2014/main" id="{D1F1147E-997E-B440-6D0C-E728DE8A10D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317A97DA-8C09-77EE-316A-23950498F968}"/>
              </a:ext>
            </a:extLst>
          </p:cNvPr>
          <p:cNvSpPr txBox="1"/>
          <p:nvPr/>
        </p:nvSpPr>
        <p:spPr>
          <a:xfrm>
            <a:off x="2955276" y="2620288"/>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ALCUNI ESEMPI DI STRATEGIA</a:t>
            </a:r>
          </a:p>
        </p:txBody>
      </p:sp>
      <p:sp>
        <p:nvSpPr>
          <p:cNvPr id="7" name="CasellaDiTesto 6">
            <a:extLst>
              <a:ext uri="{FF2B5EF4-FFF2-40B4-BE49-F238E27FC236}">
                <a16:creationId xmlns:a16="http://schemas.microsoft.com/office/drawing/2014/main" id="{319B0FEC-33FB-F490-7E43-2CF4887652D3}"/>
              </a:ext>
            </a:extLst>
          </p:cNvPr>
          <p:cNvSpPr txBox="1"/>
          <p:nvPr/>
        </p:nvSpPr>
        <p:spPr>
          <a:xfrm>
            <a:off x="2955276" y="3497900"/>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LA VALUTAZIONE DELLA POSIZIONE</a:t>
            </a:r>
          </a:p>
        </p:txBody>
      </p:sp>
      <p:sp>
        <p:nvSpPr>
          <p:cNvPr id="8" name="CasellaDiTesto 7">
            <a:extLst>
              <a:ext uri="{FF2B5EF4-FFF2-40B4-BE49-F238E27FC236}">
                <a16:creationId xmlns:a16="http://schemas.microsoft.com/office/drawing/2014/main" id="{707D75E4-3339-865B-BBF0-46D894821620}"/>
              </a:ext>
            </a:extLst>
          </p:cNvPr>
          <p:cNvSpPr txBox="1"/>
          <p:nvPr/>
        </p:nvSpPr>
        <p:spPr>
          <a:xfrm>
            <a:off x="2955276" y="4375512"/>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S.C.A.P.</a:t>
            </a:r>
          </a:p>
        </p:txBody>
      </p:sp>
      <p:sp>
        <p:nvSpPr>
          <p:cNvPr id="9" name="CasellaDiTesto 8">
            <a:extLst>
              <a:ext uri="{FF2B5EF4-FFF2-40B4-BE49-F238E27FC236}">
                <a16:creationId xmlns:a16="http://schemas.microsoft.com/office/drawing/2014/main" id="{CB556C50-6EEA-311B-9C43-A4A00AFC46BD}"/>
              </a:ext>
            </a:extLst>
          </p:cNvPr>
          <p:cNvSpPr txBox="1"/>
          <p:nvPr/>
        </p:nvSpPr>
        <p:spPr>
          <a:xfrm>
            <a:off x="2955276" y="5253124"/>
            <a:ext cx="6281448" cy="307777"/>
          </a:xfrm>
          <a:prstGeom prst="rect">
            <a:avLst/>
          </a:prstGeom>
          <a:noFill/>
          <a:ln>
            <a:solidFill>
              <a:srgbClr val="CD831D"/>
            </a:solidFill>
          </a:ln>
          <a:scene3d>
            <a:camera prst="orthographicFront"/>
            <a:lightRig rig="threePt" dir="t"/>
          </a:scene3d>
          <a:sp3d>
            <a:bevelT w="139700" h="139700" prst="divot"/>
          </a:sp3d>
        </p:spPr>
        <p:txBody>
          <a:bodyPr wrap="square" rtlCol="0">
            <a:spAutoFit/>
          </a:bodyPr>
          <a:lstStyle/>
          <a:p>
            <a:pPr algn="ctr"/>
            <a:r>
              <a:rPr lang="it-IT" sz="1400" b="1" dirty="0">
                <a:solidFill>
                  <a:sysClr val="windowText" lastClr="000000"/>
                </a:solidFill>
              </a:rPr>
              <a:t>LA PREVISIONE MENTALE</a:t>
            </a:r>
          </a:p>
        </p:txBody>
      </p:sp>
    </p:spTree>
    <p:extLst>
      <p:ext uri="{BB962C8B-B14F-4D97-AF65-F5344CB8AC3E}">
        <p14:creationId xmlns:p14="http://schemas.microsoft.com/office/powerpoint/2010/main" val="278135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94963-F0BF-8FD6-B38E-4B20CC547F5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B6570DB-0824-6B3C-69D7-782B38AA1362}"/>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6EB55D8-A52D-EF62-E2AF-8DEA8EE1F866}"/>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4B4A8487-128A-3262-ACEA-9D5003023B06}"/>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B74150B-76FE-4D54-6C08-A2FC7770B85B}"/>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453A429-B256-2FA8-1934-65CB98D17E2C}"/>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E475F59-49A9-58C8-DEB2-10573F4899F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E35A97EB-9E36-E3F6-AE6D-12C0DF89AE9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sp>
        <p:nvSpPr>
          <p:cNvPr id="2" name="CasellaDiTesto 1">
            <a:extLst>
              <a:ext uri="{FF2B5EF4-FFF2-40B4-BE49-F238E27FC236}">
                <a16:creationId xmlns:a16="http://schemas.microsoft.com/office/drawing/2014/main" id="{0BAF7DF2-2CA2-16EE-38CE-34DDAA61DC02}"/>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CONTROLLARE IL CENTRO</a:t>
            </a:r>
          </a:p>
        </p:txBody>
      </p:sp>
      <p:pic>
        <p:nvPicPr>
          <p:cNvPr id="5" name="Immagine 4">
            <a:extLst>
              <a:ext uri="{FF2B5EF4-FFF2-40B4-BE49-F238E27FC236}">
                <a16:creationId xmlns:a16="http://schemas.microsoft.com/office/drawing/2014/main" id="{754CE3CF-768B-4549-13ED-034D4986B0FF}"/>
              </a:ext>
            </a:extLst>
          </p:cNvPr>
          <p:cNvPicPr>
            <a:picLocks noChangeAspect="1"/>
          </p:cNvPicPr>
          <p:nvPr/>
        </p:nvPicPr>
        <p:blipFill>
          <a:blip r:embed="rId5"/>
          <a:stretch>
            <a:fillRect/>
          </a:stretch>
        </p:blipFill>
        <p:spPr>
          <a:xfrm>
            <a:off x="7435306" y="2130891"/>
            <a:ext cx="3593689" cy="3596024"/>
          </a:xfrm>
          <a:prstGeom prst="rect">
            <a:avLst/>
          </a:prstGeom>
        </p:spPr>
      </p:pic>
      <p:sp>
        <p:nvSpPr>
          <p:cNvPr id="7" name="CasellaDiTesto 6">
            <a:extLst>
              <a:ext uri="{FF2B5EF4-FFF2-40B4-BE49-F238E27FC236}">
                <a16:creationId xmlns:a16="http://schemas.microsoft.com/office/drawing/2014/main" id="{BE491BDF-FE3A-1FCD-17C8-9F41DE2A2DA5}"/>
              </a:ext>
            </a:extLst>
          </p:cNvPr>
          <p:cNvSpPr txBox="1"/>
          <p:nvPr/>
        </p:nvSpPr>
        <p:spPr>
          <a:xfrm>
            <a:off x="874065" y="2444748"/>
            <a:ext cx="6159910" cy="1754326"/>
          </a:xfrm>
          <a:prstGeom prst="rect">
            <a:avLst/>
          </a:prstGeom>
          <a:noFill/>
        </p:spPr>
        <p:txBody>
          <a:bodyPr wrap="square">
            <a:spAutoFit/>
          </a:bodyPr>
          <a:lstStyle/>
          <a:p>
            <a:pPr algn="just"/>
            <a:r>
              <a:rPr lang="it-IT" dirty="0"/>
              <a:t>Sviluppare i pezzi per </a:t>
            </a:r>
            <a:r>
              <a:rPr lang="it-IT" b="1" dirty="0"/>
              <a:t>controllare le case centrali (d4, e4, d5, e5) </a:t>
            </a:r>
            <a:r>
              <a:rPr lang="it-IT" dirty="0"/>
              <a:t>è uno dei principi fondamentali. Il centro è la zona più importante della scacchiera perché da lì i pezzi hanno maggiore libertà di movimento. Chi </a:t>
            </a:r>
            <a:r>
              <a:rPr lang="it-IT" b="1" dirty="0"/>
              <a:t>domina il centro </a:t>
            </a:r>
            <a:r>
              <a:rPr lang="it-IT" dirty="0"/>
              <a:t>ha spesso più spazio e possibilità di manovra, mentre l’avversario può sentirsi “schiacciato”</a:t>
            </a:r>
          </a:p>
        </p:txBody>
      </p:sp>
      <p:sp>
        <p:nvSpPr>
          <p:cNvPr id="8" name="Rettangolo 7">
            <a:extLst>
              <a:ext uri="{FF2B5EF4-FFF2-40B4-BE49-F238E27FC236}">
                <a16:creationId xmlns:a16="http://schemas.microsoft.com/office/drawing/2014/main" id="{4958E08C-BED2-7087-E483-6604F13E367E}"/>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9E3FD067-F327-D80C-24A9-DF1E0D2E71F6}"/>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E3B75655-7C1D-3EFF-2090-6C678E6810A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87447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306E3-4888-21B8-4662-30BF1EEEA80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3675212-0E06-6460-6171-CF5B5A96929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4267247-1553-CF30-D38A-71391E8A1D9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1FD549E-1094-FD03-AADC-C381696F9061}"/>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23455DB-353F-AC6B-2260-6D51FAD0AE17}"/>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A2FE875-D8CE-1001-2B9B-3B1549C92C4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0BE4AA6-2CE8-9A62-4830-4AD1E381457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0CFDA916-B387-E0BD-02CE-E500E0882BC7}"/>
              </a:ext>
            </a:extLst>
          </p:cNvPr>
          <p:cNvSpPr txBox="1"/>
          <p:nvPr/>
        </p:nvSpPr>
        <p:spPr>
          <a:xfrm>
            <a:off x="1384004" y="1591219"/>
            <a:ext cx="9414846"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ATTACCARE SU UN’ALA (DI RE O DI DONNA)</a:t>
            </a:r>
          </a:p>
        </p:txBody>
      </p:sp>
      <p:sp>
        <p:nvSpPr>
          <p:cNvPr id="7" name="CasellaDiTesto 6">
            <a:extLst>
              <a:ext uri="{FF2B5EF4-FFF2-40B4-BE49-F238E27FC236}">
                <a16:creationId xmlns:a16="http://schemas.microsoft.com/office/drawing/2014/main" id="{84B80BBF-2F0C-DCA5-2DC8-C62574FE63F1}"/>
              </a:ext>
            </a:extLst>
          </p:cNvPr>
          <p:cNvSpPr txBox="1"/>
          <p:nvPr/>
        </p:nvSpPr>
        <p:spPr>
          <a:xfrm>
            <a:off x="874065" y="2444748"/>
            <a:ext cx="6159910" cy="2031325"/>
          </a:xfrm>
          <a:prstGeom prst="rect">
            <a:avLst/>
          </a:prstGeom>
          <a:noFill/>
        </p:spPr>
        <p:txBody>
          <a:bodyPr wrap="square">
            <a:spAutoFit/>
          </a:bodyPr>
          <a:lstStyle/>
          <a:p>
            <a:pPr algn="just"/>
            <a:r>
              <a:rPr lang="it-IT" dirty="0"/>
              <a:t>Quando si parla di "</a:t>
            </a:r>
            <a:r>
              <a:rPr lang="it-IT" b="1" dirty="0"/>
              <a:t>attaccare sull’ala</a:t>
            </a:r>
            <a:r>
              <a:rPr lang="it-IT" dirty="0"/>
              <a:t>" si intende concentrare i propri pezzi e le spinte di pedone su una delle due ali della scacchiera: l’</a:t>
            </a:r>
            <a:r>
              <a:rPr lang="it-IT" b="1" dirty="0"/>
              <a:t>ala di re</a:t>
            </a:r>
            <a:r>
              <a:rPr lang="it-IT" dirty="0"/>
              <a:t> </a:t>
            </a:r>
            <a:r>
              <a:rPr lang="it-IT" i="1" dirty="0"/>
              <a:t>(lato del re, colonne </a:t>
            </a:r>
            <a:r>
              <a:rPr lang="it-IT" b="1" i="1" dirty="0"/>
              <a:t>f–g–h</a:t>
            </a:r>
            <a:r>
              <a:rPr lang="it-IT" i="1" dirty="0"/>
              <a:t>)</a:t>
            </a:r>
            <a:r>
              <a:rPr lang="it-IT" dirty="0"/>
              <a:t> o l’</a:t>
            </a:r>
            <a:r>
              <a:rPr lang="it-IT" b="1" dirty="0"/>
              <a:t>ala di donna</a:t>
            </a:r>
            <a:r>
              <a:rPr lang="it-IT" dirty="0"/>
              <a:t> </a:t>
            </a:r>
            <a:r>
              <a:rPr lang="it-IT" i="1" dirty="0"/>
              <a:t>(lato della donna, colonne </a:t>
            </a:r>
            <a:r>
              <a:rPr lang="it-IT" b="1" i="1" dirty="0"/>
              <a:t>a–b–c</a:t>
            </a:r>
            <a:r>
              <a:rPr lang="it-IT" i="1" dirty="0"/>
              <a:t>). </a:t>
            </a:r>
          </a:p>
          <a:p>
            <a:pPr algn="just"/>
            <a:r>
              <a:rPr lang="it-IT" dirty="0"/>
              <a:t>A volte, mentre una parte del centro resta stabile, si cerca l’iniziativa su un lato specifico, spesso dove si trova il re avversario o dove la posizione è più vulnerabile.</a:t>
            </a:r>
          </a:p>
        </p:txBody>
      </p:sp>
      <p:sp>
        <p:nvSpPr>
          <p:cNvPr id="12" name="CasellaDiTesto 11">
            <a:extLst>
              <a:ext uri="{FF2B5EF4-FFF2-40B4-BE49-F238E27FC236}">
                <a16:creationId xmlns:a16="http://schemas.microsoft.com/office/drawing/2014/main" id="{FD3C9A21-2821-A10C-719D-CBB6309CC9EC}"/>
              </a:ext>
            </a:extLst>
          </p:cNvPr>
          <p:cNvSpPr txBox="1"/>
          <p:nvPr/>
        </p:nvSpPr>
        <p:spPr>
          <a:xfrm>
            <a:off x="11036742" y="3776920"/>
            <a:ext cx="898040" cy="276999"/>
          </a:xfrm>
          <a:prstGeom prst="rect">
            <a:avLst/>
          </a:prstGeom>
          <a:noFill/>
        </p:spPr>
        <p:txBody>
          <a:bodyPr wrap="square" rtlCol="0">
            <a:spAutoFit/>
          </a:bodyPr>
          <a:lstStyle/>
          <a:p>
            <a:pPr algn="ctr"/>
            <a:r>
              <a:rPr lang="it-IT" sz="1200" dirty="0"/>
              <a:t>Ala di Re</a:t>
            </a:r>
            <a:endParaRPr lang="it-IT" sz="1200" b="1" dirty="0"/>
          </a:p>
        </p:txBody>
      </p:sp>
      <p:sp>
        <p:nvSpPr>
          <p:cNvPr id="6" name="Titolo 1">
            <a:extLst>
              <a:ext uri="{FF2B5EF4-FFF2-40B4-BE49-F238E27FC236}">
                <a16:creationId xmlns:a16="http://schemas.microsoft.com/office/drawing/2014/main" id="{85202185-875F-24D8-35B6-212353CA54CE}"/>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8" name="Titolo 1">
            <a:extLst>
              <a:ext uri="{FF2B5EF4-FFF2-40B4-BE49-F238E27FC236}">
                <a16:creationId xmlns:a16="http://schemas.microsoft.com/office/drawing/2014/main" id="{25AB748E-B6E2-2DB7-F7F9-CD98AD32A816}"/>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pic>
        <p:nvPicPr>
          <p:cNvPr id="15" name="Immagine 14">
            <a:extLst>
              <a:ext uri="{FF2B5EF4-FFF2-40B4-BE49-F238E27FC236}">
                <a16:creationId xmlns:a16="http://schemas.microsoft.com/office/drawing/2014/main" id="{24780D5B-2231-5F3C-6472-2E6DBBC7B743}"/>
              </a:ext>
            </a:extLst>
          </p:cNvPr>
          <p:cNvPicPr>
            <a:picLocks noChangeAspect="1"/>
          </p:cNvPicPr>
          <p:nvPr/>
        </p:nvPicPr>
        <p:blipFill>
          <a:blip r:embed="rId4"/>
          <a:stretch>
            <a:fillRect/>
          </a:stretch>
        </p:blipFill>
        <p:spPr>
          <a:xfrm>
            <a:off x="7432218" y="2133900"/>
            <a:ext cx="3604524" cy="3599762"/>
          </a:xfrm>
          <a:prstGeom prst="rect">
            <a:avLst/>
          </a:prstGeom>
        </p:spPr>
      </p:pic>
      <p:sp>
        <p:nvSpPr>
          <p:cNvPr id="11" name="Rettangolo 10">
            <a:extLst>
              <a:ext uri="{FF2B5EF4-FFF2-40B4-BE49-F238E27FC236}">
                <a16:creationId xmlns:a16="http://schemas.microsoft.com/office/drawing/2014/main" id="{4BB851B7-5C0E-F3DF-EAAE-7F414BC558A9}"/>
              </a:ext>
            </a:extLst>
          </p:cNvPr>
          <p:cNvSpPr/>
          <p:nvPr/>
        </p:nvSpPr>
        <p:spPr>
          <a:xfrm>
            <a:off x="9617228" y="2063158"/>
            <a:ext cx="1482950" cy="3733400"/>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1736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D63A-32F1-319D-A119-F2425F6E331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2E7E367-4252-6E7B-4C48-CE47371E82C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7BE0B49-4BAE-E182-FFE6-E01EDC191B0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0B0CC44-197B-7D2D-16E8-A62738D8E986}"/>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949F9DE-9D04-67BB-5B76-44B5A63A2D2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3AA7928-ABF7-E111-A9ED-451C35652837}"/>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AE76989-4FAA-8326-241B-35A04A30CD3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F7C8E34A-C88E-1A6D-5AD1-86F7A483C913}"/>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CATTURARE LA COPPIA DEGLI ALFIERI</a:t>
            </a:r>
          </a:p>
        </p:txBody>
      </p:sp>
      <p:sp>
        <p:nvSpPr>
          <p:cNvPr id="7" name="CasellaDiTesto 6">
            <a:extLst>
              <a:ext uri="{FF2B5EF4-FFF2-40B4-BE49-F238E27FC236}">
                <a16:creationId xmlns:a16="http://schemas.microsoft.com/office/drawing/2014/main" id="{9D55AEFC-304B-FA2D-A813-E4812305DE5A}"/>
              </a:ext>
            </a:extLst>
          </p:cNvPr>
          <p:cNvSpPr txBox="1"/>
          <p:nvPr/>
        </p:nvSpPr>
        <p:spPr>
          <a:xfrm>
            <a:off x="874065" y="2444748"/>
            <a:ext cx="6159910" cy="3139321"/>
          </a:xfrm>
          <a:prstGeom prst="rect">
            <a:avLst/>
          </a:prstGeom>
          <a:noFill/>
        </p:spPr>
        <p:txBody>
          <a:bodyPr wrap="square">
            <a:spAutoFit/>
          </a:bodyPr>
          <a:lstStyle/>
          <a:p>
            <a:pPr algn="just"/>
            <a:r>
              <a:rPr lang="it-IT" dirty="0"/>
              <a:t>La </a:t>
            </a:r>
            <a:r>
              <a:rPr lang="it-IT" b="1" dirty="0"/>
              <a:t>coppia degli alfieri </a:t>
            </a:r>
            <a:r>
              <a:rPr lang="it-IT" dirty="0"/>
              <a:t>(cioè quando un giocatore ha entrambi gli alfieri e l’altro no) è considerata molto preziosa, specialmente nelle posizioni aperte (cioè con poche strutture di pedoni che ostacolano i movimenti). Anche se un alfiere ha lo stesso valore teorico di un cavallo (3 punti), </a:t>
            </a:r>
            <a:r>
              <a:rPr lang="it-IT" b="1" dirty="0"/>
              <a:t>la</a:t>
            </a:r>
            <a:r>
              <a:rPr lang="it-IT" dirty="0"/>
              <a:t> </a:t>
            </a:r>
            <a:r>
              <a:rPr lang="it-IT" b="1" dirty="0"/>
              <a:t>coppia degli alfieri è spesso valutata a 7 punti</a:t>
            </a:r>
            <a:r>
              <a:rPr lang="it-IT" dirty="0"/>
              <a:t>, proprio perché in coppia si completano e controllano molte più case. Per questo motivo, cambiare uno dei propri pezzi minori (come un cavallo) per un alfiere può offrire un vantaggio strategico duraturo, in particolare nel mediogioco e nel finale.</a:t>
            </a:r>
          </a:p>
        </p:txBody>
      </p:sp>
      <p:pic>
        <p:nvPicPr>
          <p:cNvPr id="19" name="Immagine 18">
            <a:extLst>
              <a:ext uri="{FF2B5EF4-FFF2-40B4-BE49-F238E27FC236}">
                <a16:creationId xmlns:a16="http://schemas.microsoft.com/office/drawing/2014/main" id="{B0B46C54-0CE1-187A-B907-6E07432CB3CE}"/>
              </a:ext>
            </a:extLst>
          </p:cNvPr>
          <p:cNvPicPr>
            <a:picLocks noChangeAspect="1"/>
          </p:cNvPicPr>
          <p:nvPr/>
        </p:nvPicPr>
        <p:blipFill>
          <a:blip r:embed="rId4"/>
          <a:stretch>
            <a:fillRect/>
          </a:stretch>
        </p:blipFill>
        <p:spPr>
          <a:xfrm>
            <a:off x="7830559" y="2652109"/>
            <a:ext cx="876422" cy="866896"/>
          </a:xfrm>
          <a:prstGeom prst="rect">
            <a:avLst/>
          </a:prstGeom>
        </p:spPr>
      </p:pic>
      <p:pic>
        <p:nvPicPr>
          <p:cNvPr id="20" name="Immagine 19">
            <a:extLst>
              <a:ext uri="{FF2B5EF4-FFF2-40B4-BE49-F238E27FC236}">
                <a16:creationId xmlns:a16="http://schemas.microsoft.com/office/drawing/2014/main" id="{7CE3885E-4059-EA83-F83D-44CB8E2C02C2}"/>
              </a:ext>
            </a:extLst>
          </p:cNvPr>
          <p:cNvPicPr>
            <a:picLocks noChangeAspect="1"/>
          </p:cNvPicPr>
          <p:nvPr/>
        </p:nvPicPr>
        <p:blipFill>
          <a:blip r:embed="rId5"/>
          <a:stretch>
            <a:fillRect/>
          </a:stretch>
        </p:blipFill>
        <p:spPr>
          <a:xfrm>
            <a:off x="7835322" y="3807051"/>
            <a:ext cx="866896" cy="866896"/>
          </a:xfrm>
          <a:prstGeom prst="rect">
            <a:avLst/>
          </a:prstGeom>
        </p:spPr>
      </p:pic>
      <p:pic>
        <p:nvPicPr>
          <p:cNvPr id="21" name="Immagine 20">
            <a:extLst>
              <a:ext uri="{FF2B5EF4-FFF2-40B4-BE49-F238E27FC236}">
                <a16:creationId xmlns:a16="http://schemas.microsoft.com/office/drawing/2014/main" id="{CA22E067-FBE2-88E6-23F6-BBA1DD67056E}"/>
              </a:ext>
            </a:extLst>
          </p:cNvPr>
          <p:cNvPicPr>
            <a:picLocks noChangeAspect="1"/>
          </p:cNvPicPr>
          <p:nvPr/>
        </p:nvPicPr>
        <p:blipFill>
          <a:blip r:embed="rId5"/>
          <a:stretch>
            <a:fillRect/>
          </a:stretch>
        </p:blipFill>
        <p:spPr>
          <a:xfrm>
            <a:off x="9070117" y="3807051"/>
            <a:ext cx="866896" cy="866896"/>
          </a:xfrm>
          <a:prstGeom prst="rect">
            <a:avLst/>
          </a:prstGeom>
        </p:spPr>
      </p:pic>
      <p:pic>
        <p:nvPicPr>
          <p:cNvPr id="24" name="Immagine 23">
            <a:extLst>
              <a:ext uri="{FF2B5EF4-FFF2-40B4-BE49-F238E27FC236}">
                <a16:creationId xmlns:a16="http://schemas.microsoft.com/office/drawing/2014/main" id="{B820F91C-44D1-346C-A1C4-1873871CACEC}"/>
              </a:ext>
            </a:extLst>
          </p:cNvPr>
          <p:cNvPicPr>
            <a:picLocks noChangeAspect="1"/>
          </p:cNvPicPr>
          <p:nvPr/>
        </p:nvPicPr>
        <p:blipFill>
          <a:blip r:embed="rId4"/>
          <a:stretch>
            <a:fillRect/>
          </a:stretch>
        </p:blipFill>
        <p:spPr>
          <a:xfrm>
            <a:off x="9070117" y="2636053"/>
            <a:ext cx="876422" cy="866896"/>
          </a:xfrm>
          <a:prstGeom prst="rect">
            <a:avLst/>
          </a:prstGeom>
        </p:spPr>
      </p:pic>
      <p:sp>
        <p:nvSpPr>
          <p:cNvPr id="30" name="CasellaDiTesto 29">
            <a:extLst>
              <a:ext uri="{FF2B5EF4-FFF2-40B4-BE49-F238E27FC236}">
                <a16:creationId xmlns:a16="http://schemas.microsoft.com/office/drawing/2014/main" id="{BE1A7D28-EFFB-EAE0-B0A4-A9E8DBC47733}"/>
              </a:ext>
            </a:extLst>
          </p:cNvPr>
          <p:cNvSpPr txBox="1"/>
          <p:nvPr/>
        </p:nvSpPr>
        <p:spPr>
          <a:xfrm>
            <a:off x="8078871" y="3429000"/>
            <a:ext cx="379797" cy="369332"/>
          </a:xfrm>
          <a:prstGeom prst="rect">
            <a:avLst/>
          </a:prstGeom>
          <a:noFill/>
        </p:spPr>
        <p:txBody>
          <a:bodyPr wrap="square">
            <a:spAutoFit/>
          </a:bodyPr>
          <a:lstStyle/>
          <a:p>
            <a:pPr algn="ctr"/>
            <a:r>
              <a:rPr lang="it-IT" sz="1800" dirty="0">
                <a:solidFill>
                  <a:schemeClr val="tx1"/>
                </a:solidFill>
              </a:rPr>
              <a:t>3</a:t>
            </a:r>
          </a:p>
        </p:txBody>
      </p:sp>
      <p:sp>
        <p:nvSpPr>
          <p:cNvPr id="32" name="CasellaDiTesto 31">
            <a:extLst>
              <a:ext uri="{FF2B5EF4-FFF2-40B4-BE49-F238E27FC236}">
                <a16:creationId xmlns:a16="http://schemas.microsoft.com/office/drawing/2014/main" id="{71840B6E-44A2-56C8-26F4-A0E676BDCAC2}"/>
              </a:ext>
            </a:extLst>
          </p:cNvPr>
          <p:cNvSpPr txBox="1"/>
          <p:nvPr/>
        </p:nvSpPr>
        <p:spPr>
          <a:xfrm>
            <a:off x="9313665" y="3413286"/>
            <a:ext cx="379797" cy="369332"/>
          </a:xfrm>
          <a:prstGeom prst="rect">
            <a:avLst/>
          </a:prstGeom>
          <a:noFill/>
        </p:spPr>
        <p:txBody>
          <a:bodyPr wrap="square">
            <a:spAutoFit/>
          </a:bodyPr>
          <a:lstStyle/>
          <a:p>
            <a:pPr algn="ctr"/>
            <a:r>
              <a:rPr lang="it-IT" sz="1800" dirty="0">
                <a:solidFill>
                  <a:schemeClr val="tx1"/>
                </a:solidFill>
              </a:rPr>
              <a:t>3</a:t>
            </a:r>
          </a:p>
        </p:txBody>
      </p:sp>
      <p:sp>
        <p:nvSpPr>
          <p:cNvPr id="33" name="CasellaDiTesto 32">
            <a:extLst>
              <a:ext uri="{FF2B5EF4-FFF2-40B4-BE49-F238E27FC236}">
                <a16:creationId xmlns:a16="http://schemas.microsoft.com/office/drawing/2014/main" id="{A1AFA7D5-3CE5-F77F-8E23-26BE2644ED80}"/>
              </a:ext>
            </a:extLst>
          </p:cNvPr>
          <p:cNvSpPr txBox="1"/>
          <p:nvPr/>
        </p:nvSpPr>
        <p:spPr>
          <a:xfrm>
            <a:off x="8078871" y="4592661"/>
            <a:ext cx="379797" cy="369332"/>
          </a:xfrm>
          <a:prstGeom prst="rect">
            <a:avLst/>
          </a:prstGeom>
          <a:noFill/>
        </p:spPr>
        <p:txBody>
          <a:bodyPr wrap="square">
            <a:spAutoFit/>
          </a:bodyPr>
          <a:lstStyle/>
          <a:p>
            <a:pPr algn="ctr"/>
            <a:r>
              <a:rPr lang="it-IT" sz="1800" dirty="0">
                <a:solidFill>
                  <a:schemeClr val="tx1"/>
                </a:solidFill>
              </a:rPr>
              <a:t>3</a:t>
            </a:r>
          </a:p>
        </p:txBody>
      </p:sp>
      <p:sp>
        <p:nvSpPr>
          <p:cNvPr id="34" name="CasellaDiTesto 33">
            <a:extLst>
              <a:ext uri="{FF2B5EF4-FFF2-40B4-BE49-F238E27FC236}">
                <a16:creationId xmlns:a16="http://schemas.microsoft.com/office/drawing/2014/main" id="{F3F8D48A-E6DF-6EFF-32CD-F824DC5DA892}"/>
              </a:ext>
            </a:extLst>
          </p:cNvPr>
          <p:cNvSpPr txBox="1"/>
          <p:nvPr/>
        </p:nvSpPr>
        <p:spPr>
          <a:xfrm>
            <a:off x="9313665" y="4592661"/>
            <a:ext cx="379797" cy="369332"/>
          </a:xfrm>
          <a:prstGeom prst="rect">
            <a:avLst/>
          </a:prstGeom>
          <a:noFill/>
        </p:spPr>
        <p:txBody>
          <a:bodyPr wrap="square">
            <a:spAutoFit/>
          </a:bodyPr>
          <a:lstStyle/>
          <a:p>
            <a:pPr algn="ctr"/>
            <a:r>
              <a:rPr lang="it-IT" sz="1800" dirty="0">
                <a:solidFill>
                  <a:schemeClr val="tx1"/>
                </a:solidFill>
              </a:rPr>
              <a:t>3</a:t>
            </a:r>
          </a:p>
        </p:txBody>
      </p:sp>
      <p:sp>
        <p:nvSpPr>
          <p:cNvPr id="36" name="CasellaDiTesto 35">
            <a:extLst>
              <a:ext uri="{FF2B5EF4-FFF2-40B4-BE49-F238E27FC236}">
                <a16:creationId xmlns:a16="http://schemas.microsoft.com/office/drawing/2014/main" id="{5A2D4702-7C48-4E99-730A-94D010AAED83}"/>
              </a:ext>
            </a:extLst>
          </p:cNvPr>
          <p:cNvSpPr txBox="1"/>
          <p:nvPr/>
        </p:nvSpPr>
        <p:spPr>
          <a:xfrm>
            <a:off x="8688776" y="2844225"/>
            <a:ext cx="379797" cy="584775"/>
          </a:xfrm>
          <a:prstGeom prst="rect">
            <a:avLst/>
          </a:prstGeom>
          <a:noFill/>
        </p:spPr>
        <p:txBody>
          <a:bodyPr wrap="square">
            <a:spAutoFit/>
          </a:bodyPr>
          <a:lstStyle/>
          <a:p>
            <a:pPr algn="ctr"/>
            <a:r>
              <a:rPr lang="it-IT" sz="3200" dirty="0">
                <a:solidFill>
                  <a:schemeClr val="tx1"/>
                </a:solidFill>
              </a:rPr>
              <a:t>+</a:t>
            </a:r>
          </a:p>
        </p:txBody>
      </p:sp>
      <p:sp>
        <p:nvSpPr>
          <p:cNvPr id="38" name="CasellaDiTesto 37">
            <a:extLst>
              <a:ext uri="{FF2B5EF4-FFF2-40B4-BE49-F238E27FC236}">
                <a16:creationId xmlns:a16="http://schemas.microsoft.com/office/drawing/2014/main" id="{647FAB9E-937A-D5BC-EDD7-1129068592E4}"/>
              </a:ext>
            </a:extLst>
          </p:cNvPr>
          <p:cNvSpPr txBox="1"/>
          <p:nvPr/>
        </p:nvSpPr>
        <p:spPr>
          <a:xfrm>
            <a:off x="8703762" y="3913981"/>
            <a:ext cx="379797" cy="584775"/>
          </a:xfrm>
          <a:prstGeom prst="rect">
            <a:avLst/>
          </a:prstGeom>
          <a:noFill/>
        </p:spPr>
        <p:txBody>
          <a:bodyPr wrap="square">
            <a:spAutoFit/>
          </a:bodyPr>
          <a:lstStyle/>
          <a:p>
            <a:pPr algn="ctr"/>
            <a:r>
              <a:rPr lang="it-IT" sz="3200" dirty="0">
                <a:solidFill>
                  <a:schemeClr val="tx1"/>
                </a:solidFill>
              </a:rPr>
              <a:t>+</a:t>
            </a:r>
          </a:p>
        </p:txBody>
      </p:sp>
      <p:sp>
        <p:nvSpPr>
          <p:cNvPr id="39" name="CasellaDiTesto 38">
            <a:extLst>
              <a:ext uri="{FF2B5EF4-FFF2-40B4-BE49-F238E27FC236}">
                <a16:creationId xmlns:a16="http://schemas.microsoft.com/office/drawing/2014/main" id="{75AEEA17-37FC-4325-FAB8-0BC54F6C9FBD}"/>
              </a:ext>
            </a:extLst>
          </p:cNvPr>
          <p:cNvSpPr txBox="1"/>
          <p:nvPr/>
        </p:nvSpPr>
        <p:spPr>
          <a:xfrm>
            <a:off x="9887756" y="2841767"/>
            <a:ext cx="790076" cy="584775"/>
          </a:xfrm>
          <a:prstGeom prst="rect">
            <a:avLst/>
          </a:prstGeom>
          <a:noFill/>
        </p:spPr>
        <p:txBody>
          <a:bodyPr wrap="square">
            <a:spAutoFit/>
          </a:bodyPr>
          <a:lstStyle/>
          <a:p>
            <a:pPr algn="ctr"/>
            <a:r>
              <a:rPr lang="it-IT" sz="3200" dirty="0">
                <a:solidFill>
                  <a:schemeClr val="tx1"/>
                </a:solidFill>
              </a:rPr>
              <a:t>= 6</a:t>
            </a:r>
          </a:p>
        </p:txBody>
      </p:sp>
      <p:sp>
        <p:nvSpPr>
          <p:cNvPr id="40" name="CasellaDiTesto 39">
            <a:extLst>
              <a:ext uri="{FF2B5EF4-FFF2-40B4-BE49-F238E27FC236}">
                <a16:creationId xmlns:a16="http://schemas.microsoft.com/office/drawing/2014/main" id="{58EA664C-0A5C-EFF2-8B2E-9CF04FCD7FE2}"/>
              </a:ext>
            </a:extLst>
          </p:cNvPr>
          <p:cNvSpPr txBox="1"/>
          <p:nvPr/>
        </p:nvSpPr>
        <p:spPr>
          <a:xfrm>
            <a:off x="9887756" y="3775998"/>
            <a:ext cx="1330850" cy="830997"/>
          </a:xfrm>
          <a:prstGeom prst="rect">
            <a:avLst/>
          </a:prstGeom>
          <a:noFill/>
        </p:spPr>
        <p:txBody>
          <a:bodyPr wrap="square">
            <a:spAutoFit/>
          </a:bodyPr>
          <a:lstStyle/>
          <a:p>
            <a:pPr algn="ctr"/>
            <a:r>
              <a:rPr lang="it-IT" sz="3200" dirty="0">
                <a:solidFill>
                  <a:schemeClr val="tx1"/>
                </a:solidFill>
              </a:rPr>
              <a:t>= 6 </a:t>
            </a:r>
            <a:r>
              <a:rPr lang="it-IT" sz="4800" dirty="0">
                <a:solidFill>
                  <a:schemeClr val="tx1"/>
                </a:solidFill>
              </a:rPr>
              <a:t>7</a:t>
            </a:r>
            <a:endParaRPr lang="it-IT" sz="3200" dirty="0">
              <a:solidFill>
                <a:schemeClr val="tx1"/>
              </a:solidFill>
            </a:endParaRPr>
          </a:p>
        </p:txBody>
      </p:sp>
      <p:cxnSp>
        <p:nvCxnSpPr>
          <p:cNvPr id="42" name="Connettore diritto 41">
            <a:extLst>
              <a:ext uri="{FF2B5EF4-FFF2-40B4-BE49-F238E27FC236}">
                <a16:creationId xmlns:a16="http://schemas.microsoft.com/office/drawing/2014/main" id="{26F4E145-5E2E-CC02-DF45-9B906A6237E6}"/>
              </a:ext>
            </a:extLst>
          </p:cNvPr>
          <p:cNvCxnSpPr/>
          <p:nvPr/>
        </p:nvCxnSpPr>
        <p:spPr>
          <a:xfrm flipH="1">
            <a:off x="10370079" y="3940615"/>
            <a:ext cx="285136" cy="599768"/>
          </a:xfrm>
          <a:prstGeom prst="line">
            <a:avLst/>
          </a:prstGeom>
        </p:spPr>
        <p:style>
          <a:lnRef idx="2">
            <a:schemeClr val="dk1"/>
          </a:lnRef>
          <a:fillRef idx="0">
            <a:schemeClr val="dk1"/>
          </a:fillRef>
          <a:effectRef idx="1">
            <a:schemeClr val="dk1"/>
          </a:effectRef>
          <a:fontRef idx="minor">
            <a:schemeClr val="tx1"/>
          </a:fontRef>
        </p:style>
      </p:cxnSp>
      <p:sp>
        <p:nvSpPr>
          <p:cNvPr id="4" name="Titolo 1">
            <a:extLst>
              <a:ext uri="{FF2B5EF4-FFF2-40B4-BE49-F238E27FC236}">
                <a16:creationId xmlns:a16="http://schemas.microsoft.com/office/drawing/2014/main" id="{20B69A68-D701-D8D3-C57B-B39C2E2AA68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5" name="Titolo 1">
            <a:extLst>
              <a:ext uri="{FF2B5EF4-FFF2-40B4-BE49-F238E27FC236}">
                <a16:creationId xmlns:a16="http://schemas.microsoft.com/office/drawing/2014/main" id="{2EA5CB39-3E09-51DA-E06D-41217691AB2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spTree>
    <p:extLst>
      <p:ext uri="{BB962C8B-B14F-4D97-AF65-F5344CB8AC3E}">
        <p14:creationId xmlns:p14="http://schemas.microsoft.com/office/powerpoint/2010/main" val="115361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52B16-1831-AF09-354B-5E3B267523B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F6CC8B3-62A3-6A7D-0E20-0806BBD160A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102E60D-7422-857B-5E54-88641C4C1A8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310B9C2-8844-F451-C058-19B1C40D40E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EE8C9E48-D6EB-8041-8BE7-5773D3810EF6}"/>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E72722A-0F83-330A-A93D-838B6412D6EE}"/>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A6F7326-692E-B0B0-CEB2-2096A9BBDE2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FDF081A2-5A4A-6B0D-9780-E66BCE729160}"/>
              </a:ext>
            </a:extLst>
          </p:cNvPr>
          <p:cNvSpPr txBox="1"/>
          <p:nvPr/>
        </p:nvSpPr>
        <p:spPr>
          <a:xfrm>
            <a:off x="1384004" y="1591219"/>
            <a:ext cx="9414846"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MIGLIORARE I PEZZI DEBOLI</a:t>
            </a:r>
          </a:p>
        </p:txBody>
      </p:sp>
      <p:sp>
        <p:nvSpPr>
          <p:cNvPr id="7" name="CasellaDiTesto 6">
            <a:extLst>
              <a:ext uri="{FF2B5EF4-FFF2-40B4-BE49-F238E27FC236}">
                <a16:creationId xmlns:a16="http://schemas.microsoft.com/office/drawing/2014/main" id="{08FFC1F1-8C64-13C4-361C-8A945DE33A36}"/>
              </a:ext>
            </a:extLst>
          </p:cNvPr>
          <p:cNvSpPr txBox="1"/>
          <p:nvPr/>
        </p:nvSpPr>
        <p:spPr>
          <a:xfrm>
            <a:off x="874065" y="2444748"/>
            <a:ext cx="6159910" cy="2308324"/>
          </a:xfrm>
          <a:prstGeom prst="rect">
            <a:avLst/>
          </a:prstGeom>
          <a:noFill/>
        </p:spPr>
        <p:txBody>
          <a:bodyPr wrap="square">
            <a:spAutoFit/>
          </a:bodyPr>
          <a:lstStyle/>
          <a:p>
            <a:pPr algn="just"/>
            <a:r>
              <a:rPr lang="it-IT" b="1" dirty="0"/>
              <a:t>L’attività dei pezzi</a:t>
            </a:r>
            <a:r>
              <a:rPr lang="it-IT" dirty="0"/>
              <a:t> misura </a:t>
            </a:r>
            <a:r>
              <a:rPr lang="it-IT" b="1" dirty="0"/>
              <a:t>quanto efficacemente i propri pezzi influenzano la scacchiera</a:t>
            </a:r>
            <a:r>
              <a:rPr lang="it-IT" dirty="0"/>
              <a:t>. Un pezzo è </a:t>
            </a:r>
            <a:r>
              <a:rPr lang="it-IT" b="1" dirty="0"/>
              <a:t>attivo</a:t>
            </a:r>
            <a:r>
              <a:rPr lang="it-IT" dirty="0"/>
              <a:t> quando </a:t>
            </a:r>
            <a:r>
              <a:rPr lang="it-IT" b="1" dirty="0"/>
              <a:t>controlla case importanti</a:t>
            </a:r>
            <a:r>
              <a:rPr lang="it-IT" dirty="0"/>
              <a:t>, </a:t>
            </a:r>
            <a:r>
              <a:rPr lang="it-IT" b="1" dirty="0"/>
              <a:t>crea minacce concrete</a:t>
            </a:r>
            <a:r>
              <a:rPr lang="it-IT" dirty="0"/>
              <a:t> o </a:t>
            </a:r>
            <a:r>
              <a:rPr lang="it-IT" b="1" dirty="0"/>
              <a:t>limita i movimenti dell’avversario</a:t>
            </a:r>
            <a:r>
              <a:rPr lang="it-IT" dirty="0"/>
              <a:t>. Anche in </a:t>
            </a:r>
            <a:r>
              <a:rPr lang="it-IT" b="1" dirty="0"/>
              <a:t>svantaggio materiale</a:t>
            </a:r>
            <a:r>
              <a:rPr lang="it-IT" dirty="0"/>
              <a:t>, una maggiore attività può offrire </a:t>
            </a:r>
            <a:r>
              <a:rPr lang="it-IT" b="1" dirty="0"/>
              <a:t>compenso</a:t>
            </a:r>
            <a:r>
              <a:rPr lang="it-IT" dirty="0"/>
              <a:t>, </a:t>
            </a:r>
            <a:r>
              <a:rPr lang="it-IT" b="1" dirty="0"/>
              <a:t>iniziativa</a:t>
            </a:r>
            <a:r>
              <a:rPr lang="it-IT" dirty="0"/>
              <a:t> e </a:t>
            </a:r>
            <a:r>
              <a:rPr lang="it-IT" b="1" dirty="0"/>
              <a:t>pressione costante</a:t>
            </a:r>
            <a:r>
              <a:rPr lang="it-IT" dirty="0"/>
              <a:t>. Migliorare l’attività dei propri pezzi è spesso la chiave per ottenere vantaggi tattici o strategici.</a:t>
            </a:r>
          </a:p>
        </p:txBody>
      </p:sp>
      <p:sp>
        <p:nvSpPr>
          <p:cNvPr id="8" name="Rettangolo 7">
            <a:extLst>
              <a:ext uri="{FF2B5EF4-FFF2-40B4-BE49-F238E27FC236}">
                <a16:creationId xmlns:a16="http://schemas.microsoft.com/office/drawing/2014/main" id="{584C9017-8403-8CF8-EB90-74CA8DF932F6}"/>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173BA640-7D33-5308-5D61-9C84FA688FA6}"/>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D1C29A20-EC28-762F-2BA2-97264DB29843}"/>
              </a:ext>
            </a:extLst>
          </p:cNvPr>
          <p:cNvSpPr/>
          <p:nvPr/>
        </p:nvSpPr>
        <p:spPr>
          <a:xfrm>
            <a:off x="9632418" y="2962128"/>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60C6A007-83DC-4DD4-987F-A4ABBB05A12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11" name="Titolo 1">
            <a:extLst>
              <a:ext uri="{FF2B5EF4-FFF2-40B4-BE49-F238E27FC236}">
                <a16:creationId xmlns:a16="http://schemas.microsoft.com/office/drawing/2014/main" id="{27239BD3-CADD-87CA-2066-742EA237A7E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pic>
        <p:nvPicPr>
          <p:cNvPr id="13" name="Immagine 12">
            <a:extLst>
              <a:ext uri="{FF2B5EF4-FFF2-40B4-BE49-F238E27FC236}">
                <a16:creationId xmlns:a16="http://schemas.microsoft.com/office/drawing/2014/main" id="{2CC95A42-7E65-BFD0-5D2D-7C4C4B33138A}"/>
              </a:ext>
            </a:extLst>
          </p:cNvPr>
          <p:cNvPicPr>
            <a:picLocks noChangeAspect="1"/>
          </p:cNvPicPr>
          <p:nvPr/>
        </p:nvPicPr>
        <p:blipFill>
          <a:blip r:embed="rId4"/>
          <a:stretch>
            <a:fillRect/>
          </a:stretch>
        </p:blipFill>
        <p:spPr>
          <a:xfrm>
            <a:off x="7432217" y="2129609"/>
            <a:ext cx="3593689" cy="3607987"/>
          </a:xfrm>
          <a:prstGeom prst="rect">
            <a:avLst/>
          </a:prstGeom>
        </p:spPr>
      </p:pic>
      <p:sp>
        <p:nvSpPr>
          <p:cNvPr id="14" name="Rettangolo 13">
            <a:extLst>
              <a:ext uri="{FF2B5EF4-FFF2-40B4-BE49-F238E27FC236}">
                <a16:creationId xmlns:a16="http://schemas.microsoft.com/office/drawing/2014/main" id="{437AABA9-AD44-99D2-A5F6-B90405BF6D06}"/>
              </a:ext>
            </a:extLst>
          </p:cNvPr>
          <p:cNvSpPr/>
          <p:nvPr/>
        </p:nvSpPr>
        <p:spPr>
          <a:xfrm>
            <a:off x="9637554" y="2977624"/>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5981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EE7F3-B5DC-D2FA-A548-610FC479DE0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7DDE9C4-CEE6-DF70-4C5F-04C976C97CD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F071D0E-7069-69EC-FBCD-E497F22F2917}"/>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587196A-AE15-0DB1-59A5-662D4C88467D}"/>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3B20FDAF-D7E9-4A35-D374-46543D768C9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3ABA90C-BE20-0048-5FDE-7E4C3773889E}"/>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4D4E4AF-5F54-E611-6B1B-BEF25185D19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681F7BED-DFA7-6A3E-55D6-593E75B7C45E}"/>
              </a:ext>
            </a:extLst>
          </p:cNvPr>
          <p:cNvSpPr txBox="1"/>
          <p:nvPr/>
        </p:nvSpPr>
        <p:spPr>
          <a:xfrm>
            <a:off x="1384004" y="1591219"/>
            <a:ext cx="9414846"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OCCUPARE COLONNE APERTE CON LE TORRI</a:t>
            </a:r>
          </a:p>
        </p:txBody>
      </p:sp>
      <p:sp>
        <p:nvSpPr>
          <p:cNvPr id="7" name="CasellaDiTesto 6">
            <a:extLst>
              <a:ext uri="{FF2B5EF4-FFF2-40B4-BE49-F238E27FC236}">
                <a16:creationId xmlns:a16="http://schemas.microsoft.com/office/drawing/2014/main" id="{2BFEB0A1-E374-B50D-074C-2EA0A17D603F}"/>
              </a:ext>
            </a:extLst>
          </p:cNvPr>
          <p:cNvSpPr txBox="1"/>
          <p:nvPr/>
        </p:nvSpPr>
        <p:spPr>
          <a:xfrm>
            <a:off x="874065" y="2444748"/>
            <a:ext cx="6159910" cy="3139321"/>
          </a:xfrm>
          <a:prstGeom prst="rect">
            <a:avLst/>
          </a:prstGeom>
          <a:noFill/>
        </p:spPr>
        <p:txBody>
          <a:bodyPr wrap="square">
            <a:spAutoFit/>
          </a:bodyPr>
          <a:lstStyle/>
          <a:p>
            <a:pPr algn="just"/>
            <a:r>
              <a:rPr lang="it-IT" dirty="0"/>
              <a:t>Le </a:t>
            </a:r>
            <a:r>
              <a:rPr lang="it-IT" b="1" dirty="0"/>
              <a:t>torri</a:t>
            </a:r>
            <a:r>
              <a:rPr lang="it-IT" dirty="0"/>
              <a:t> danno il meglio di sé quando controllano colonne libere dai pedoni. </a:t>
            </a:r>
          </a:p>
          <a:p>
            <a:pPr algn="just"/>
            <a:r>
              <a:rPr lang="it-IT" dirty="0"/>
              <a:t>Una </a:t>
            </a:r>
            <a:r>
              <a:rPr lang="it-IT" b="1" dirty="0"/>
              <a:t>colonna aperta</a:t>
            </a:r>
            <a:r>
              <a:rPr lang="it-IT" dirty="0"/>
              <a:t> non ha alcun pedone; </a:t>
            </a:r>
          </a:p>
          <a:p>
            <a:pPr algn="just"/>
            <a:r>
              <a:rPr lang="it-IT" dirty="0"/>
              <a:t>una </a:t>
            </a:r>
            <a:r>
              <a:rPr lang="it-IT" b="1" dirty="0"/>
              <a:t>semi-aperta</a:t>
            </a:r>
            <a:r>
              <a:rPr lang="it-IT" dirty="0"/>
              <a:t> contiene solo un pedone avversario; </a:t>
            </a:r>
          </a:p>
          <a:p>
            <a:pPr algn="just"/>
            <a:r>
              <a:rPr lang="it-IT" dirty="0"/>
              <a:t>una </a:t>
            </a:r>
            <a:r>
              <a:rPr lang="it-IT" b="1" dirty="0"/>
              <a:t>semi-chiusa</a:t>
            </a:r>
            <a:r>
              <a:rPr lang="it-IT" dirty="0"/>
              <a:t> ha solo un tuo pedone; </a:t>
            </a:r>
          </a:p>
          <a:p>
            <a:pPr algn="just"/>
            <a:r>
              <a:rPr lang="it-IT" dirty="0"/>
              <a:t>una </a:t>
            </a:r>
            <a:r>
              <a:rPr lang="it-IT" b="1" dirty="0"/>
              <a:t>chiusa</a:t>
            </a:r>
            <a:r>
              <a:rPr lang="it-IT" dirty="0"/>
              <a:t> ha pedoni di entrambi. </a:t>
            </a:r>
          </a:p>
          <a:p>
            <a:pPr algn="just"/>
            <a:endParaRPr lang="it-IT" dirty="0"/>
          </a:p>
          <a:p>
            <a:pPr algn="just"/>
            <a:r>
              <a:rPr lang="it-IT" dirty="0"/>
              <a:t>Le torri posizionate su colonne aperte (o semi-aperte) possono facilmente penetrare nella posizione avversaria. Inoltre ricordati che le torri sono molto forti in 2° e 7° traversa.</a:t>
            </a:r>
          </a:p>
        </p:txBody>
      </p:sp>
      <p:sp>
        <p:nvSpPr>
          <p:cNvPr id="8" name="Rettangolo 7">
            <a:extLst>
              <a:ext uri="{FF2B5EF4-FFF2-40B4-BE49-F238E27FC236}">
                <a16:creationId xmlns:a16="http://schemas.microsoft.com/office/drawing/2014/main" id="{15F502F4-1211-4A5A-8787-908AE489F1CA}"/>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2C2542BC-1A12-DC74-A7E5-BD384642D8A6}"/>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4146D5F0-5CAC-4FE9-8774-11557BA748A8}"/>
              </a:ext>
            </a:extLst>
          </p:cNvPr>
          <p:cNvSpPr/>
          <p:nvPr/>
        </p:nvSpPr>
        <p:spPr>
          <a:xfrm>
            <a:off x="9632418" y="2962128"/>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0F741E9-0E88-13E6-5A96-60CEDFA67282}"/>
              </a:ext>
            </a:extLst>
          </p:cNvPr>
          <p:cNvSpPr/>
          <p:nvPr/>
        </p:nvSpPr>
        <p:spPr>
          <a:xfrm>
            <a:off x="7808884" y="4882684"/>
            <a:ext cx="2269181"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78047FB1-2E7C-E8F7-A19E-90BBA3060D21}"/>
              </a:ext>
            </a:extLst>
          </p:cNvPr>
          <p:cNvSpPr/>
          <p:nvPr/>
        </p:nvSpPr>
        <p:spPr>
          <a:xfrm rot="16200000">
            <a:off x="10149997" y="4427386"/>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a:extLst>
              <a:ext uri="{FF2B5EF4-FFF2-40B4-BE49-F238E27FC236}">
                <a16:creationId xmlns:a16="http://schemas.microsoft.com/office/drawing/2014/main" id="{CB12BC17-3401-E69E-56D8-45EFDCF9C4C6}"/>
              </a:ext>
            </a:extLst>
          </p:cNvPr>
          <p:cNvSpPr/>
          <p:nvPr/>
        </p:nvSpPr>
        <p:spPr>
          <a:xfrm rot="16200000">
            <a:off x="10149997" y="397894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FE70A423-01E6-E0CB-2068-51BA2315867F}"/>
              </a:ext>
            </a:extLst>
          </p:cNvPr>
          <p:cNvSpPr/>
          <p:nvPr/>
        </p:nvSpPr>
        <p:spPr>
          <a:xfrm rot="16200000">
            <a:off x="10149998" y="352298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07F1DAAB-70F7-F7DC-94DE-1B1D62DCA422}"/>
              </a:ext>
            </a:extLst>
          </p:cNvPr>
          <p:cNvSpPr/>
          <p:nvPr/>
        </p:nvSpPr>
        <p:spPr>
          <a:xfrm rot="16200000">
            <a:off x="10155487" y="308408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3FB9971-059F-D236-328C-910F03346454}"/>
              </a:ext>
            </a:extLst>
          </p:cNvPr>
          <p:cNvSpPr/>
          <p:nvPr/>
        </p:nvSpPr>
        <p:spPr>
          <a:xfrm rot="16200000">
            <a:off x="10155488" y="262812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a:extLst>
              <a:ext uri="{FF2B5EF4-FFF2-40B4-BE49-F238E27FC236}">
                <a16:creationId xmlns:a16="http://schemas.microsoft.com/office/drawing/2014/main" id="{7E4FED48-84AB-DFB6-4CF1-0DCC8A6BFAF9}"/>
              </a:ext>
            </a:extLst>
          </p:cNvPr>
          <p:cNvSpPr/>
          <p:nvPr/>
        </p:nvSpPr>
        <p:spPr>
          <a:xfrm rot="5400000">
            <a:off x="10156308" y="535289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2AAAFAB2-BB08-7DA6-E40C-9ED29048ED31}"/>
              </a:ext>
            </a:extLst>
          </p:cNvPr>
          <p:cNvSpPr/>
          <p:nvPr/>
        </p:nvSpPr>
        <p:spPr>
          <a:xfrm>
            <a:off x="10078065" y="4765752"/>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574C986E-A1EB-BEDE-FE60-CEF68921F48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12" name="Titolo 1">
            <a:extLst>
              <a:ext uri="{FF2B5EF4-FFF2-40B4-BE49-F238E27FC236}">
                <a16:creationId xmlns:a16="http://schemas.microsoft.com/office/drawing/2014/main" id="{DCBE7933-4F35-1F78-00C6-78BAF838D5A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pic>
        <p:nvPicPr>
          <p:cNvPr id="26" name="Immagine 25">
            <a:extLst>
              <a:ext uri="{FF2B5EF4-FFF2-40B4-BE49-F238E27FC236}">
                <a16:creationId xmlns:a16="http://schemas.microsoft.com/office/drawing/2014/main" id="{05AD731E-2316-A80D-B11E-30FA752C5C2F}"/>
              </a:ext>
            </a:extLst>
          </p:cNvPr>
          <p:cNvPicPr>
            <a:picLocks noChangeAspect="1"/>
          </p:cNvPicPr>
          <p:nvPr/>
        </p:nvPicPr>
        <p:blipFill>
          <a:blip r:embed="rId4"/>
          <a:stretch>
            <a:fillRect/>
          </a:stretch>
        </p:blipFill>
        <p:spPr>
          <a:xfrm>
            <a:off x="7429128" y="2128327"/>
            <a:ext cx="3596051" cy="3600826"/>
          </a:xfrm>
          <a:prstGeom prst="rect">
            <a:avLst/>
          </a:prstGeom>
        </p:spPr>
      </p:pic>
      <p:sp>
        <p:nvSpPr>
          <p:cNvPr id="30" name="Rettangolo 29">
            <a:extLst>
              <a:ext uri="{FF2B5EF4-FFF2-40B4-BE49-F238E27FC236}">
                <a16:creationId xmlns:a16="http://schemas.microsoft.com/office/drawing/2014/main" id="{144E9303-6062-C34B-1FBF-FD7E7DE23629}"/>
              </a:ext>
            </a:extLst>
          </p:cNvPr>
          <p:cNvSpPr/>
          <p:nvPr/>
        </p:nvSpPr>
        <p:spPr>
          <a:xfrm>
            <a:off x="10083202" y="4784552"/>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889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FFD07-7EEC-93E5-EE79-9CB779609296}"/>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64F378D-E92B-6421-4137-88C07DF2ED5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1D2A36E-F453-5FC7-5DFB-D17D4A75B9F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A037496-204C-2552-DBD8-28861080AFA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7E542B6-0A9D-DDBA-930B-1562B90681D0}"/>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AC4E7DF-4B6E-918D-E654-D2B4AC8DC9F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AFA61EE-E662-D844-2732-3434CB20ED4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D7B764E8-5095-A74D-3BB3-CA1B19B20276}"/>
              </a:ext>
            </a:extLst>
          </p:cNvPr>
          <p:cNvSpPr txBox="1"/>
          <p:nvPr/>
        </p:nvSpPr>
        <p:spPr>
          <a:xfrm>
            <a:off x="1384004" y="1591219"/>
            <a:ext cx="9414846"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PUNTARE A CAMBI FAVOREVOLI</a:t>
            </a:r>
          </a:p>
        </p:txBody>
      </p:sp>
      <p:sp>
        <p:nvSpPr>
          <p:cNvPr id="7" name="CasellaDiTesto 6">
            <a:extLst>
              <a:ext uri="{FF2B5EF4-FFF2-40B4-BE49-F238E27FC236}">
                <a16:creationId xmlns:a16="http://schemas.microsoft.com/office/drawing/2014/main" id="{3CCF4DAF-75D2-389B-97DA-FA7968DDC587}"/>
              </a:ext>
            </a:extLst>
          </p:cNvPr>
          <p:cNvSpPr txBox="1"/>
          <p:nvPr/>
        </p:nvSpPr>
        <p:spPr>
          <a:xfrm>
            <a:off x="874065" y="2444748"/>
            <a:ext cx="6159910" cy="2031325"/>
          </a:xfrm>
          <a:prstGeom prst="rect">
            <a:avLst/>
          </a:prstGeom>
          <a:noFill/>
        </p:spPr>
        <p:txBody>
          <a:bodyPr wrap="square">
            <a:spAutoFit/>
          </a:bodyPr>
          <a:lstStyle/>
          <a:p>
            <a:pPr algn="just"/>
            <a:r>
              <a:rPr lang="it-IT" dirty="0"/>
              <a:t>Un </a:t>
            </a:r>
            <a:r>
              <a:rPr lang="it-IT" i="1" dirty="0"/>
              <a:t>cambio</a:t>
            </a:r>
            <a:r>
              <a:rPr lang="it-IT" dirty="0"/>
              <a:t> (o </a:t>
            </a:r>
            <a:r>
              <a:rPr lang="it-IT" i="1" dirty="0"/>
              <a:t>scambio</a:t>
            </a:r>
            <a:r>
              <a:rPr lang="it-IT" dirty="0"/>
              <a:t>) è quando due giocatori si catturano un pezzo dello stesso valore a vicenda, ad esempio tu catturi un alfiere e l’avversario un cavallo. L’idea è cercare di cambiare i </a:t>
            </a:r>
            <a:r>
              <a:rPr lang="it-IT" b="1" dirty="0"/>
              <a:t>tuoi pezzi peggiori o messi male</a:t>
            </a:r>
            <a:r>
              <a:rPr lang="it-IT" dirty="0"/>
              <a:t> con quelli </a:t>
            </a:r>
            <a:r>
              <a:rPr lang="it-IT" b="1" dirty="0"/>
              <a:t>più forti o attivi dell’avversario</a:t>
            </a:r>
            <a:r>
              <a:rPr lang="it-IT" dirty="0"/>
              <a:t>. Cambiare con intelligenza può migliorare la tua posizione e a volte anche farti vincere la partita.</a:t>
            </a:r>
          </a:p>
        </p:txBody>
      </p:sp>
      <p:sp>
        <p:nvSpPr>
          <p:cNvPr id="4" name="Titolo 1">
            <a:extLst>
              <a:ext uri="{FF2B5EF4-FFF2-40B4-BE49-F238E27FC236}">
                <a16:creationId xmlns:a16="http://schemas.microsoft.com/office/drawing/2014/main" id="{E0217B8D-3AC5-28E2-2046-BA50A51349F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5" name="Titolo 1">
            <a:extLst>
              <a:ext uri="{FF2B5EF4-FFF2-40B4-BE49-F238E27FC236}">
                <a16:creationId xmlns:a16="http://schemas.microsoft.com/office/drawing/2014/main" id="{CB14176B-CA45-D65E-6018-760B4486EF4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pic>
        <p:nvPicPr>
          <p:cNvPr id="6" name="Immagine 5">
            <a:extLst>
              <a:ext uri="{FF2B5EF4-FFF2-40B4-BE49-F238E27FC236}">
                <a16:creationId xmlns:a16="http://schemas.microsoft.com/office/drawing/2014/main" id="{A984FA30-9CF2-F7CA-E181-713492516129}"/>
              </a:ext>
            </a:extLst>
          </p:cNvPr>
          <p:cNvPicPr>
            <a:picLocks noChangeAspect="1"/>
          </p:cNvPicPr>
          <p:nvPr/>
        </p:nvPicPr>
        <p:blipFill>
          <a:blip r:embed="rId4"/>
          <a:stretch>
            <a:fillRect/>
          </a:stretch>
        </p:blipFill>
        <p:spPr>
          <a:xfrm>
            <a:off x="7429128" y="2124768"/>
            <a:ext cx="3596050" cy="3586549"/>
          </a:xfrm>
          <a:prstGeom prst="rect">
            <a:avLst/>
          </a:prstGeom>
        </p:spPr>
      </p:pic>
    </p:spTree>
    <p:extLst>
      <p:ext uri="{BB962C8B-B14F-4D97-AF65-F5344CB8AC3E}">
        <p14:creationId xmlns:p14="http://schemas.microsoft.com/office/powerpoint/2010/main" val="362134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B697-82FA-7475-566E-3C0BB9BA6AB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522F6B4-52E3-A5E9-2FBC-AF1BF846CD5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C947D50-E761-540F-94B5-3BAA6C64F36E}"/>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6CC3BB9-0B01-4CB4-CEB1-9A80B5D6C6ED}"/>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0DCFA0C-36B7-0686-31D1-59CD5058C5B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B47F0D1-B814-526D-FC5F-9043E930E4C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BDE40A2-5879-57D6-4192-A7C9F4BA698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01AA919C-88CB-18CA-846A-C267F93702A1}"/>
              </a:ext>
            </a:extLst>
          </p:cNvPr>
          <p:cNvSpPr txBox="1"/>
          <p:nvPr/>
        </p:nvSpPr>
        <p:spPr>
          <a:xfrm>
            <a:off x="1384004" y="1591219"/>
            <a:ext cx="9414846"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PREPARARE IL PASSAGGIO AL FINALE FAVOREVOLE</a:t>
            </a:r>
          </a:p>
        </p:txBody>
      </p:sp>
      <p:sp>
        <p:nvSpPr>
          <p:cNvPr id="7" name="CasellaDiTesto 6">
            <a:extLst>
              <a:ext uri="{FF2B5EF4-FFF2-40B4-BE49-F238E27FC236}">
                <a16:creationId xmlns:a16="http://schemas.microsoft.com/office/drawing/2014/main" id="{9AFDCDE2-2B20-A2AD-517E-2AEBFA483313}"/>
              </a:ext>
            </a:extLst>
          </p:cNvPr>
          <p:cNvSpPr txBox="1"/>
          <p:nvPr/>
        </p:nvSpPr>
        <p:spPr>
          <a:xfrm>
            <a:off x="874065" y="2444748"/>
            <a:ext cx="6159910" cy="2585323"/>
          </a:xfrm>
          <a:prstGeom prst="rect">
            <a:avLst/>
          </a:prstGeom>
          <a:noFill/>
        </p:spPr>
        <p:txBody>
          <a:bodyPr wrap="square">
            <a:spAutoFit/>
          </a:bodyPr>
          <a:lstStyle/>
          <a:p>
            <a:pPr algn="just"/>
            <a:r>
              <a:rPr lang="it-IT" dirty="0"/>
              <a:t>Quando hai un </a:t>
            </a:r>
            <a:r>
              <a:rPr lang="it-IT" b="1" dirty="0"/>
              <a:t>vantaggio</a:t>
            </a:r>
            <a:r>
              <a:rPr lang="it-IT" dirty="0"/>
              <a:t>, come ad esempio </a:t>
            </a:r>
            <a:r>
              <a:rPr lang="it-IT" b="1" dirty="0"/>
              <a:t>un pezzo in più</a:t>
            </a:r>
            <a:r>
              <a:rPr lang="it-IT" dirty="0"/>
              <a:t>, puoi </a:t>
            </a:r>
            <a:r>
              <a:rPr lang="it-IT" b="1" dirty="0"/>
              <a:t>pianificare il passaggio al finale </a:t>
            </a:r>
            <a:r>
              <a:rPr lang="it-IT" dirty="0"/>
              <a:t>per sfruttarlo al meglio. Questo significa cambiare alcuni pezzi (soprattutto quelli maggiori, come torri e donne), mantenendo però abbastanza materiale per realizzare il tuo vantaggio. Ad esempio, se sei in vantaggio di un alfiere, </a:t>
            </a:r>
            <a:r>
              <a:rPr lang="it-IT" b="1" dirty="0"/>
              <a:t>semplificare la posizione</a:t>
            </a:r>
            <a:r>
              <a:rPr lang="it-IT" dirty="0"/>
              <a:t> ti permette di entrare in un finale avvalendoti di quell’alfiere in più aumentando dunque notevolmente le possibilità di vittoria.</a:t>
            </a:r>
          </a:p>
        </p:txBody>
      </p:sp>
      <p:sp>
        <p:nvSpPr>
          <p:cNvPr id="9" name="Freccia a destra 8">
            <a:extLst>
              <a:ext uri="{FF2B5EF4-FFF2-40B4-BE49-F238E27FC236}">
                <a16:creationId xmlns:a16="http://schemas.microsoft.com/office/drawing/2014/main" id="{2972FC1C-2774-26C4-6DB6-950825CD8C3C}"/>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EF3A5088-DDB5-51BA-74FD-6544C4CCDA57}"/>
              </a:ext>
            </a:extLst>
          </p:cNvPr>
          <p:cNvSpPr/>
          <p:nvPr/>
        </p:nvSpPr>
        <p:spPr>
          <a:xfrm rot="16200000">
            <a:off x="10149997" y="4427386"/>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a:extLst>
              <a:ext uri="{FF2B5EF4-FFF2-40B4-BE49-F238E27FC236}">
                <a16:creationId xmlns:a16="http://schemas.microsoft.com/office/drawing/2014/main" id="{700B6293-C529-AA0A-8B81-24FE9801F70F}"/>
              </a:ext>
            </a:extLst>
          </p:cNvPr>
          <p:cNvSpPr/>
          <p:nvPr/>
        </p:nvSpPr>
        <p:spPr>
          <a:xfrm rot="16200000">
            <a:off x="10149997" y="397894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74EA1EE8-1F02-2740-E2E8-585A6312286C}"/>
              </a:ext>
            </a:extLst>
          </p:cNvPr>
          <p:cNvSpPr/>
          <p:nvPr/>
        </p:nvSpPr>
        <p:spPr>
          <a:xfrm rot="16200000">
            <a:off x="10149998" y="352298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F9AE2E63-E561-962C-7039-BC53DE8E796D}"/>
              </a:ext>
            </a:extLst>
          </p:cNvPr>
          <p:cNvSpPr/>
          <p:nvPr/>
        </p:nvSpPr>
        <p:spPr>
          <a:xfrm rot="16200000">
            <a:off x="10155487" y="308408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7786800-480F-44E7-976F-C317153FF3B9}"/>
              </a:ext>
            </a:extLst>
          </p:cNvPr>
          <p:cNvSpPr/>
          <p:nvPr/>
        </p:nvSpPr>
        <p:spPr>
          <a:xfrm rot="16200000">
            <a:off x="10155488" y="262812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a:extLst>
              <a:ext uri="{FF2B5EF4-FFF2-40B4-BE49-F238E27FC236}">
                <a16:creationId xmlns:a16="http://schemas.microsoft.com/office/drawing/2014/main" id="{CB2755F8-E3B4-0BFE-5EC9-C3C232D7FB98}"/>
              </a:ext>
            </a:extLst>
          </p:cNvPr>
          <p:cNvSpPr/>
          <p:nvPr/>
        </p:nvSpPr>
        <p:spPr>
          <a:xfrm rot="16200000">
            <a:off x="10149998" y="21623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a:extLst>
              <a:ext uri="{FF2B5EF4-FFF2-40B4-BE49-F238E27FC236}">
                <a16:creationId xmlns:a16="http://schemas.microsoft.com/office/drawing/2014/main" id="{3B5CE19B-3295-2CBF-8176-C4E90C8E2079}"/>
              </a:ext>
            </a:extLst>
          </p:cNvPr>
          <p:cNvSpPr/>
          <p:nvPr/>
        </p:nvSpPr>
        <p:spPr>
          <a:xfrm rot="5400000">
            <a:off x="10156308" y="5352897"/>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a destra 3">
            <a:extLst>
              <a:ext uri="{FF2B5EF4-FFF2-40B4-BE49-F238E27FC236}">
                <a16:creationId xmlns:a16="http://schemas.microsoft.com/office/drawing/2014/main" id="{7AAEC40C-C19A-BD7C-4BEB-4CB746AB3EAC}"/>
              </a:ext>
            </a:extLst>
          </p:cNvPr>
          <p:cNvSpPr/>
          <p:nvPr/>
        </p:nvSpPr>
        <p:spPr>
          <a:xfrm rot="16200000">
            <a:off x="10144508" y="4408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47E46AC0-FA74-CF6F-65B8-6F308F0D30D2}"/>
              </a:ext>
            </a:extLst>
          </p:cNvPr>
          <p:cNvSpPr/>
          <p:nvPr/>
        </p:nvSpPr>
        <p:spPr>
          <a:xfrm rot="16200000">
            <a:off x="10144508" y="395974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15E17A98-291F-5A0C-BED3-379665822912}"/>
              </a:ext>
            </a:extLst>
          </p:cNvPr>
          <p:cNvSpPr/>
          <p:nvPr/>
        </p:nvSpPr>
        <p:spPr>
          <a:xfrm rot="16200000">
            <a:off x="10144509" y="3503786"/>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Freccia a destra 25">
            <a:extLst>
              <a:ext uri="{FF2B5EF4-FFF2-40B4-BE49-F238E27FC236}">
                <a16:creationId xmlns:a16="http://schemas.microsoft.com/office/drawing/2014/main" id="{6A9D1773-BFE9-02F9-A3B4-1E83199DC2C5}"/>
              </a:ext>
            </a:extLst>
          </p:cNvPr>
          <p:cNvSpPr/>
          <p:nvPr/>
        </p:nvSpPr>
        <p:spPr>
          <a:xfrm rot="16200000">
            <a:off x="10149998" y="306488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Freccia a destra 29">
            <a:extLst>
              <a:ext uri="{FF2B5EF4-FFF2-40B4-BE49-F238E27FC236}">
                <a16:creationId xmlns:a16="http://schemas.microsoft.com/office/drawing/2014/main" id="{07313430-0DFE-AE74-7ADB-E50885490F0E}"/>
              </a:ext>
            </a:extLst>
          </p:cNvPr>
          <p:cNvSpPr/>
          <p:nvPr/>
        </p:nvSpPr>
        <p:spPr>
          <a:xfrm rot="16200000">
            <a:off x="10149999" y="2608926"/>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E8557A75-24C1-9C5E-4510-083FEA89D217}"/>
              </a:ext>
            </a:extLst>
          </p:cNvPr>
          <p:cNvSpPr/>
          <p:nvPr/>
        </p:nvSpPr>
        <p:spPr>
          <a:xfrm>
            <a:off x="8739607" y="4784552"/>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631D88F5-3858-5919-2204-48470C28E65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6" name="Titolo 1">
            <a:extLst>
              <a:ext uri="{FF2B5EF4-FFF2-40B4-BE49-F238E27FC236}">
                <a16:creationId xmlns:a16="http://schemas.microsoft.com/office/drawing/2014/main" id="{0E1F2EA8-A433-7390-DA5A-CD888D7AAFD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pic>
        <p:nvPicPr>
          <p:cNvPr id="8" name="Immagine 7">
            <a:extLst>
              <a:ext uri="{FF2B5EF4-FFF2-40B4-BE49-F238E27FC236}">
                <a16:creationId xmlns:a16="http://schemas.microsoft.com/office/drawing/2014/main" id="{19E53F7E-680E-918C-CE1D-8AD5742BB7F9}"/>
              </a:ext>
            </a:extLst>
          </p:cNvPr>
          <p:cNvPicPr>
            <a:picLocks noChangeAspect="1"/>
          </p:cNvPicPr>
          <p:nvPr/>
        </p:nvPicPr>
        <p:blipFill>
          <a:blip r:embed="rId4"/>
          <a:stretch>
            <a:fillRect/>
          </a:stretch>
        </p:blipFill>
        <p:spPr>
          <a:xfrm>
            <a:off x="7431950" y="2127045"/>
            <a:ext cx="3590093" cy="3599616"/>
          </a:xfrm>
          <a:prstGeom prst="rect">
            <a:avLst/>
          </a:prstGeom>
        </p:spPr>
      </p:pic>
      <p:sp>
        <p:nvSpPr>
          <p:cNvPr id="10" name="Rettangolo 9">
            <a:extLst>
              <a:ext uri="{FF2B5EF4-FFF2-40B4-BE49-F238E27FC236}">
                <a16:creationId xmlns:a16="http://schemas.microsoft.com/office/drawing/2014/main" id="{62ECBF69-C1B4-3FB7-9642-32DC0229B03A}"/>
              </a:ext>
            </a:extLst>
          </p:cNvPr>
          <p:cNvSpPr/>
          <p:nvPr/>
        </p:nvSpPr>
        <p:spPr>
          <a:xfrm>
            <a:off x="8729333" y="4779415"/>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7839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AE54D-D423-5C44-0673-DEE5CA48A1F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F76C639-0B83-CC24-1265-C4AE2FAFBD3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FA5B2F2-2F24-0366-DEE4-FC05C3F67FD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DEFAF25-69C5-F0BF-F02E-D8F09E7E4E3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6880364-02E5-DF15-DB5E-84ACC9049BC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BA05657E-3C57-FFD3-E900-5BC49AD77C14}"/>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34BDA1B-D584-87F8-D3C6-5730D385911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96E38D0F-CE3E-11FA-A5B1-FAFB7CE81BD5}"/>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CREARE UN PEDONE PASSATO</a:t>
            </a:r>
          </a:p>
        </p:txBody>
      </p:sp>
      <p:sp>
        <p:nvSpPr>
          <p:cNvPr id="7" name="CasellaDiTesto 6">
            <a:extLst>
              <a:ext uri="{FF2B5EF4-FFF2-40B4-BE49-F238E27FC236}">
                <a16:creationId xmlns:a16="http://schemas.microsoft.com/office/drawing/2014/main" id="{5BEC9866-A8E0-D037-4573-0E9BD547CA84}"/>
              </a:ext>
            </a:extLst>
          </p:cNvPr>
          <p:cNvSpPr txBox="1"/>
          <p:nvPr/>
        </p:nvSpPr>
        <p:spPr>
          <a:xfrm>
            <a:off x="874065" y="2444748"/>
            <a:ext cx="6159910" cy="2308324"/>
          </a:xfrm>
          <a:prstGeom prst="rect">
            <a:avLst/>
          </a:prstGeom>
          <a:noFill/>
        </p:spPr>
        <p:txBody>
          <a:bodyPr wrap="square">
            <a:spAutoFit/>
          </a:bodyPr>
          <a:lstStyle/>
          <a:p>
            <a:pPr algn="just"/>
            <a:r>
              <a:rPr lang="it-IT" dirty="0"/>
              <a:t>Un </a:t>
            </a:r>
            <a:r>
              <a:rPr lang="it-IT" b="1" dirty="0"/>
              <a:t>pedone passato </a:t>
            </a:r>
            <a:r>
              <a:rPr lang="it-IT" dirty="0"/>
              <a:t>è un pedone che non ha avversari sulle colonne adiacenti in grado di fermarlo nella corsa verso la promozione. Spesso nasce da cambi di pedoni ben calcolati. Quando questo pedone è ben protetto, avanzato e ha reali possibilità di promuovere, viene spesso chiamato </a:t>
            </a:r>
            <a:r>
              <a:rPr lang="it-IT" b="1" dirty="0"/>
              <a:t>pedone candidato</a:t>
            </a:r>
            <a:r>
              <a:rPr lang="it-IT" dirty="0"/>
              <a:t>. È una minaccia concreta che costringe l’avversario a difendersi, e attorno ad esso si costruiscono molti piani strategici, soprattutto nel finale.</a:t>
            </a:r>
          </a:p>
        </p:txBody>
      </p:sp>
      <p:sp>
        <p:nvSpPr>
          <p:cNvPr id="8" name="Rettangolo 7">
            <a:extLst>
              <a:ext uri="{FF2B5EF4-FFF2-40B4-BE49-F238E27FC236}">
                <a16:creationId xmlns:a16="http://schemas.microsoft.com/office/drawing/2014/main" id="{FE862580-0D8D-B34F-3E7C-EB230C8345D6}"/>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69570C3C-7AA0-00D4-7175-80A8C8908954}"/>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CAF353FD-3D5D-9BFC-EAD6-E01E6D331B6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ALCUNI ESEMPI DI STRATEGIA</a:t>
            </a:r>
          </a:p>
        </p:txBody>
      </p:sp>
      <p:sp>
        <p:nvSpPr>
          <p:cNvPr id="5" name="Titolo 1">
            <a:extLst>
              <a:ext uri="{FF2B5EF4-FFF2-40B4-BE49-F238E27FC236}">
                <a16:creationId xmlns:a16="http://schemas.microsoft.com/office/drawing/2014/main" id="{54EFCF33-B625-77FC-A97D-6A9AEC015DF2}"/>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8" name="Immagine 17">
            <a:extLst>
              <a:ext uri="{FF2B5EF4-FFF2-40B4-BE49-F238E27FC236}">
                <a16:creationId xmlns:a16="http://schemas.microsoft.com/office/drawing/2014/main" id="{B414E530-384A-221C-3070-9E5546397D07}"/>
              </a:ext>
            </a:extLst>
          </p:cNvPr>
          <p:cNvPicPr>
            <a:picLocks noChangeAspect="1"/>
          </p:cNvPicPr>
          <p:nvPr/>
        </p:nvPicPr>
        <p:blipFill>
          <a:blip r:embed="rId4"/>
          <a:stretch>
            <a:fillRect/>
          </a:stretch>
        </p:blipFill>
        <p:spPr>
          <a:xfrm>
            <a:off x="7432218" y="2128327"/>
            <a:ext cx="3593689" cy="3593689"/>
          </a:xfrm>
          <a:prstGeom prst="rect">
            <a:avLst/>
          </a:prstGeom>
        </p:spPr>
      </p:pic>
    </p:spTree>
    <p:extLst>
      <p:ext uri="{BB962C8B-B14F-4D97-AF65-F5344CB8AC3E}">
        <p14:creationId xmlns:p14="http://schemas.microsoft.com/office/powerpoint/2010/main" val="364615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720D4-2BCD-2085-43FF-5A343008B37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C8F8E5D-B475-A675-1D1E-F32572EA97E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45D00D3-BF24-0ED0-6AE5-3887202049EB}"/>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B5627C4F-6E34-EE26-737C-5303B3B7BA8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8A54F4D-1A3B-003A-1F90-B7A2062ED8F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977F15F-2AE6-4413-A758-A4954005162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0421383-D084-8E88-9107-36E07059948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CC6F76ED-03CD-CE7F-6EE2-A3EFE997B175}"/>
              </a:ext>
            </a:extLst>
          </p:cNvPr>
          <p:cNvSpPr txBox="1">
            <a:spLocks/>
          </p:cNvSpPr>
          <p:nvPr/>
        </p:nvSpPr>
        <p:spPr>
          <a:xfrm>
            <a:off x="0" y="477778"/>
            <a:ext cx="12193543"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SCACCHIERA E LA DISPOSIZIONE DEI PEZZI</a:t>
            </a:r>
          </a:p>
        </p:txBody>
      </p:sp>
      <p:pic>
        <p:nvPicPr>
          <p:cNvPr id="4" name="Immagine 3">
            <a:extLst>
              <a:ext uri="{FF2B5EF4-FFF2-40B4-BE49-F238E27FC236}">
                <a16:creationId xmlns:a16="http://schemas.microsoft.com/office/drawing/2014/main" id="{8A82041B-2D9F-8A69-D83C-0B6CDA235307}"/>
              </a:ext>
            </a:extLst>
          </p:cNvPr>
          <p:cNvPicPr>
            <a:picLocks noChangeAspect="1"/>
          </p:cNvPicPr>
          <p:nvPr/>
        </p:nvPicPr>
        <p:blipFill>
          <a:blip r:embed="rId4"/>
          <a:stretch>
            <a:fillRect/>
          </a:stretch>
        </p:blipFill>
        <p:spPr>
          <a:xfrm>
            <a:off x="1237932" y="1664909"/>
            <a:ext cx="3915790" cy="3913239"/>
          </a:xfrm>
          <a:prstGeom prst="rect">
            <a:avLst/>
          </a:prstGeom>
        </p:spPr>
      </p:pic>
      <p:sp>
        <p:nvSpPr>
          <p:cNvPr id="5" name="CasellaDiTesto 4">
            <a:extLst>
              <a:ext uri="{FF2B5EF4-FFF2-40B4-BE49-F238E27FC236}">
                <a16:creationId xmlns:a16="http://schemas.microsoft.com/office/drawing/2014/main" id="{FA8B95C9-F404-88DA-10B4-1B0AC029CA2D}"/>
              </a:ext>
            </a:extLst>
          </p:cNvPr>
          <p:cNvSpPr txBox="1"/>
          <p:nvPr/>
        </p:nvSpPr>
        <p:spPr>
          <a:xfrm>
            <a:off x="5742487" y="1618559"/>
            <a:ext cx="5107409" cy="1477328"/>
          </a:xfrm>
          <a:prstGeom prst="rect">
            <a:avLst/>
          </a:prstGeom>
          <a:noFill/>
        </p:spPr>
        <p:txBody>
          <a:bodyPr wrap="square" rtlCol="0">
            <a:spAutoFit/>
          </a:bodyPr>
          <a:lstStyle/>
          <a:p>
            <a:pPr marL="285750" indent="-285750" algn="just">
              <a:buFont typeface="Arial" panose="020B0604020202020204" pitchFamily="34" charset="0"/>
              <a:buChar char="•"/>
            </a:pPr>
            <a:r>
              <a:rPr lang="it-IT" dirty="0"/>
              <a:t>64 caselle o case (8x8) – 32 chiare e 32 scure</a:t>
            </a:r>
          </a:p>
          <a:p>
            <a:pPr marL="285750" indent="-285750" algn="just">
              <a:buFont typeface="Arial" panose="020B0604020202020204" pitchFamily="34" charset="0"/>
              <a:buChar char="•"/>
            </a:pPr>
            <a:r>
              <a:rPr lang="it-IT" dirty="0"/>
              <a:t>8 colonne – 8 traverse – 26 diagonali</a:t>
            </a:r>
          </a:p>
          <a:p>
            <a:pPr marL="285750" indent="-285750" algn="just">
              <a:buFont typeface="Arial" panose="020B0604020202020204" pitchFamily="34" charset="0"/>
              <a:buChar char="•"/>
            </a:pPr>
            <a:endParaRPr lang="it-IT" dirty="0"/>
          </a:p>
          <a:p>
            <a:pPr marL="285750" indent="-285750" algn="just">
              <a:buFont typeface="Arial" panose="020B0604020202020204" pitchFamily="34" charset="0"/>
              <a:buChar char="•"/>
            </a:pPr>
            <a:endParaRPr lang="it-IT" dirty="0"/>
          </a:p>
          <a:p>
            <a:pPr algn="just"/>
            <a:endParaRPr lang="it-IT" dirty="0"/>
          </a:p>
        </p:txBody>
      </p:sp>
      <p:pic>
        <p:nvPicPr>
          <p:cNvPr id="7" name="Immagine 6">
            <a:extLst>
              <a:ext uri="{FF2B5EF4-FFF2-40B4-BE49-F238E27FC236}">
                <a16:creationId xmlns:a16="http://schemas.microsoft.com/office/drawing/2014/main" id="{D6405E26-ACCF-E21E-96CD-64B517364969}"/>
              </a:ext>
            </a:extLst>
          </p:cNvPr>
          <p:cNvPicPr>
            <a:picLocks noChangeAspect="1"/>
          </p:cNvPicPr>
          <p:nvPr/>
        </p:nvPicPr>
        <p:blipFill>
          <a:blip r:embed="rId5"/>
          <a:stretch>
            <a:fillRect/>
          </a:stretch>
        </p:blipFill>
        <p:spPr>
          <a:xfrm>
            <a:off x="7037508" y="2345593"/>
            <a:ext cx="2470286" cy="2475123"/>
          </a:xfrm>
          <a:prstGeom prst="rect">
            <a:avLst/>
          </a:prstGeom>
        </p:spPr>
      </p:pic>
      <p:sp>
        <p:nvSpPr>
          <p:cNvPr id="8" name="CasellaDiTesto 7">
            <a:extLst>
              <a:ext uri="{FF2B5EF4-FFF2-40B4-BE49-F238E27FC236}">
                <a16:creationId xmlns:a16="http://schemas.microsoft.com/office/drawing/2014/main" id="{0C7454EF-78DA-1660-ED93-032774C949A2}"/>
              </a:ext>
            </a:extLst>
          </p:cNvPr>
          <p:cNvSpPr txBox="1"/>
          <p:nvPr/>
        </p:nvSpPr>
        <p:spPr>
          <a:xfrm>
            <a:off x="6260834" y="3496622"/>
            <a:ext cx="775130" cy="276999"/>
          </a:xfrm>
          <a:prstGeom prst="rect">
            <a:avLst/>
          </a:prstGeom>
          <a:noFill/>
        </p:spPr>
        <p:txBody>
          <a:bodyPr wrap="square" rtlCol="0">
            <a:spAutoFit/>
          </a:bodyPr>
          <a:lstStyle/>
          <a:p>
            <a:pPr algn="ctr"/>
            <a:r>
              <a:rPr lang="it-IT" sz="1200" b="1" i="1" dirty="0"/>
              <a:t>Colonne</a:t>
            </a:r>
          </a:p>
        </p:txBody>
      </p:sp>
      <p:sp>
        <p:nvSpPr>
          <p:cNvPr id="9" name="CasellaDiTesto 8">
            <a:extLst>
              <a:ext uri="{FF2B5EF4-FFF2-40B4-BE49-F238E27FC236}">
                <a16:creationId xmlns:a16="http://schemas.microsoft.com/office/drawing/2014/main" id="{0C376358-74B3-F032-96D8-B26ACCF1982F}"/>
              </a:ext>
            </a:extLst>
          </p:cNvPr>
          <p:cNvSpPr txBox="1"/>
          <p:nvPr/>
        </p:nvSpPr>
        <p:spPr>
          <a:xfrm>
            <a:off x="8034604" y="4820716"/>
            <a:ext cx="1040570" cy="276999"/>
          </a:xfrm>
          <a:prstGeom prst="rect">
            <a:avLst/>
          </a:prstGeom>
          <a:noFill/>
        </p:spPr>
        <p:txBody>
          <a:bodyPr wrap="square" rtlCol="0">
            <a:spAutoFit/>
          </a:bodyPr>
          <a:lstStyle/>
          <a:p>
            <a:pPr algn="ctr"/>
            <a:r>
              <a:rPr lang="it-IT" sz="1200" b="1" i="1" dirty="0"/>
              <a:t>Traverse</a:t>
            </a:r>
          </a:p>
        </p:txBody>
      </p:sp>
      <p:sp>
        <p:nvSpPr>
          <p:cNvPr id="10" name="CasellaDiTesto 9">
            <a:extLst>
              <a:ext uri="{FF2B5EF4-FFF2-40B4-BE49-F238E27FC236}">
                <a16:creationId xmlns:a16="http://schemas.microsoft.com/office/drawing/2014/main" id="{525F23F8-286A-31C6-8927-69F36AD3D91D}"/>
              </a:ext>
            </a:extLst>
          </p:cNvPr>
          <p:cNvSpPr txBox="1"/>
          <p:nvPr/>
        </p:nvSpPr>
        <p:spPr>
          <a:xfrm>
            <a:off x="8136417" y="3580049"/>
            <a:ext cx="1072888" cy="276999"/>
          </a:xfrm>
          <a:prstGeom prst="rect">
            <a:avLst/>
          </a:prstGeom>
          <a:noFill/>
        </p:spPr>
        <p:txBody>
          <a:bodyPr wrap="square" rtlCol="0">
            <a:spAutoFit/>
          </a:bodyPr>
          <a:lstStyle/>
          <a:p>
            <a:pPr algn="ctr"/>
            <a:r>
              <a:rPr lang="it-IT" sz="1200" b="1" i="1" dirty="0"/>
              <a:t>Diagonali</a:t>
            </a:r>
          </a:p>
        </p:txBody>
      </p:sp>
      <p:sp>
        <p:nvSpPr>
          <p:cNvPr id="2" name="Titolo 1">
            <a:extLst>
              <a:ext uri="{FF2B5EF4-FFF2-40B4-BE49-F238E27FC236}">
                <a16:creationId xmlns:a16="http://schemas.microsoft.com/office/drawing/2014/main" id="{6F23BBA6-5E52-9BCD-244A-2F88FA63920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06404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ABA0-31C3-408B-3EA7-30E7A9ECC52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BE4D8C1-7EBA-1C66-4D15-F8EC31207B2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AD95960-A876-C81F-A6D9-48909E2F261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CDF7485-4085-B0C4-2573-A38816EB958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939CCCA-DF2C-4238-93B1-D955270EE5D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F6F8DC2-B8ED-17B5-87C5-AEE246D64D7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73103877-B36A-37A5-9101-B4E3BD632DC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E527DD2C-B456-4152-8506-1EEAE85AAFFE}"/>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30" name="CasellaDiTesto 29">
            <a:extLst>
              <a:ext uri="{FF2B5EF4-FFF2-40B4-BE49-F238E27FC236}">
                <a16:creationId xmlns:a16="http://schemas.microsoft.com/office/drawing/2014/main" id="{E09BB20A-684F-11E4-4586-9C2117FA21E9}"/>
              </a:ext>
            </a:extLst>
          </p:cNvPr>
          <p:cNvSpPr txBox="1"/>
          <p:nvPr/>
        </p:nvSpPr>
        <p:spPr>
          <a:xfrm>
            <a:off x="496170" y="1537016"/>
            <a:ext cx="11190514" cy="1477328"/>
          </a:xfrm>
          <a:prstGeom prst="rect">
            <a:avLst/>
          </a:prstGeom>
          <a:noFill/>
        </p:spPr>
        <p:txBody>
          <a:bodyPr wrap="square" rtlCol="0">
            <a:spAutoFit/>
          </a:bodyPr>
          <a:lstStyle/>
          <a:p>
            <a:pPr algn="just"/>
            <a:r>
              <a:rPr lang="it-IT" dirty="0"/>
              <a:t>Dopo aver visto alcuni esempi di strategia nel capitolo precedente, </a:t>
            </a:r>
            <a:r>
              <a:rPr lang="it-IT" b="1" dirty="0"/>
              <a:t>parliamo ora dell’importantissimo tema della valutazione della posizione</a:t>
            </a:r>
            <a:r>
              <a:rPr lang="it-IT" dirty="0"/>
              <a:t>. Come già accennato, avrebbe avuto perfettamente senso affrontare questo argomento anche prima, poiché è </a:t>
            </a:r>
            <a:r>
              <a:rPr lang="it-IT" b="1" dirty="0"/>
              <a:t>proprio dalla valutazione della posizione che nasce qualsiasi piano strategico</a:t>
            </a:r>
            <a:r>
              <a:rPr lang="it-IT" dirty="0"/>
              <a:t>. Tuttavia, ho scelto di partire da esempi pratici per aiutarvi a distinguere in modo più chiaro tra </a:t>
            </a:r>
            <a:r>
              <a:rPr lang="it-IT" b="1" dirty="0"/>
              <a:t>concetti strategici e tatticismi</a:t>
            </a:r>
            <a:r>
              <a:rPr lang="it-IT" dirty="0"/>
              <a:t>. Ora, però, è il momento di capire </a:t>
            </a:r>
            <a:r>
              <a:rPr lang="it-IT" b="1" dirty="0"/>
              <a:t>come si valuta una posizione</a:t>
            </a:r>
            <a:r>
              <a:rPr lang="it-IT" dirty="0"/>
              <a:t>.</a:t>
            </a:r>
          </a:p>
        </p:txBody>
      </p:sp>
      <p:sp>
        <p:nvSpPr>
          <p:cNvPr id="4" name="CasellaDiTesto 3">
            <a:extLst>
              <a:ext uri="{FF2B5EF4-FFF2-40B4-BE49-F238E27FC236}">
                <a16:creationId xmlns:a16="http://schemas.microsoft.com/office/drawing/2014/main" id="{54CFB28B-D247-EE6C-3B72-86D86EC65EC5}"/>
              </a:ext>
            </a:extLst>
          </p:cNvPr>
          <p:cNvSpPr txBox="1"/>
          <p:nvPr/>
        </p:nvSpPr>
        <p:spPr>
          <a:xfrm>
            <a:off x="494626" y="3014344"/>
            <a:ext cx="11190514" cy="1350819"/>
          </a:xfrm>
          <a:prstGeom prst="rect">
            <a:avLst/>
          </a:prstGeom>
          <a:noFill/>
        </p:spPr>
        <p:txBody>
          <a:bodyPr wrap="square">
            <a:spAutoFit/>
          </a:bodyPr>
          <a:lstStyle/>
          <a:p>
            <a:pPr algn="just">
              <a:lnSpc>
                <a:spcPct val="115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valutazione della posizione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è la capacità di un giocatore di scacchi di, in qualsiasi momento della partita,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stabilire chi tra lui e l’avversario è in vantaggio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ovvero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chi “sta meglio</a:t>
            </a:r>
            <a:r>
              <a:rPr lang="it-IT" b="1" kern="100" dirty="0">
                <a:latin typeface="Aptos" panose="020B0004020202020204" pitchFamily="34" charset="0"/>
                <a:ea typeface="Aptos" panose="020B0004020202020204" pitchFamily="34" charset="0"/>
                <a:cs typeface="Times New Roman" panose="02020603050405020304" pitchFamily="18" charset="0"/>
              </a:rPr>
              <a:t>”</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sulla scacchiera (come si dice in gergo). Questa informazione è fondamentale per decidere se attaccare, difendere, consolidare la propria posizione, insomma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come procedere nella partita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2" name="Titolo 1">
            <a:extLst>
              <a:ext uri="{FF2B5EF4-FFF2-40B4-BE49-F238E27FC236}">
                <a16:creationId xmlns:a16="http://schemas.microsoft.com/office/drawing/2014/main" id="{5D7D32AE-44E5-CE52-4F1C-15E495634038}"/>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62218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3945C-7C51-3BA9-376A-46EE8F02D08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A8E960F-255A-7ED2-4829-4B9EC574B29D}"/>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D6BFC36-5D3B-1C72-726E-015FCD176F1B}"/>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C7FF3FA-DBED-9D31-84F7-465F3F391A2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FC6F771-F29F-7E23-1EB6-F0A9BED9878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E1FFFE6-166E-D8B6-2A51-6CED625F3728}"/>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87B265D-D051-B98E-902E-CFED356CB00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2C07311-BB0E-C676-2E83-81BB4C659EB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30" name="CasellaDiTesto 29">
            <a:extLst>
              <a:ext uri="{FF2B5EF4-FFF2-40B4-BE49-F238E27FC236}">
                <a16:creationId xmlns:a16="http://schemas.microsoft.com/office/drawing/2014/main" id="{88C80775-E94C-DFE2-0242-A7E978952383}"/>
              </a:ext>
            </a:extLst>
          </p:cNvPr>
          <p:cNvSpPr txBox="1"/>
          <p:nvPr/>
        </p:nvSpPr>
        <p:spPr>
          <a:xfrm>
            <a:off x="668595" y="1537016"/>
            <a:ext cx="4232785" cy="4247317"/>
          </a:xfrm>
          <a:prstGeom prst="rect">
            <a:avLst/>
          </a:prstGeom>
          <a:noFill/>
        </p:spPr>
        <p:txBody>
          <a:bodyPr wrap="square" rtlCol="0">
            <a:spAutoFit/>
          </a:bodyPr>
          <a:lstStyle/>
          <a:p>
            <a:pPr algn="just"/>
            <a:r>
              <a:rPr lang="it-IT" dirty="0"/>
              <a:t>Nei siti online come </a:t>
            </a:r>
            <a:r>
              <a:rPr lang="it-IT" b="1" dirty="0"/>
              <a:t>Chess.com</a:t>
            </a:r>
            <a:r>
              <a:rPr lang="it-IT" dirty="0"/>
              <a:t> (che utilizzeremo come riferimento nel corso), la valutazione della posizione è rappresentata da </a:t>
            </a:r>
            <a:r>
              <a:rPr lang="it-IT" b="1" dirty="0"/>
              <a:t>una barra laterale</a:t>
            </a:r>
            <a:r>
              <a:rPr lang="it-IT" dirty="0"/>
              <a:t>, visibile sulla sinistra </a:t>
            </a:r>
            <a:r>
              <a:rPr lang="it-IT" b="1" dirty="0"/>
              <a:t>durante l’analisi post-partita</a:t>
            </a:r>
            <a:r>
              <a:rPr lang="it-IT" dirty="0"/>
              <a:t>. Questa barra mostra </a:t>
            </a:r>
            <a:r>
              <a:rPr lang="it-IT" b="1" dirty="0"/>
              <a:t>in tempo reale chi è in vantaggio e di quanto</a:t>
            </a:r>
            <a:r>
              <a:rPr lang="it-IT" dirty="0"/>
              <a:t>, attraverso un calcolo complesso che tiene conto di </a:t>
            </a:r>
            <a:r>
              <a:rPr lang="it-IT" b="1" dirty="0"/>
              <a:t>importanti fattori</a:t>
            </a:r>
            <a:r>
              <a:rPr lang="it-IT" dirty="0"/>
              <a:t> che elencheremo tra poco.</a:t>
            </a:r>
            <a:br>
              <a:rPr lang="it-IT" dirty="0"/>
            </a:br>
            <a:r>
              <a:rPr lang="it-IT" dirty="0"/>
              <a:t>In basso viene anche generato </a:t>
            </a:r>
            <a:r>
              <a:rPr lang="it-IT" b="1" dirty="0"/>
              <a:t>un grafico </a:t>
            </a:r>
            <a:r>
              <a:rPr lang="it-IT" dirty="0"/>
              <a:t>che evidenzia l’andamento della partita nel tempo, mostrando i momenti di vantaggio e svantaggio di ciascun giocatore.</a:t>
            </a:r>
          </a:p>
        </p:txBody>
      </p:sp>
      <p:pic>
        <p:nvPicPr>
          <p:cNvPr id="6" name="Immagine 5">
            <a:extLst>
              <a:ext uri="{FF2B5EF4-FFF2-40B4-BE49-F238E27FC236}">
                <a16:creationId xmlns:a16="http://schemas.microsoft.com/office/drawing/2014/main" id="{5D68459C-CE93-FFD6-B37B-3064294C5AE7}"/>
              </a:ext>
            </a:extLst>
          </p:cNvPr>
          <p:cNvPicPr>
            <a:picLocks noChangeAspect="1"/>
          </p:cNvPicPr>
          <p:nvPr/>
        </p:nvPicPr>
        <p:blipFill>
          <a:blip r:embed="rId4"/>
          <a:stretch>
            <a:fillRect/>
          </a:stretch>
        </p:blipFill>
        <p:spPr>
          <a:xfrm>
            <a:off x="5081354" y="1572287"/>
            <a:ext cx="6548283" cy="4233015"/>
          </a:xfrm>
          <a:prstGeom prst="rect">
            <a:avLst/>
          </a:prstGeom>
        </p:spPr>
      </p:pic>
      <p:sp>
        <p:nvSpPr>
          <p:cNvPr id="2" name="Rettangolo 1">
            <a:extLst>
              <a:ext uri="{FF2B5EF4-FFF2-40B4-BE49-F238E27FC236}">
                <a16:creationId xmlns:a16="http://schemas.microsoft.com/office/drawing/2014/main" id="{70E80F9A-5089-BEFE-D5A1-658F4D428BDB}"/>
              </a:ext>
            </a:extLst>
          </p:cNvPr>
          <p:cNvSpPr/>
          <p:nvPr/>
        </p:nvSpPr>
        <p:spPr>
          <a:xfrm>
            <a:off x="5062976" y="1911745"/>
            <a:ext cx="278498" cy="3733400"/>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EDE86E6-4111-75FA-F1E1-2AB8C6A1A49A}"/>
              </a:ext>
            </a:extLst>
          </p:cNvPr>
          <p:cNvSpPr/>
          <p:nvPr/>
        </p:nvSpPr>
        <p:spPr>
          <a:xfrm>
            <a:off x="9192524" y="4881087"/>
            <a:ext cx="2330881" cy="575816"/>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099F9195-1E50-4435-8C18-B84350777FD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301149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F5459-8511-E1BD-0283-2CB07E6331B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14270B9-4284-88B5-3F1F-B71A2ABE442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8ED2E3AA-6D2D-708D-4F9C-B3A5A1CB6D2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6B71E83F-1A0E-2941-3ACE-8307EDAF98BF}"/>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ECE8758-79AA-B89F-2FF7-27A5E153F3E3}"/>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114B7C4-AF40-51A1-7DF4-A15347AE590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43497DD-E1D3-A504-BF95-CE9A1DB1979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7803D56E-942D-AD84-B421-044FE270200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30" name="CasellaDiTesto 29">
            <a:extLst>
              <a:ext uri="{FF2B5EF4-FFF2-40B4-BE49-F238E27FC236}">
                <a16:creationId xmlns:a16="http://schemas.microsoft.com/office/drawing/2014/main" id="{F0A8A5ED-A22F-C9B0-8D11-207731856A65}"/>
              </a:ext>
            </a:extLst>
          </p:cNvPr>
          <p:cNvSpPr txBox="1"/>
          <p:nvPr/>
        </p:nvSpPr>
        <p:spPr>
          <a:xfrm>
            <a:off x="496170" y="1537016"/>
            <a:ext cx="11190514" cy="1477328"/>
          </a:xfrm>
          <a:prstGeom prst="rect">
            <a:avLst/>
          </a:prstGeom>
          <a:noFill/>
        </p:spPr>
        <p:txBody>
          <a:bodyPr wrap="square" rtlCol="0">
            <a:spAutoFit/>
          </a:bodyPr>
          <a:lstStyle/>
          <a:p>
            <a:pPr algn="just"/>
            <a:r>
              <a:rPr lang="it-IT" dirty="0"/>
              <a:t>Naturalmente, </a:t>
            </a:r>
            <a:r>
              <a:rPr lang="it-IT" b="1" dirty="0"/>
              <a:t>questa barra non è disponibile durante lo svolgimento della partita</a:t>
            </a:r>
            <a:r>
              <a:rPr lang="it-IT" dirty="0"/>
              <a:t>, ma solo successivamente, in fase di analisi. Tuttavia, ogni giocatore dovrebbe </a:t>
            </a:r>
            <a:r>
              <a:rPr lang="it-IT" b="1" dirty="0"/>
              <a:t>sforzarsi di “averla in testa”</a:t>
            </a:r>
            <a:r>
              <a:rPr lang="it-IT" dirty="0"/>
              <a:t>: anche se, da esseri umani, non potremo mai raggiungere la precisione di un motore scacchistico, </a:t>
            </a:r>
            <a:r>
              <a:rPr lang="it-IT" b="1" dirty="0"/>
              <a:t>è fondamentale imparare a valutare la posizione con lucidità</a:t>
            </a:r>
            <a:r>
              <a:rPr lang="it-IT" dirty="0"/>
              <a:t>, specialmente nei momenti chiave della partita, proprio per capire quale strategia attuare.</a:t>
            </a:r>
          </a:p>
        </p:txBody>
      </p:sp>
      <p:sp>
        <p:nvSpPr>
          <p:cNvPr id="4" name="CasellaDiTesto 3">
            <a:extLst>
              <a:ext uri="{FF2B5EF4-FFF2-40B4-BE49-F238E27FC236}">
                <a16:creationId xmlns:a16="http://schemas.microsoft.com/office/drawing/2014/main" id="{3014406D-6FB8-88CB-72A3-9D34C36252C7}"/>
              </a:ext>
            </a:extLst>
          </p:cNvPr>
          <p:cNvSpPr txBox="1"/>
          <p:nvPr/>
        </p:nvSpPr>
        <p:spPr>
          <a:xfrm>
            <a:off x="505316" y="3014344"/>
            <a:ext cx="11181368" cy="646331"/>
          </a:xfrm>
          <a:prstGeom prst="rect">
            <a:avLst/>
          </a:prstGeom>
          <a:noFill/>
        </p:spPr>
        <p:txBody>
          <a:bodyPr wrap="square">
            <a:spAutoFit/>
          </a:bodyPr>
          <a:lstStyle/>
          <a:p>
            <a:r>
              <a:rPr lang="it-IT" b="1" dirty="0"/>
              <a:t>Ma come si fa a capire se si è in vantaggio o in svantaggio?</a:t>
            </a:r>
            <a:br>
              <a:rPr lang="it-IT" dirty="0"/>
            </a:br>
            <a:r>
              <a:rPr lang="it-IT" dirty="0"/>
              <a:t>Attraverso </a:t>
            </a:r>
            <a:r>
              <a:rPr lang="it-IT" b="1" dirty="0"/>
              <a:t>l’osservazione e la riflessione su alcuni fattori chiave</a:t>
            </a:r>
            <a:r>
              <a:rPr lang="it-IT" dirty="0"/>
              <a:t>, che andiamo ora ad elencare:</a:t>
            </a:r>
          </a:p>
        </p:txBody>
      </p:sp>
      <p:sp>
        <p:nvSpPr>
          <p:cNvPr id="2" name="Titolo 1">
            <a:extLst>
              <a:ext uri="{FF2B5EF4-FFF2-40B4-BE49-F238E27FC236}">
                <a16:creationId xmlns:a16="http://schemas.microsoft.com/office/drawing/2014/main" id="{7F032419-5BCA-2D7A-F406-AD8B1936F5D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986116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CA823-E53B-D865-FEE6-27453937224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0F80E680-A277-445F-871F-A729E0BB3F2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126FAEF-8839-4A7F-3EDD-16C20254D133}"/>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D736682-9FB7-A1A3-7B44-8B2BB0B4AF9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3332C27-14AF-E258-4C90-7782D840F50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218EE76-3255-A799-63C3-4C979A8EF46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1B6168B-359F-28BA-59E9-7F27BA1EC0F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E107462-DE96-F7A0-E9C9-D9FFD632087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5FA6FDA6-0858-E763-4D68-557851E79EC9}"/>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CONTEGGIO DEL MATERIALE</a:t>
            </a:r>
          </a:p>
        </p:txBody>
      </p:sp>
      <p:sp>
        <p:nvSpPr>
          <p:cNvPr id="7" name="CasellaDiTesto 6">
            <a:extLst>
              <a:ext uri="{FF2B5EF4-FFF2-40B4-BE49-F238E27FC236}">
                <a16:creationId xmlns:a16="http://schemas.microsoft.com/office/drawing/2014/main" id="{95AC1CC7-BEED-8395-EE18-BED3E28C4E0B}"/>
              </a:ext>
            </a:extLst>
          </p:cNvPr>
          <p:cNvSpPr txBox="1"/>
          <p:nvPr/>
        </p:nvSpPr>
        <p:spPr>
          <a:xfrm>
            <a:off x="874065" y="2444748"/>
            <a:ext cx="6159910" cy="2585323"/>
          </a:xfrm>
          <a:prstGeom prst="rect">
            <a:avLst/>
          </a:prstGeom>
          <a:noFill/>
        </p:spPr>
        <p:txBody>
          <a:bodyPr wrap="square">
            <a:spAutoFit/>
          </a:bodyPr>
          <a:lstStyle/>
          <a:p>
            <a:pPr algn="just"/>
            <a:r>
              <a:rPr lang="it-IT" dirty="0"/>
              <a:t>Si tratta del </a:t>
            </a:r>
            <a:r>
              <a:rPr lang="it-IT" b="1" dirty="0"/>
              <a:t>conteggio dei pezzi</a:t>
            </a:r>
            <a:r>
              <a:rPr lang="it-IT" dirty="0"/>
              <a:t> presenti sulla scacchiera per ciascun giocatore, tenendo conto del loro </a:t>
            </a:r>
            <a:r>
              <a:rPr lang="it-IT" b="1" dirty="0"/>
              <a:t>valore relativo</a:t>
            </a:r>
            <a:r>
              <a:rPr lang="it-IT" dirty="0"/>
              <a:t>: pedone (1 punto), cavallo e alfiere (3 punti), torre (5 punti), donna (9 punti). Avere un </a:t>
            </a:r>
            <a:r>
              <a:rPr lang="it-IT" b="1" dirty="0"/>
              <a:t>vantaggio materiale</a:t>
            </a:r>
            <a:r>
              <a:rPr lang="it-IT" dirty="0"/>
              <a:t> significa possedere pezzi più numerosi o più forti rispetto all’avversario, e questo fornisce spesso un </a:t>
            </a:r>
            <a:r>
              <a:rPr lang="it-IT" b="1" dirty="0"/>
              <a:t>vantaggio strategico</a:t>
            </a:r>
            <a:r>
              <a:rPr lang="it-IT" dirty="0"/>
              <a:t> importante. Tuttavia, </a:t>
            </a:r>
            <a:r>
              <a:rPr lang="it-IT" b="1" dirty="0"/>
              <a:t>un vantaggio materiale da solo non garantisce la vittoria</a:t>
            </a:r>
            <a:r>
              <a:rPr lang="it-IT" dirty="0"/>
              <a:t> se gli altri aspetti della posizione sono trascurati.</a:t>
            </a:r>
          </a:p>
        </p:txBody>
      </p:sp>
      <p:sp>
        <p:nvSpPr>
          <p:cNvPr id="8" name="Rettangolo 7">
            <a:extLst>
              <a:ext uri="{FF2B5EF4-FFF2-40B4-BE49-F238E27FC236}">
                <a16:creationId xmlns:a16="http://schemas.microsoft.com/office/drawing/2014/main" id="{A21C043F-0C43-0427-FDBF-80B60BE417FF}"/>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AB76DBB9-4FDD-2410-5A7D-9B12BBBB4BEC}"/>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B1A2B47B-C61E-DEF4-6C25-DA3147708C16}"/>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D5980D70-B093-16F6-4B8C-3DC5E24BDC7A}"/>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291A4D96-AED2-CCBD-2B14-C06A3F14BBEF}"/>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9ADBF7CF-9D6A-3003-2312-A488848ED3B0}"/>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E65EA5E4-406E-5315-CD14-6CE5DFEE561E}"/>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a:extLst>
              <a:ext uri="{FF2B5EF4-FFF2-40B4-BE49-F238E27FC236}">
                <a16:creationId xmlns:a16="http://schemas.microsoft.com/office/drawing/2014/main" id="{784F4209-10C3-ECAE-4C99-E08CB389376A}"/>
              </a:ext>
            </a:extLst>
          </p:cNvPr>
          <p:cNvPicPr>
            <a:picLocks noChangeAspect="1"/>
          </p:cNvPicPr>
          <p:nvPr/>
        </p:nvPicPr>
        <p:blipFill>
          <a:blip r:embed="rId4"/>
          <a:stretch>
            <a:fillRect/>
          </a:stretch>
        </p:blipFill>
        <p:spPr>
          <a:xfrm>
            <a:off x="7432218" y="2128839"/>
            <a:ext cx="3764632" cy="3592007"/>
          </a:xfrm>
          <a:prstGeom prst="rect">
            <a:avLst/>
          </a:prstGeom>
        </p:spPr>
      </p:pic>
      <p:sp>
        <p:nvSpPr>
          <p:cNvPr id="4" name="Titolo 1">
            <a:extLst>
              <a:ext uri="{FF2B5EF4-FFF2-40B4-BE49-F238E27FC236}">
                <a16:creationId xmlns:a16="http://schemas.microsoft.com/office/drawing/2014/main" id="{40ADD0F8-96F2-088D-B9B3-119C99B0758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93414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8794-A840-C448-4A8B-350566209E9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B99E89B-AC34-15A0-0BAC-5BB5649C1286}"/>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26E754E-1007-7541-5660-85EA58D1F102}"/>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F583634A-DE63-FB0A-CCF8-294CD2AE656B}"/>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1F8E813-E8BA-8629-CB76-5F49116F97D7}"/>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B3984E1-0395-E8B0-19B1-54AF8F1A187B}"/>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717810C-F9DD-DDD7-AE2E-8A095CEA68F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B3A3CEAE-D736-264F-9AAD-F8E4A9A36EA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3A492F55-30D2-679A-4690-FDF197A2B842}"/>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SICUREZZA DEL RE</a:t>
            </a:r>
          </a:p>
        </p:txBody>
      </p:sp>
      <p:sp>
        <p:nvSpPr>
          <p:cNvPr id="7" name="CasellaDiTesto 6">
            <a:extLst>
              <a:ext uri="{FF2B5EF4-FFF2-40B4-BE49-F238E27FC236}">
                <a16:creationId xmlns:a16="http://schemas.microsoft.com/office/drawing/2014/main" id="{B74F4B85-58ED-BA9A-3BE6-22DD2D39044D}"/>
              </a:ext>
            </a:extLst>
          </p:cNvPr>
          <p:cNvSpPr txBox="1"/>
          <p:nvPr/>
        </p:nvSpPr>
        <p:spPr>
          <a:xfrm>
            <a:off x="874065" y="2444748"/>
            <a:ext cx="6159910" cy="2031325"/>
          </a:xfrm>
          <a:prstGeom prst="rect">
            <a:avLst/>
          </a:prstGeom>
          <a:noFill/>
        </p:spPr>
        <p:txBody>
          <a:bodyPr wrap="square">
            <a:spAutoFit/>
          </a:bodyPr>
          <a:lstStyle/>
          <a:p>
            <a:pPr algn="just"/>
            <a:r>
              <a:rPr lang="it-IT" dirty="0"/>
              <a:t>Un </a:t>
            </a:r>
            <a:r>
              <a:rPr lang="it-IT" b="1" dirty="0"/>
              <a:t>re ben protetto</a:t>
            </a:r>
            <a:r>
              <a:rPr lang="it-IT" dirty="0"/>
              <a:t>, spesso grazie all’</a:t>
            </a:r>
            <a:r>
              <a:rPr lang="it-IT" b="1" dirty="0"/>
              <a:t>arrocco</a:t>
            </a:r>
            <a:r>
              <a:rPr lang="it-IT" dirty="0"/>
              <a:t> e alla presenza di </a:t>
            </a:r>
            <a:r>
              <a:rPr lang="it-IT" b="1" dirty="0"/>
              <a:t>pedoni e pezzi vicini</a:t>
            </a:r>
            <a:r>
              <a:rPr lang="it-IT" dirty="0"/>
              <a:t>, è fondamentale. Un </a:t>
            </a:r>
            <a:r>
              <a:rPr lang="it-IT" b="1" dirty="0"/>
              <a:t>re esposto</a:t>
            </a:r>
            <a:r>
              <a:rPr lang="it-IT" dirty="0"/>
              <a:t> invece può diventare facilmente bersaglio di un attacco. La </a:t>
            </a:r>
            <a:r>
              <a:rPr lang="it-IT" b="1" dirty="0"/>
              <a:t>sicurezza del re</a:t>
            </a:r>
            <a:r>
              <a:rPr lang="it-IT" dirty="0"/>
              <a:t> deve essere sempre una </a:t>
            </a:r>
            <a:r>
              <a:rPr lang="it-IT" b="1" dirty="0"/>
              <a:t>priorità</a:t>
            </a:r>
            <a:r>
              <a:rPr lang="it-IT" dirty="0"/>
              <a:t>: anche in situazioni apparentemente tranquille, un improvviso attacco può risultare decisivo se il re è vulnerabile.</a:t>
            </a:r>
          </a:p>
        </p:txBody>
      </p:sp>
      <p:sp>
        <p:nvSpPr>
          <p:cNvPr id="8" name="Rettangolo 7">
            <a:extLst>
              <a:ext uri="{FF2B5EF4-FFF2-40B4-BE49-F238E27FC236}">
                <a16:creationId xmlns:a16="http://schemas.microsoft.com/office/drawing/2014/main" id="{71A549F7-34DD-ED9C-CE91-C439C060CBB3}"/>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AC3268D9-CF0C-7230-EB6A-6F45C1B903D7}"/>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D1F46254-C040-68E2-1DCC-AD18026295DE}"/>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29271506-4CDC-72C9-06E3-A8C2246E991C}"/>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D583A3CE-0B7E-38EF-344F-150743E95AC9}"/>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53444928-5F76-2A15-B7F0-30DE468ABA9E}"/>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E5BC54EA-3E93-523D-1714-33A7EC14DE41}"/>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E4935818-1B2D-D1F2-88FF-D9178FDDA470}"/>
              </a:ext>
            </a:extLst>
          </p:cNvPr>
          <p:cNvPicPr>
            <a:picLocks noChangeAspect="1"/>
          </p:cNvPicPr>
          <p:nvPr/>
        </p:nvPicPr>
        <p:blipFill>
          <a:blip r:embed="rId5"/>
          <a:stretch>
            <a:fillRect/>
          </a:stretch>
        </p:blipFill>
        <p:spPr>
          <a:xfrm>
            <a:off x="7426021" y="2131106"/>
            <a:ext cx="3764632" cy="3580531"/>
          </a:xfrm>
          <a:prstGeom prst="rect">
            <a:avLst/>
          </a:prstGeom>
        </p:spPr>
      </p:pic>
      <p:sp>
        <p:nvSpPr>
          <p:cNvPr id="5" name="Titolo 1">
            <a:extLst>
              <a:ext uri="{FF2B5EF4-FFF2-40B4-BE49-F238E27FC236}">
                <a16:creationId xmlns:a16="http://schemas.microsoft.com/office/drawing/2014/main" id="{A7AE1D25-EAA8-7356-5B7A-F3BD8F38A77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08887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08C97-C376-E5A8-1E7D-965B83263AD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F36AD9B-2222-F57D-A48B-F9C97FBC90F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0F2A438-B70A-611F-732E-E3792F163D44}"/>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D42D59B-6300-2A74-BAE8-55497F7FB8FA}"/>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68FD8A9-73E1-96DE-2999-EFAF31226FE7}"/>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5D1FD55-77A7-369F-8F32-AA83303D5A60}"/>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57028B8-26CE-1BF6-FB4B-FD35B962CB9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28B0BF3-0878-DD60-D829-DB8361D6E61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606AC674-97F2-5525-2FED-126C86C93236}"/>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STRUTTURA PEDONALE</a:t>
            </a:r>
          </a:p>
        </p:txBody>
      </p:sp>
      <p:sp>
        <p:nvSpPr>
          <p:cNvPr id="7" name="CasellaDiTesto 6">
            <a:extLst>
              <a:ext uri="{FF2B5EF4-FFF2-40B4-BE49-F238E27FC236}">
                <a16:creationId xmlns:a16="http://schemas.microsoft.com/office/drawing/2014/main" id="{B985F630-A630-71FB-6024-E6A08321C20C}"/>
              </a:ext>
            </a:extLst>
          </p:cNvPr>
          <p:cNvSpPr txBox="1"/>
          <p:nvPr/>
        </p:nvSpPr>
        <p:spPr>
          <a:xfrm>
            <a:off x="874065" y="2444748"/>
            <a:ext cx="6159910" cy="2031325"/>
          </a:xfrm>
          <a:prstGeom prst="rect">
            <a:avLst/>
          </a:prstGeom>
          <a:noFill/>
        </p:spPr>
        <p:txBody>
          <a:bodyPr wrap="square">
            <a:spAutoFit/>
          </a:bodyPr>
          <a:lstStyle/>
          <a:p>
            <a:pPr algn="just"/>
            <a:r>
              <a:rPr lang="it-IT" dirty="0"/>
              <a:t>La disposizione dei </a:t>
            </a:r>
            <a:r>
              <a:rPr lang="it-IT" b="1" dirty="0"/>
              <a:t>pedoni sulla scacchiera</a:t>
            </a:r>
            <a:r>
              <a:rPr lang="it-IT" dirty="0"/>
              <a:t> determina molte caratteristiche strategiche della posizione. </a:t>
            </a:r>
            <a:r>
              <a:rPr lang="it-IT" b="1" dirty="0"/>
              <a:t>Pedoni doppiati, isolati o arretrati</a:t>
            </a:r>
            <a:r>
              <a:rPr lang="it-IT" dirty="0"/>
              <a:t> sono generalmente considerati </a:t>
            </a:r>
            <a:r>
              <a:rPr lang="it-IT" b="1" dirty="0"/>
              <a:t>punti deboli</a:t>
            </a:r>
            <a:r>
              <a:rPr lang="it-IT" dirty="0"/>
              <a:t>. Al contrario, </a:t>
            </a:r>
            <a:r>
              <a:rPr lang="it-IT" b="1" dirty="0"/>
              <a:t>catene pedonali compatte</a:t>
            </a:r>
            <a:r>
              <a:rPr lang="it-IT" dirty="0"/>
              <a:t> o </a:t>
            </a:r>
            <a:r>
              <a:rPr lang="it-IT" b="1" dirty="0"/>
              <a:t>pedoni passati</a:t>
            </a:r>
            <a:r>
              <a:rPr lang="it-IT" dirty="0"/>
              <a:t> ben supportati rappresentano un vantaggio. La </a:t>
            </a:r>
            <a:r>
              <a:rPr lang="it-IT" b="1" dirty="0"/>
              <a:t>struttura pedonale</a:t>
            </a:r>
            <a:r>
              <a:rPr lang="it-IT" dirty="0"/>
              <a:t> influenza anche lo </a:t>
            </a:r>
            <a:r>
              <a:rPr lang="it-IT" b="1" dirty="0"/>
              <a:t>spazio disponibile</a:t>
            </a:r>
            <a:r>
              <a:rPr lang="it-IT" dirty="0"/>
              <a:t> e la </a:t>
            </a:r>
            <a:r>
              <a:rPr lang="it-IT" b="1" dirty="0"/>
              <a:t>mobilità dei pezzi</a:t>
            </a:r>
            <a:r>
              <a:rPr lang="it-IT" dirty="0"/>
              <a:t>.</a:t>
            </a:r>
          </a:p>
        </p:txBody>
      </p:sp>
      <p:sp>
        <p:nvSpPr>
          <p:cNvPr id="8" name="Rettangolo 7">
            <a:extLst>
              <a:ext uri="{FF2B5EF4-FFF2-40B4-BE49-F238E27FC236}">
                <a16:creationId xmlns:a16="http://schemas.microsoft.com/office/drawing/2014/main" id="{3211D1C7-BC72-9575-6BAB-E02843F6A221}"/>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57BE56A6-6F63-D05A-C709-64A76790B3FD}"/>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4E2504B6-444F-605E-F4B1-BD022896E449}"/>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022DA15A-DE48-D37C-3787-6A263E0720DE}"/>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50D7F54-7CD5-29E8-1047-DDACEC22B8BD}"/>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BD6ABFCE-0D2D-5C82-FD2F-E13F4F2AAF45}"/>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2E56F71A-AD39-0FF5-7FC0-017DD4037A5D}"/>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F546C34E-2A72-B623-B0CD-2F40B1ED901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7" name="Immagine 16">
            <a:extLst>
              <a:ext uri="{FF2B5EF4-FFF2-40B4-BE49-F238E27FC236}">
                <a16:creationId xmlns:a16="http://schemas.microsoft.com/office/drawing/2014/main" id="{7DF455A2-F7B9-3D0F-C293-4E2A77385E23}"/>
              </a:ext>
            </a:extLst>
          </p:cNvPr>
          <p:cNvPicPr>
            <a:picLocks noChangeAspect="1"/>
          </p:cNvPicPr>
          <p:nvPr/>
        </p:nvPicPr>
        <p:blipFill>
          <a:blip r:embed="rId5"/>
          <a:srcRect t="263" b="-1"/>
          <a:stretch>
            <a:fillRect/>
          </a:stretch>
        </p:blipFill>
        <p:spPr>
          <a:xfrm>
            <a:off x="7402285" y="2131106"/>
            <a:ext cx="3788368" cy="3589741"/>
          </a:xfrm>
          <a:prstGeom prst="rect">
            <a:avLst/>
          </a:prstGeom>
        </p:spPr>
      </p:pic>
    </p:spTree>
    <p:extLst>
      <p:ext uri="{BB962C8B-B14F-4D97-AF65-F5344CB8AC3E}">
        <p14:creationId xmlns:p14="http://schemas.microsoft.com/office/powerpoint/2010/main" val="316113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37639-EB7C-2651-4386-8C4C57308D4E}"/>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6F6E2EC-38FA-8884-3B6E-BE92DAFCA18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FC22154A-5634-0450-4D45-C990E5D8DD9F}"/>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59A4AFE-BEE1-758C-3D94-60234BFD5FEF}"/>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C010281-A441-706B-F997-E9013F9E25EC}"/>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6D0D33A-2930-B390-EA91-BB406097B724}"/>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B89D55C-D868-9EE0-12FC-BDD672B0088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A4DE1150-C9DD-C577-1C2B-E983B1855EE9}"/>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0223AF4B-3395-4250-3C15-CF0FD9DAF2FE}"/>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CASE DEBOLI E CASE FORTI</a:t>
            </a:r>
          </a:p>
        </p:txBody>
      </p:sp>
      <p:sp>
        <p:nvSpPr>
          <p:cNvPr id="7" name="CasellaDiTesto 6">
            <a:extLst>
              <a:ext uri="{FF2B5EF4-FFF2-40B4-BE49-F238E27FC236}">
                <a16:creationId xmlns:a16="http://schemas.microsoft.com/office/drawing/2014/main" id="{73284B6A-E2A7-3E0C-317A-3CF7499530D9}"/>
              </a:ext>
            </a:extLst>
          </p:cNvPr>
          <p:cNvSpPr txBox="1"/>
          <p:nvPr/>
        </p:nvSpPr>
        <p:spPr>
          <a:xfrm>
            <a:off x="874065" y="2444748"/>
            <a:ext cx="6159910" cy="2031325"/>
          </a:xfrm>
          <a:prstGeom prst="rect">
            <a:avLst/>
          </a:prstGeom>
          <a:noFill/>
        </p:spPr>
        <p:txBody>
          <a:bodyPr wrap="square">
            <a:spAutoFit/>
          </a:bodyPr>
          <a:lstStyle/>
          <a:p>
            <a:pPr algn="just"/>
            <a:r>
              <a:rPr lang="it-IT" dirty="0"/>
              <a:t>Una </a:t>
            </a:r>
            <a:r>
              <a:rPr lang="it-IT" b="1" dirty="0"/>
              <a:t>casa debole</a:t>
            </a:r>
            <a:r>
              <a:rPr lang="it-IT" dirty="0"/>
              <a:t> è una casa </a:t>
            </a:r>
            <a:r>
              <a:rPr lang="it-IT" b="1" dirty="0"/>
              <a:t>non controllata da pedoni</a:t>
            </a:r>
            <a:r>
              <a:rPr lang="it-IT" dirty="0"/>
              <a:t> e attaccabile dall’avversario. Una </a:t>
            </a:r>
            <a:r>
              <a:rPr lang="it-IT" b="1" dirty="0"/>
              <a:t>casa forte</a:t>
            </a:r>
            <a:r>
              <a:rPr lang="it-IT" dirty="0"/>
              <a:t> è una casa nella metà campo avversaria che può essere occupata da un nostro </a:t>
            </a:r>
            <a:r>
              <a:rPr lang="it-IT" b="1" dirty="0"/>
              <a:t>pezzo stabile</a:t>
            </a:r>
            <a:r>
              <a:rPr lang="it-IT" dirty="0"/>
              <a:t> (soprattutto da un </a:t>
            </a:r>
            <a:r>
              <a:rPr lang="it-IT" b="1" dirty="0"/>
              <a:t>cavallo</a:t>
            </a:r>
            <a:r>
              <a:rPr lang="it-IT" dirty="0"/>
              <a:t>) e che </a:t>
            </a:r>
            <a:r>
              <a:rPr lang="it-IT" b="1" dirty="0"/>
              <a:t>non può essere facilmente scacciato</a:t>
            </a:r>
            <a:r>
              <a:rPr lang="it-IT" dirty="0"/>
              <a:t>. Spesso una casa forte per un giocatore corrisponde a una casa debole per l’altro (come si vede in questo esempio: casa C5)</a:t>
            </a:r>
          </a:p>
        </p:txBody>
      </p:sp>
      <p:sp>
        <p:nvSpPr>
          <p:cNvPr id="8" name="Rettangolo 7">
            <a:extLst>
              <a:ext uri="{FF2B5EF4-FFF2-40B4-BE49-F238E27FC236}">
                <a16:creationId xmlns:a16="http://schemas.microsoft.com/office/drawing/2014/main" id="{D1C9DCDE-6BB9-50DB-0938-C5BB7CBF7921}"/>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E326FFB9-9498-A0BC-B22B-443702426485}"/>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87BA8286-5A19-A4D9-52CE-3FC99706022F}"/>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1F7DD6EB-5C49-BB60-BB26-3287DF3BC4E8}"/>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9E50308A-687C-CF19-E65A-43F587BBE68D}"/>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7EAD01FE-A862-FEA8-AC2D-70949B202BE3}"/>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92173365-8670-A7EC-94AF-DFAC259CA75F}"/>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B39A6A0D-16FE-D9EB-6B47-4C9338D05B3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7" name="Immagine 16">
            <a:extLst>
              <a:ext uri="{FF2B5EF4-FFF2-40B4-BE49-F238E27FC236}">
                <a16:creationId xmlns:a16="http://schemas.microsoft.com/office/drawing/2014/main" id="{83846CDC-A29F-1BF4-55EC-F7E13ACDBE3D}"/>
              </a:ext>
            </a:extLst>
          </p:cNvPr>
          <p:cNvPicPr>
            <a:picLocks noChangeAspect="1"/>
          </p:cNvPicPr>
          <p:nvPr/>
        </p:nvPicPr>
        <p:blipFill>
          <a:blip r:embed="rId5"/>
          <a:stretch>
            <a:fillRect/>
          </a:stretch>
        </p:blipFill>
        <p:spPr>
          <a:xfrm>
            <a:off x="7424477" y="2129824"/>
            <a:ext cx="3764632" cy="3576165"/>
          </a:xfrm>
          <a:prstGeom prst="rect">
            <a:avLst/>
          </a:prstGeom>
        </p:spPr>
      </p:pic>
    </p:spTree>
    <p:extLst>
      <p:ext uri="{BB962C8B-B14F-4D97-AF65-F5344CB8AC3E}">
        <p14:creationId xmlns:p14="http://schemas.microsoft.com/office/powerpoint/2010/main" val="104805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CE88C-F944-8C69-C105-D295EE3B366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9A9354B-668F-33E7-8C5D-5A5DE516C43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CC4B6BA-AEE5-A60E-17D4-24FD73A49398}"/>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2CE6DD97-EE3F-19B4-2457-0FC3F9A8DB49}"/>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9643781-0A67-38B4-9C1C-32ED0A60AE85}"/>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BF824C5-68F2-A8AD-6CA9-652CE9B1A24F}"/>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7846AF66-646A-3AC2-9130-142D0A669DBC}"/>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22749E00-5B1E-CDC2-5D89-D119AA3EE872}"/>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EB31CFBA-97C1-A23C-DE89-5F10CA030DEF}"/>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COLONNE APERTE E SEMIAPERTE</a:t>
            </a:r>
          </a:p>
        </p:txBody>
      </p:sp>
      <p:sp>
        <p:nvSpPr>
          <p:cNvPr id="7" name="CasellaDiTesto 6">
            <a:extLst>
              <a:ext uri="{FF2B5EF4-FFF2-40B4-BE49-F238E27FC236}">
                <a16:creationId xmlns:a16="http://schemas.microsoft.com/office/drawing/2014/main" id="{BFBB425F-8FBA-4B45-5605-401B36BF3DA7}"/>
              </a:ext>
            </a:extLst>
          </p:cNvPr>
          <p:cNvSpPr txBox="1"/>
          <p:nvPr/>
        </p:nvSpPr>
        <p:spPr>
          <a:xfrm>
            <a:off x="874065" y="2444748"/>
            <a:ext cx="6159910" cy="2031325"/>
          </a:xfrm>
          <a:prstGeom prst="rect">
            <a:avLst/>
          </a:prstGeom>
          <a:noFill/>
        </p:spPr>
        <p:txBody>
          <a:bodyPr wrap="square">
            <a:spAutoFit/>
          </a:bodyPr>
          <a:lstStyle/>
          <a:p>
            <a:pPr algn="just"/>
            <a:r>
              <a:rPr lang="it-IT" dirty="0"/>
              <a:t>Le </a:t>
            </a:r>
            <a:r>
              <a:rPr lang="it-IT" b="1" dirty="0"/>
              <a:t>colonne senza pedoni</a:t>
            </a:r>
            <a:r>
              <a:rPr lang="it-IT" dirty="0"/>
              <a:t> sono chiamate </a:t>
            </a:r>
            <a:r>
              <a:rPr lang="it-IT" b="1" dirty="0"/>
              <a:t>colonne aperte</a:t>
            </a:r>
            <a:r>
              <a:rPr lang="it-IT" dirty="0"/>
              <a:t>, e sono importanti perché consentono alle </a:t>
            </a:r>
            <a:r>
              <a:rPr lang="it-IT" b="1" dirty="0"/>
              <a:t>torri di essere più attive</a:t>
            </a:r>
            <a:r>
              <a:rPr lang="it-IT" dirty="0"/>
              <a:t>. </a:t>
            </a:r>
            <a:r>
              <a:rPr lang="it-IT" b="1" dirty="0"/>
              <a:t>Occupare una colonna aperta con una torre</a:t>
            </a:r>
            <a:r>
              <a:rPr lang="it-IT" dirty="0"/>
              <a:t> permette di penetrare nella posizione avversaria, mettere </a:t>
            </a:r>
            <a:r>
              <a:rPr lang="it-IT" b="1" dirty="0"/>
              <a:t>pressione su pedoni deboli</a:t>
            </a:r>
            <a:r>
              <a:rPr lang="it-IT" dirty="0"/>
              <a:t> e coordinare un attacco. Talvolta si parla anche di </a:t>
            </a:r>
            <a:r>
              <a:rPr lang="it-IT" b="1" dirty="0"/>
              <a:t>colonne semi-aperte</a:t>
            </a:r>
            <a:r>
              <a:rPr lang="it-IT" dirty="0"/>
              <a:t>, quando un solo lato ha un pedone su quella colonna.</a:t>
            </a:r>
          </a:p>
        </p:txBody>
      </p:sp>
      <p:sp>
        <p:nvSpPr>
          <p:cNvPr id="8" name="Rettangolo 7">
            <a:extLst>
              <a:ext uri="{FF2B5EF4-FFF2-40B4-BE49-F238E27FC236}">
                <a16:creationId xmlns:a16="http://schemas.microsoft.com/office/drawing/2014/main" id="{C24CD26F-035F-6E48-6C99-560FB86D402E}"/>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E9F01F49-E2F7-F24C-4B2C-F65FDD8CD593}"/>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A0280920-16B1-74C2-643E-8D8C712E18CF}"/>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288116F6-0E8B-7A60-D37F-84EF84D4FB36}"/>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D7454F9-878F-5961-A129-11F6B87126E3}"/>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030FD32A-4FC8-F2D4-4385-10EEC43E7658}"/>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272A7E7B-92C7-5570-2E48-06A38E8626A7}"/>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CA351643-6FBC-EA82-D3A4-EA891E6F6F6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0" name="Immagine 9">
            <a:extLst>
              <a:ext uri="{FF2B5EF4-FFF2-40B4-BE49-F238E27FC236}">
                <a16:creationId xmlns:a16="http://schemas.microsoft.com/office/drawing/2014/main" id="{C2084E1E-CA7D-077F-A578-C7C44D905AF0}"/>
              </a:ext>
            </a:extLst>
          </p:cNvPr>
          <p:cNvPicPr>
            <a:picLocks noChangeAspect="1"/>
          </p:cNvPicPr>
          <p:nvPr/>
        </p:nvPicPr>
        <p:blipFill>
          <a:blip r:embed="rId5"/>
          <a:stretch>
            <a:fillRect/>
          </a:stretch>
        </p:blipFill>
        <p:spPr>
          <a:xfrm>
            <a:off x="7424477" y="2129824"/>
            <a:ext cx="3764632" cy="3580184"/>
          </a:xfrm>
          <a:prstGeom prst="rect">
            <a:avLst/>
          </a:prstGeom>
        </p:spPr>
      </p:pic>
    </p:spTree>
    <p:extLst>
      <p:ext uri="{BB962C8B-B14F-4D97-AF65-F5344CB8AC3E}">
        <p14:creationId xmlns:p14="http://schemas.microsoft.com/office/powerpoint/2010/main" val="3969178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748D-F453-ED32-CC89-4C674EAC740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5AFC3707-85C5-9CE0-8E13-540532586DE1}"/>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BEF1CE3-6401-D3BF-ECF1-42BDDE472837}"/>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5E0A8E8-7297-49E8-94A8-CD9D6C0019B7}"/>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47F9DF4-8869-3ED5-8FC1-AD7489EADC0F}"/>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B071CBB-FFB0-5474-468C-727E04A7B0C6}"/>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6B2FB8E-8640-C6DC-3F69-A99ED7F3006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FDE92BF1-B636-26C5-D210-23396F007312}"/>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
        <p:nvSpPr>
          <p:cNvPr id="2" name="CasellaDiTesto 1">
            <a:extLst>
              <a:ext uri="{FF2B5EF4-FFF2-40B4-BE49-F238E27FC236}">
                <a16:creationId xmlns:a16="http://schemas.microsoft.com/office/drawing/2014/main" id="{F50E2AB5-D89A-B9E0-5576-C9348828F876}"/>
              </a:ext>
            </a:extLst>
          </p:cNvPr>
          <p:cNvSpPr txBox="1"/>
          <p:nvPr/>
        </p:nvSpPr>
        <p:spPr>
          <a:xfrm>
            <a:off x="2950703" y="1591219"/>
            <a:ext cx="6281448"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VANTAGGIO DI SPAZIO</a:t>
            </a:r>
          </a:p>
        </p:txBody>
      </p:sp>
      <p:sp>
        <p:nvSpPr>
          <p:cNvPr id="7" name="CasellaDiTesto 6">
            <a:extLst>
              <a:ext uri="{FF2B5EF4-FFF2-40B4-BE49-F238E27FC236}">
                <a16:creationId xmlns:a16="http://schemas.microsoft.com/office/drawing/2014/main" id="{28B7482C-E6B8-6DC4-50DD-889DDE371D89}"/>
              </a:ext>
            </a:extLst>
          </p:cNvPr>
          <p:cNvSpPr txBox="1"/>
          <p:nvPr/>
        </p:nvSpPr>
        <p:spPr>
          <a:xfrm>
            <a:off x="874065" y="2444748"/>
            <a:ext cx="6159910" cy="2062103"/>
          </a:xfrm>
          <a:prstGeom prst="rect">
            <a:avLst/>
          </a:prstGeom>
          <a:noFill/>
        </p:spPr>
        <p:txBody>
          <a:bodyPr wrap="square">
            <a:spAutoFit/>
          </a:bodyPr>
          <a:lstStyle/>
          <a:p>
            <a:r>
              <a:rPr lang="it-IT" sz="1600" b="1" dirty="0"/>
              <a:t>Avere più spazio</a:t>
            </a:r>
            <a:r>
              <a:rPr lang="it-IT" sz="1600" dirty="0"/>
              <a:t> significa controllare un maggior numero di case nella metà campo avversaria. Questo consente ai propri pezzi di </a:t>
            </a:r>
            <a:r>
              <a:rPr lang="it-IT" sz="1600" b="1" dirty="0"/>
              <a:t>sfruttare case forti</a:t>
            </a:r>
            <a:r>
              <a:rPr lang="it-IT" sz="1600" dirty="0"/>
              <a:t>, muoversi più liberamente e coordinarsi in modo efficace. Inoltre, se si hanno </a:t>
            </a:r>
            <a:r>
              <a:rPr lang="it-IT" sz="1600" b="1" dirty="0"/>
              <a:t>pedoni avanzati</a:t>
            </a:r>
            <a:r>
              <a:rPr lang="it-IT" sz="1600" dirty="0"/>
              <a:t>, si è anche </a:t>
            </a:r>
            <a:r>
              <a:rPr lang="it-IT" sz="1600" b="1" dirty="0"/>
              <a:t>più vicini a una possibile promozione</a:t>
            </a:r>
            <a:r>
              <a:rPr lang="it-IT" sz="1600" dirty="0"/>
              <a:t>.</a:t>
            </a:r>
          </a:p>
          <a:p>
            <a:r>
              <a:rPr lang="it-IT" sz="1600" dirty="0"/>
              <a:t>Al contrario, il giocatore con </a:t>
            </a:r>
            <a:r>
              <a:rPr lang="it-IT" sz="1600" b="1" dirty="0"/>
              <a:t>meno spazio</a:t>
            </a:r>
            <a:r>
              <a:rPr lang="it-IT" sz="1600" dirty="0"/>
              <a:t> si ritrova con i pezzi </a:t>
            </a:r>
            <a:r>
              <a:rPr lang="it-IT" sz="1600" b="1" dirty="0"/>
              <a:t>limitati nell'attività</a:t>
            </a:r>
            <a:r>
              <a:rPr lang="it-IT" sz="1600" dirty="0"/>
              <a:t>, spesso bloccati dietro i propri pedoni, e costretto a una </a:t>
            </a:r>
            <a:r>
              <a:rPr lang="it-IT" sz="1600" b="1" dirty="0"/>
              <a:t>difesa passiva</a:t>
            </a:r>
            <a:r>
              <a:rPr lang="it-IT" sz="1600" dirty="0"/>
              <a:t>, con </a:t>
            </a:r>
            <a:r>
              <a:rPr lang="it-IT" sz="1600" b="1" dirty="0"/>
              <a:t>poche possibilità di iniziativa</a:t>
            </a:r>
            <a:r>
              <a:rPr lang="it-IT" sz="1600" dirty="0"/>
              <a:t>.</a:t>
            </a:r>
          </a:p>
        </p:txBody>
      </p:sp>
      <p:sp>
        <p:nvSpPr>
          <p:cNvPr id="8" name="Rettangolo 7">
            <a:extLst>
              <a:ext uri="{FF2B5EF4-FFF2-40B4-BE49-F238E27FC236}">
                <a16:creationId xmlns:a16="http://schemas.microsoft.com/office/drawing/2014/main" id="{AD3E6BAB-1BB7-0F42-EC92-E4155A29B4A9}"/>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1950A0D8-24A0-3EEC-FA82-E6F068A53835}"/>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0000C7A4-F3F4-208F-A981-01C5FA616684}"/>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40CB013F-D498-92B2-E94C-C2E365457341}"/>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C3032057-6242-AA8C-50CE-77FB36F9B587}"/>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8ED688E6-8961-FB0C-BFBE-97463BBE5E12}"/>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8E073345-F056-967F-213C-33B383142CC4}"/>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itolo 1">
            <a:extLst>
              <a:ext uri="{FF2B5EF4-FFF2-40B4-BE49-F238E27FC236}">
                <a16:creationId xmlns:a16="http://schemas.microsoft.com/office/drawing/2014/main" id="{EA4BA8F2-98ED-5DFC-D030-85966F32E3F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0" name="Immagine 9">
            <a:extLst>
              <a:ext uri="{FF2B5EF4-FFF2-40B4-BE49-F238E27FC236}">
                <a16:creationId xmlns:a16="http://schemas.microsoft.com/office/drawing/2014/main" id="{A6A2D74F-0212-BD73-200A-7B086BAF32A8}"/>
              </a:ext>
            </a:extLst>
          </p:cNvPr>
          <p:cNvPicPr>
            <a:picLocks noChangeAspect="1"/>
          </p:cNvPicPr>
          <p:nvPr/>
        </p:nvPicPr>
        <p:blipFill>
          <a:blip r:embed="rId5"/>
          <a:stretch>
            <a:fillRect/>
          </a:stretch>
        </p:blipFill>
        <p:spPr>
          <a:xfrm>
            <a:off x="7424478" y="2124068"/>
            <a:ext cx="3766948" cy="3587570"/>
          </a:xfrm>
          <a:prstGeom prst="rect">
            <a:avLst/>
          </a:prstGeom>
        </p:spPr>
      </p:pic>
    </p:spTree>
    <p:extLst>
      <p:ext uri="{BB962C8B-B14F-4D97-AF65-F5344CB8AC3E}">
        <p14:creationId xmlns:p14="http://schemas.microsoft.com/office/powerpoint/2010/main" val="408631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1C888-330E-6FB7-8381-A7666009153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A3E86D7-116B-FFFB-4412-A7001ACC538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867944D9-E4A2-E983-899C-0EA6EA7E9F2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5903CAA-0299-1572-9E6E-47A9C5C74CB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2CCFE7A9-958D-3282-40D3-555DED42D4A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BCF9513-7129-56B5-6AAF-58364A30C22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77BBE07-A671-E48E-B96B-CA63997BD55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4305E3B2-397A-C2A4-00DC-0F7E902D6DE1}"/>
              </a:ext>
            </a:extLst>
          </p:cNvPr>
          <p:cNvSpPr txBox="1"/>
          <p:nvPr/>
        </p:nvSpPr>
        <p:spPr>
          <a:xfrm>
            <a:off x="2579365" y="1591219"/>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ATTENZIONE!</a:t>
            </a:r>
          </a:p>
        </p:txBody>
      </p:sp>
      <p:sp>
        <p:nvSpPr>
          <p:cNvPr id="4" name="CasellaDiTesto 3">
            <a:extLst>
              <a:ext uri="{FF2B5EF4-FFF2-40B4-BE49-F238E27FC236}">
                <a16:creationId xmlns:a16="http://schemas.microsoft.com/office/drawing/2014/main" id="{950E0DC6-F179-0006-0E3C-D47B54E170A8}"/>
              </a:ext>
            </a:extLst>
          </p:cNvPr>
          <p:cNvSpPr txBox="1"/>
          <p:nvPr/>
        </p:nvSpPr>
        <p:spPr>
          <a:xfrm>
            <a:off x="495109" y="2257943"/>
            <a:ext cx="10994740" cy="2862322"/>
          </a:xfrm>
          <a:prstGeom prst="rect">
            <a:avLst/>
          </a:prstGeom>
          <a:noFill/>
        </p:spPr>
        <p:txBody>
          <a:bodyPr wrap="square">
            <a:spAutoFit/>
          </a:bodyPr>
          <a:lstStyle/>
          <a:p>
            <a:pPr algn="just"/>
            <a:r>
              <a:rPr lang="it-IT" dirty="0"/>
              <a:t>È importante specificare ancora una volta, che </a:t>
            </a:r>
            <a:r>
              <a:rPr lang="it-IT" b="1" dirty="0"/>
              <a:t>la valutazione della posizione è un tema altamente complesso</a:t>
            </a:r>
            <a:r>
              <a:rPr lang="it-IT" dirty="0"/>
              <a:t>, che </a:t>
            </a:r>
            <a:r>
              <a:rPr lang="it-IT" b="1" dirty="0"/>
              <a:t>non si basa solo su uno o su alcuni degli aspetti visti finora</a:t>
            </a:r>
            <a:r>
              <a:rPr lang="it-IT" dirty="0"/>
              <a:t>, ma nasce da </a:t>
            </a:r>
            <a:r>
              <a:rPr lang="it-IT" b="1" dirty="0"/>
              <a:t>un insieme di elementi interconnessi</a:t>
            </a:r>
            <a:r>
              <a:rPr lang="it-IT" dirty="0"/>
              <a:t>, da </a:t>
            </a:r>
            <a:r>
              <a:rPr lang="it-IT" b="1" dirty="0"/>
              <a:t>considerare contemporaneamente e in relazione tra loro</a:t>
            </a:r>
            <a:r>
              <a:rPr lang="it-IT" dirty="0"/>
              <a:t>.</a:t>
            </a:r>
          </a:p>
          <a:p>
            <a:pPr algn="just"/>
            <a:r>
              <a:rPr lang="it-IT" dirty="0"/>
              <a:t>Il nostro obiettivo è quello di </a:t>
            </a:r>
            <a:r>
              <a:rPr lang="it-IT" b="1" dirty="0"/>
              <a:t>fornire una base accessibile</a:t>
            </a:r>
            <a:r>
              <a:rPr lang="it-IT" dirty="0"/>
              <a:t> per iniziare a </a:t>
            </a:r>
            <a:r>
              <a:rPr lang="it-IT" b="1" dirty="0"/>
              <a:t>ragionare in modo consapevole sulla posizione</a:t>
            </a:r>
            <a:r>
              <a:rPr lang="it-IT" dirty="0"/>
              <a:t>, tenendo presente che </a:t>
            </a:r>
            <a:r>
              <a:rPr lang="it-IT" b="1" dirty="0"/>
              <a:t>quelli illustrati finora sono solo alcuni tra i principali fattori</a:t>
            </a:r>
            <a:r>
              <a:rPr lang="it-IT" dirty="0"/>
              <a:t> da cui partire, e </a:t>
            </a:r>
            <a:r>
              <a:rPr lang="it-IT" b="1" dirty="0"/>
              <a:t>non rappresentano un elenco esaustivo</a:t>
            </a:r>
            <a:r>
              <a:rPr lang="it-IT" dirty="0"/>
              <a:t>.</a:t>
            </a:r>
          </a:p>
          <a:p>
            <a:pPr algn="just"/>
            <a:r>
              <a:rPr lang="it-IT" dirty="0"/>
              <a:t>Un giocatore esperto, con il tempo, impara a tenere conto anche di </a:t>
            </a:r>
            <a:r>
              <a:rPr lang="it-IT" b="1" dirty="0"/>
              <a:t>altri elementi più sottili e raffinati</a:t>
            </a:r>
            <a:r>
              <a:rPr lang="it-IT" dirty="0"/>
              <a:t>, che vanno </a:t>
            </a:r>
            <a:r>
              <a:rPr lang="it-IT" b="1" dirty="0"/>
              <a:t>oltre la comprensione iniziale</a:t>
            </a:r>
            <a:r>
              <a:rPr lang="it-IT" dirty="0"/>
              <a:t> e che, per semplicità, non approfondiremo qui.</a:t>
            </a:r>
          </a:p>
          <a:p>
            <a:pPr algn="just"/>
            <a:r>
              <a:rPr lang="it-IT" b="1" dirty="0"/>
              <a:t>L’importante, per ora, è capire cos’è la valutazione della posizione e perché è fondamentale per l’attuazione di qualsiasi strategia.</a:t>
            </a:r>
            <a:endParaRPr lang="it-IT" dirty="0"/>
          </a:p>
        </p:txBody>
      </p:sp>
      <p:sp>
        <p:nvSpPr>
          <p:cNvPr id="5" name="Titolo 1">
            <a:extLst>
              <a:ext uri="{FF2B5EF4-FFF2-40B4-BE49-F238E27FC236}">
                <a16:creationId xmlns:a16="http://schemas.microsoft.com/office/drawing/2014/main" id="{FF022D7E-81D7-0765-6962-7BB6D93A325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
        <p:nvSpPr>
          <p:cNvPr id="6" name="Titolo 1">
            <a:extLst>
              <a:ext uri="{FF2B5EF4-FFF2-40B4-BE49-F238E27FC236}">
                <a16:creationId xmlns:a16="http://schemas.microsoft.com/office/drawing/2014/main" id="{72A3E82B-E703-F376-54AE-1F131FB40FD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VALUTAZIONE DELLA POSIZIONE</a:t>
            </a:r>
          </a:p>
        </p:txBody>
      </p:sp>
    </p:spTree>
    <p:extLst>
      <p:ext uri="{BB962C8B-B14F-4D97-AF65-F5344CB8AC3E}">
        <p14:creationId xmlns:p14="http://schemas.microsoft.com/office/powerpoint/2010/main" val="340840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77AAF-CDC3-D315-3B89-1FDF3B45DE8C}"/>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8E5A9D6-DA28-25B7-482D-8E791FD6151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FE5F980-8AC2-A3F4-9BAF-E38773F4C055}"/>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50BD9C7-8B37-22FC-5837-7E11D705DCBB}"/>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17DAFB18-25E8-B24D-2B2F-4ED3ABBAFC1C}"/>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D60F9D3-C6F7-6A5A-8E3A-8F57FBB485FF}"/>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17330B1-3C30-ACCC-2BE9-95B5A18E2E1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pic>
        <p:nvPicPr>
          <p:cNvPr id="4" name="Immagine 3">
            <a:extLst>
              <a:ext uri="{FF2B5EF4-FFF2-40B4-BE49-F238E27FC236}">
                <a16:creationId xmlns:a16="http://schemas.microsoft.com/office/drawing/2014/main" id="{59C731AE-23D0-7438-7E23-CDB4F91589C3}"/>
              </a:ext>
            </a:extLst>
          </p:cNvPr>
          <p:cNvPicPr>
            <a:picLocks noChangeAspect="1"/>
          </p:cNvPicPr>
          <p:nvPr/>
        </p:nvPicPr>
        <p:blipFill>
          <a:blip r:embed="rId5"/>
          <a:stretch>
            <a:fillRect/>
          </a:stretch>
        </p:blipFill>
        <p:spPr>
          <a:xfrm>
            <a:off x="1237932" y="1664909"/>
            <a:ext cx="3915790" cy="3913239"/>
          </a:xfrm>
          <a:prstGeom prst="rect">
            <a:avLst/>
          </a:prstGeom>
        </p:spPr>
      </p:pic>
      <p:sp>
        <p:nvSpPr>
          <p:cNvPr id="5" name="CasellaDiTesto 4">
            <a:extLst>
              <a:ext uri="{FF2B5EF4-FFF2-40B4-BE49-F238E27FC236}">
                <a16:creationId xmlns:a16="http://schemas.microsoft.com/office/drawing/2014/main" id="{E6F629C5-988B-7978-8A3A-3193B5324362}"/>
              </a:ext>
            </a:extLst>
          </p:cNvPr>
          <p:cNvSpPr txBox="1"/>
          <p:nvPr/>
        </p:nvSpPr>
        <p:spPr>
          <a:xfrm>
            <a:off x="5742487" y="1618559"/>
            <a:ext cx="5107409" cy="3416320"/>
          </a:xfrm>
          <a:prstGeom prst="rect">
            <a:avLst/>
          </a:prstGeom>
          <a:noFill/>
        </p:spPr>
        <p:txBody>
          <a:bodyPr wrap="square" rtlCol="0">
            <a:spAutoFit/>
          </a:bodyPr>
          <a:lstStyle/>
          <a:p>
            <a:pPr algn="just"/>
            <a:r>
              <a:rPr lang="it-IT" dirty="0"/>
              <a:t>Ogni casa della scacchiera è identificata da una </a:t>
            </a:r>
            <a:r>
              <a:rPr lang="it-IT" b="1" dirty="0"/>
              <a:t>lettera</a:t>
            </a:r>
            <a:r>
              <a:rPr lang="it-IT" dirty="0"/>
              <a:t> e un </a:t>
            </a:r>
            <a:r>
              <a:rPr lang="it-IT" b="1" dirty="0"/>
              <a:t>numero</a:t>
            </a:r>
            <a:r>
              <a:rPr lang="it-IT" dirty="0"/>
              <a:t>:</a:t>
            </a:r>
          </a:p>
          <a:p>
            <a:pPr algn="just"/>
            <a:endParaRPr lang="it-IT" dirty="0"/>
          </a:p>
          <a:p>
            <a:pPr marL="285750" indent="-285750" algn="just">
              <a:buFont typeface="Arial" panose="020B0604020202020204" pitchFamily="34" charset="0"/>
              <a:buChar char="•"/>
            </a:pPr>
            <a:r>
              <a:rPr lang="it-IT" dirty="0"/>
              <a:t>La </a:t>
            </a:r>
            <a:r>
              <a:rPr lang="it-IT" b="1" dirty="0"/>
              <a:t>lettera</a:t>
            </a:r>
            <a:r>
              <a:rPr lang="it-IT" dirty="0"/>
              <a:t> indica la </a:t>
            </a:r>
            <a:r>
              <a:rPr lang="it-IT" b="1" dirty="0"/>
              <a:t>colonna</a:t>
            </a:r>
          </a:p>
          <a:p>
            <a:pPr marL="285750" indent="-285750" algn="just">
              <a:buFont typeface="Arial" panose="020B0604020202020204" pitchFamily="34" charset="0"/>
              <a:buChar char="•"/>
            </a:pPr>
            <a:r>
              <a:rPr lang="it-IT" dirty="0"/>
              <a:t>Il </a:t>
            </a:r>
            <a:r>
              <a:rPr lang="it-IT" b="1" dirty="0"/>
              <a:t>numero</a:t>
            </a:r>
            <a:r>
              <a:rPr lang="it-IT" dirty="0"/>
              <a:t> indica la </a:t>
            </a:r>
            <a:r>
              <a:rPr lang="it-IT" b="1" dirty="0"/>
              <a:t>traversa</a:t>
            </a:r>
          </a:p>
          <a:p>
            <a:pPr algn="just"/>
            <a:endParaRPr lang="it-IT" dirty="0"/>
          </a:p>
          <a:p>
            <a:pPr algn="just"/>
            <a:r>
              <a:rPr lang="it-IT" dirty="0"/>
              <a:t>Ad esempio, la casa </a:t>
            </a:r>
            <a:r>
              <a:rPr lang="it-IT" b="1" dirty="0"/>
              <a:t>f4</a:t>
            </a:r>
            <a:r>
              <a:rPr lang="it-IT" dirty="0"/>
              <a:t> si trova nella colonna f e nella quarta traversa.</a:t>
            </a:r>
          </a:p>
          <a:p>
            <a:pPr marL="285750" indent="-285750" algn="just">
              <a:buFont typeface="Arial" panose="020B0604020202020204" pitchFamily="34" charset="0"/>
              <a:buChar char="•"/>
            </a:pPr>
            <a:endParaRPr lang="it-IT" dirty="0"/>
          </a:p>
          <a:p>
            <a:pPr marL="285750" indent="-285750" algn="just">
              <a:buFont typeface="Arial" panose="020B0604020202020204" pitchFamily="34" charset="0"/>
              <a:buChar char="•"/>
            </a:pPr>
            <a:endParaRPr lang="it-IT" dirty="0"/>
          </a:p>
          <a:p>
            <a:pPr marL="285750" indent="-285750" algn="just">
              <a:buFont typeface="Arial" panose="020B0604020202020204" pitchFamily="34" charset="0"/>
              <a:buChar char="•"/>
            </a:pPr>
            <a:endParaRPr lang="it-IT" dirty="0"/>
          </a:p>
          <a:p>
            <a:pPr algn="just"/>
            <a:endParaRPr lang="it-IT" dirty="0"/>
          </a:p>
        </p:txBody>
      </p:sp>
      <p:sp>
        <p:nvSpPr>
          <p:cNvPr id="2" name="Rettangolo 1">
            <a:extLst>
              <a:ext uri="{FF2B5EF4-FFF2-40B4-BE49-F238E27FC236}">
                <a16:creationId xmlns:a16="http://schemas.microsoft.com/office/drawing/2014/main" id="{AA57A2ED-304F-29D7-C175-B13DE7CC62D6}"/>
              </a:ext>
            </a:extLst>
          </p:cNvPr>
          <p:cNvSpPr/>
          <p:nvPr/>
        </p:nvSpPr>
        <p:spPr>
          <a:xfrm>
            <a:off x="3626560" y="3566621"/>
            <a:ext cx="624348" cy="62434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F1B61A0B-25DE-C7DA-F578-7F0BE07ED23F}"/>
              </a:ext>
            </a:extLst>
          </p:cNvPr>
          <p:cNvSpPr/>
          <p:nvPr/>
        </p:nvSpPr>
        <p:spPr>
          <a:xfrm>
            <a:off x="791497" y="372806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66BB1419-5C5A-DA07-7CF1-435F85B1BB50}"/>
              </a:ext>
            </a:extLst>
          </p:cNvPr>
          <p:cNvSpPr/>
          <p:nvPr/>
        </p:nvSpPr>
        <p:spPr>
          <a:xfrm rot="16200000">
            <a:off x="3744498" y="5632209"/>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a:extLst>
              <a:ext uri="{FF2B5EF4-FFF2-40B4-BE49-F238E27FC236}">
                <a16:creationId xmlns:a16="http://schemas.microsoft.com/office/drawing/2014/main" id="{E260F828-2FF8-0CF6-B12B-A3A30B2F5C5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7" name="Titolo 1">
            <a:extLst>
              <a:ext uri="{FF2B5EF4-FFF2-40B4-BE49-F238E27FC236}">
                <a16:creationId xmlns:a16="http://schemas.microsoft.com/office/drawing/2014/main" id="{BE8C2378-B856-EC63-8A64-DD867F3DC281}"/>
              </a:ext>
            </a:extLst>
          </p:cNvPr>
          <p:cNvSpPr txBox="1">
            <a:spLocks/>
          </p:cNvSpPr>
          <p:nvPr/>
        </p:nvSpPr>
        <p:spPr>
          <a:xfrm>
            <a:off x="0" y="477778"/>
            <a:ext cx="12193543"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SCACCHIERA E LA DISPOSIZIONE DEI PEZZI</a:t>
            </a:r>
          </a:p>
        </p:txBody>
      </p:sp>
    </p:spTree>
    <p:extLst>
      <p:ext uri="{BB962C8B-B14F-4D97-AF65-F5344CB8AC3E}">
        <p14:creationId xmlns:p14="http://schemas.microsoft.com/office/powerpoint/2010/main" val="123431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8C6B-BBE4-BF81-DE3A-C618B2403A0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2C86DFA-4AE8-7727-02BD-CBCF6F4EB4F0}"/>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2983A9A-151F-1BFC-F087-568F058A952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244CFBB-2A2A-3AC9-D68C-66A752D760B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0174374-972B-6558-424A-1EE2B229A04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E616BF9A-2473-60C7-C47F-F08C3D56A72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EDC3D9E-51F1-193E-7236-8A00E450038F}"/>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38E6DBA-C383-90AE-A58B-4530F53CE5F1}"/>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5" name="CasellaDiTesto 4">
            <a:extLst>
              <a:ext uri="{FF2B5EF4-FFF2-40B4-BE49-F238E27FC236}">
                <a16:creationId xmlns:a16="http://schemas.microsoft.com/office/drawing/2014/main" id="{E26AF889-7842-9271-6D96-FF7126C6550D}"/>
              </a:ext>
            </a:extLst>
          </p:cNvPr>
          <p:cNvSpPr txBox="1"/>
          <p:nvPr/>
        </p:nvSpPr>
        <p:spPr>
          <a:xfrm>
            <a:off x="485965" y="1681360"/>
            <a:ext cx="11111183" cy="923330"/>
          </a:xfrm>
          <a:prstGeom prst="rect">
            <a:avLst/>
          </a:prstGeom>
          <a:noFill/>
        </p:spPr>
        <p:txBody>
          <a:bodyPr wrap="square">
            <a:spAutoFit/>
          </a:bodyPr>
          <a:lstStyle/>
          <a:p>
            <a:pPr algn="just"/>
            <a:r>
              <a:rPr lang="it-IT" dirty="0"/>
              <a:t>Ora che abbiamo visto alcuni esempi di strategie comuni, voglio presentarti anche una </a:t>
            </a:r>
            <a:r>
              <a:rPr lang="it-IT" b="1" dirty="0"/>
              <a:t>tecnica semplice ma efficace</a:t>
            </a:r>
            <a:r>
              <a:rPr lang="it-IT" dirty="0"/>
              <a:t>, pensata soprattutto per chi è agli inizi. Si chiama </a:t>
            </a:r>
            <a:r>
              <a:rPr lang="it-IT" b="1" dirty="0"/>
              <a:t>SCAP</a:t>
            </a:r>
            <a:r>
              <a:rPr lang="it-IT" dirty="0"/>
              <a:t> (acronimo che sta per </a:t>
            </a:r>
            <a:r>
              <a:rPr lang="it-IT" b="1" dirty="0"/>
              <a:t>Scacco, Cattura, Attacco, Posizione) </a:t>
            </a:r>
            <a:r>
              <a:rPr lang="it-IT" dirty="0"/>
              <a:t>ed è un ottimo strumento per </a:t>
            </a:r>
            <a:r>
              <a:rPr lang="it-IT" b="1" dirty="0"/>
              <a:t>organizzare il pensiero strategico</a:t>
            </a:r>
            <a:r>
              <a:rPr lang="it-IT" dirty="0"/>
              <a:t> durante una partita.</a:t>
            </a:r>
          </a:p>
        </p:txBody>
      </p:sp>
      <p:sp>
        <p:nvSpPr>
          <p:cNvPr id="11" name="CasellaDiTesto 10">
            <a:extLst>
              <a:ext uri="{FF2B5EF4-FFF2-40B4-BE49-F238E27FC236}">
                <a16:creationId xmlns:a16="http://schemas.microsoft.com/office/drawing/2014/main" id="{807CD43D-E49B-C993-D79D-326891F849B6}"/>
              </a:ext>
            </a:extLst>
          </p:cNvPr>
          <p:cNvSpPr txBox="1"/>
          <p:nvPr/>
        </p:nvSpPr>
        <p:spPr>
          <a:xfrm>
            <a:off x="4703566" y="2826304"/>
            <a:ext cx="2675977" cy="369332"/>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b="1" dirty="0">
                <a:solidFill>
                  <a:srgbClr val="CD831D"/>
                </a:solidFill>
              </a:rPr>
              <a:t>S: Scacco</a:t>
            </a:r>
          </a:p>
        </p:txBody>
      </p:sp>
      <p:sp>
        <p:nvSpPr>
          <p:cNvPr id="16" name="CasellaDiTesto 15">
            <a:extLst>
              <a:ext uri="{FF2B5EF4-FFF2-40B4-BE49-F238E27FC236}">
                <a16:creationId xmlns:a16="http://schemas.microsoft.com/office/drawing/2014/main" id="{AAF2BECF-6594-0F6C-ED0D-5EC5E6D8808D}"/>
              </a:ext>
            </a:extLst>
          </p:cNvPr>
          <p:cNvSpPr txBox="1"/>
          <p:nvPr/>
        </p:nvSpPr>
        <p:spPr>
          <a:xfrm>
            <a:off x="4703568" y="3572937"/>
            <a:ext cx="2675977" cy="369332"/>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b="1" dirty="0">
                <a:solidFill>
                  <a:srgbClr val="CD831D"/>
                </a:solidFill>
              </a:rPr>
              <a:t>C: Cattura</a:t>
            </a:r>
          </a:p>
        </p:txBody>
      </p:sp>
      <p:sp>
        <p:nvSpPr>
          <p:cNvPr id="17" name="CasellaDiTesto 16">
            <a:extLst>
              <a:ext uri="{FF2B5EF4-FFF2-40B4-BE49-F238E27FC236}">
                <a16:creationId xmlns:a16="http://schemas.microsoft.com/office/drawing/2014/main" id="{5042A603-7DC2-4530-88ED-A44469C51504}"/>
              </a:ext>
            </a:extLst>
          </p:cNvPr>
          <p:cNvSpPr txBox="1"/>
          <p:nvPr/>
        </p:nvSpPr>
        <p:spPr>
          <a:xfrm>
            <a:off x="4703568" y="4319570"/>
            <a:ext cx="2675977" cy="369332"/>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b="1" dirty="0">
                <a:solidFill>
                  <a:srgbClr val="CD831D"/>
                </a:solidFill>
              </a:rPr>
              <a:t>A: Attacco</a:t>
            </a:r>
          </a:p>
        </p:txBody>
      </p:sp>
      <p:sp>
        <p:nvSpPr>
          <p:cNvPr id="18" name="CasellaDiTesto 17">
            <a:extLst>
              <a:ext uri="{FF2B5EF4-FFF2-40B4-BE49-F238E27FC236}">
                <a16:creationId xmlns:a16="http://schemas.microsoft.com/office/drawing/2014/main" id="{787D30B9-8ADA-4147-76A2-11C5A8069133}"/>
              </a:ext>
            </a:extLst>
          </p:cNvPr>
          <p:cNvSpPr txBox="1"/>
          <p:nvPr/>
        </p:nvSpPr>
        <p:spPr>
          <a:xfrm>
            <a:off x="4703567" y="5066203"/>
            <a:ext cx="2675977" cy="369332"/>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b="1" dirty="0">
                <a:solidFill>
                  <a:srgbClr val="CD831D"/>
                </a:solidFill>
              </a:rPr>
              <a:t>P: Posizione</a:t>
            </a:r>
          </a:p>
        </p:txBody>
      </p:sp>
      <p:sp>
        <p:nvSpPr>
          <p:cNvPr id="19" name="Freccia a destra 18">
            <a:extLst>
              <a:ext uri="{FF2B5EF4-FFF2-40B4-BE49-F238E27FC236}">
                <a16:creationId xmlns:a16="http://schemas.microsoft.com/office/drawing/2014/main" id="{8F28F30E-4189-A7D8-3C1A-0D73DDE28584}"/>
              </a:ext>
            </a:extLst>
          </p:cNvPr>
          <p:cNvSpPr/>
          <p:nvPr/>
        </p:nvSpPr>
        <p:spPr>
          <a:xfrm rot="5400000">
            <a:off x="5906759" y="3220280"/>
            <a:ext cx="369333"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a:extLst>
              <a:ext uri="{FF2B5EF4-FFF2-40B4-BE49-F238E27FC236}">
                <a16:creationId xmlns:a16="http://schemas.microsoft.com/office/drawing/2014/main" id="{BE1486AA-0248-AE3A-D4AF-F9C61A2563F3}"/>
              </a:ext>
            </a:extLst>
          </p:cNvPr>
          <p:cNvSpPr/>
          <p:nvPr/>
        </p:nvSpPr>
        <p:spPr>
          <a:xfrm rot="5400000">
            <a:off x="5906759" y="3965793"/>
            <a:ext cx="369333"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a:extLst>
              <a:ext uri="{FF2B5EF4-FFF2-40B4-BE49-F238E27FC236}">
                <a16:creationId xmlns:a16="http://schemas.microsoft.com/office/drawing/2014/main" id="{BE45120A-A4EC-7D9A-9AD6-6C5995EF651C}"/>
              </a:ext>
            </a:extLst>
          </p:cNvPr>
          <p:cNvSpPr/>
          <p:nvPr/>
        </p:nvSpPr>
        <p:spPr>
          <a:xfrm rot="5400000">
            <a:off x="5909130" y="4715024"/>
            <a:ext cx="376499"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9326DE56-52A6-EA10-6A32-2B408F95D7F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90397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67572-071D-687E-6D1C-7429CFD20B6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59303E2-6CF5-3F8E-3DE4-2DD0537A157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D3839A25-E31B-5892-B8FF-DC4EE6C6BCBE}"/>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87C45AE-9C6F-273B-CD04-8411FF0820F4}"/>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1133D8D-552D-278C-2A29-A26A5BED9BD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3378BE7-28AE-AC4A-01D1-06506558045E}"/>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C92D99B-B78C-B8E4-244B-9AE8FFEFE56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7F7FBA9E-4548-F0FD-992F-B0157929C0DD}"/>
              </a:ext>
            </a:extLst>
          </p:cNvPr>
          <p:cNvSpPr txBox="1"/>
          <p:nvPr/>
        </p:nvSpPr>
        <p:spPr>
          <a:xfrm>
            <a:off x="485965" y="1875945"/>
            <a:ext cx="10994740" cy="2862322"/>
          </a:xfrm>
          <a:prstGeom prst="rect">
            <a:avLst/>
          </a:prstGeom>
          <a:noFill/>
        </p:spPr>
        <p:txBody>
          <a:bodyPr wrap="square">
            <a:spAutoFit/>
          </a:bodyPr>
          <a:lstStyle/>
          <a:p>
            <a:pPr marL="285750" indent="-285750" algn="just">
              <a:buFont typeface="Arial" panose="020B0604020202020204" pitchFamily="34" charset="0"/>
              <a:buChar char="•"/>
            </a:pPr>
            <a:r>
              <a:rPr lang="it-IT" b="1" dirty="0"/>
              <a:t>Scacco</a:t>
            </a:r>
            <a:r>
              <a:rPr lang="it-IT" dirty="0"/>
              <a:t> – Posso dare uno scacco che sia utile? Come sappiamo lo scacco è una mossa che attacca il re avversario costringendolo ad </a:t>
            </a:r>
            <a:r>
              <a:rPr lang="it-IT" b="1" dirty="0"/>
              <a:t>una risposta obbligata</a:t>
            </a:r>
            <a:r>
              <a:rPr lang="it-IT" dirty="0"/>
              <a:t> (muovere il re, parare lo scacco o catturare il pezzo). Per questo viene prima di tutto: può cambiare completamente il corso della partita. Attenzione però a dare scacco solo se è utile: </a:t>
            </a:r>
            <a:r>
              <a:rPr lang="it-IT" i="1" dirty="0"/>
              <a:t>«Chi dà scacco senza scopo se ne pente prima o dopo»</a:t>
            </a:r>
          </a:p>
          <a:p>
            <a:pPr marL="285750" indent="-285750" algn="just">
              <a:buFont typeface="Arial" panose="020B0604020202020204" pitchFamily="34" charset="0"/>
              <a:buChar char="•"/>
            </a:pPr>
            <a:r>
              <a:rPr lang="it-IT" b="1" dirty="0"/>
              <a:t>Cattura</a:t>
            </a:r>
            <a:r>
              <a:rPr lang="it-IT" dirty="0"/>
              <a:t> – Se non ci sono scacchi utili, posso catturare un pezzo in modo vantaggioso? Non cogliere una buona occasione di cattura significa rinunciare a un vantaggio materiale.</a:t>
            </a:r>
          </a:p>
          <a:p>
            <a:pPr marL="285750" indent="-285750" algn="just">
              <a:buFont typeface="Arial" panose="020B0604020202020204" pitchFamily="34" charset="0"/>
              <a:buChar char="•"/>
            </a:pPr>
            <a:r>
              <a:rPr lang="it-IT" b="1" dirty="0"/>
              <a:t>Attacco</a:t>
            </a:r>
            <a:r>
              <a:rPr lang="it-IT" dirty="0"/>
              <a:t> – Posso </a:t>
            </a:r>
            <a:r>
              <a:rPr lang="it-IT" b="1" dirty="0"/>
              <a:t>minacciare</a:t>
            </a:r>
            <a:r>
              <a:rPr lang="it-IT" dirty="0"/>
              <a:t> un pezzo importante dell’avversario o metterlo sotto pressione? Ad esempio, inchiodarlo, attaccarlo con due pezzi, o forzarlo a muovere.</a:t>
            </a:r>
          </a:p>
          <a:p>
            <a:pPr marL="285750" indent="-285750" algn="just">
              <a:buFont typeface="Arial" panose="020B0604020202020204" pitchFamily="34" charset="0"/>
              <a:buChar char="•"/>
            </a:pPr>
            <a:r>
              <a:rPr lang="it-IT" b="1" dirty="0"/>
              <a:t>Posizione</a:t>
            </a:r>
            <a:r>
              <a:rPr lang="it-IT" dirty="0"/>
              <a:t> – Se non posso fare nulla di tutto ciò, allora </a:t>
            </a:r>
            <a:r>
              <a:rPr lang="it-IT" b="1" dirty="0"/>
              <a:t>miglioro la posizione</a:t>
            </a:r>
            <a:r>
              <a:rPr lang="it-IT" dirty="0"/>
              <a:t> dei miei pezzi: sviluppo, centralizzazione, torri su colonne aperte, re al sicuro, ecc.</a:t>
            </a:r>
          </a:p>
        </p:txBody>
      </p:sp>
      <p:sp>
        <p:nvSpPr>
          <p:cNvPr id="4" name="CasellaDiTesto 3">
            <a:extLst>
              <a:ext uri="{FF2B5EF4-FFF2-40B4-BE49-F238E27FC236}">
                <a16:creationId xmlns:a16="http://schemas.microsoft.com/office/drawing/2014/main" id="{18124B49-3032-A85B-DF19-097778895AFD}"/>
              </a:ext>
            </a:extLst>
          </p:cNvPr>
          <p:cNvSpPr txBox="1"/>
          <p:nvPr/>
        </p:nvSpPr>
        <p:spPr>
          <a:xfrm>
            <a:off x="495109" y="1372281"/>
            <a:ext cx="10994740" cy="369332"/>
          </a:xfrm>
          <a:prstGeom prst="rect">
            <a:avLst/>
          </a:prstGeom>
          <a:noFill/>
        </p:spPr>
        <p:txBody>
          <a:bodyPr wrap="square">
            <a:spAutoFit/>
          </a:bodyPr>
          <a:lstStyle/>
          <a:p>
            <a:pPr algn="just"/>
            <a:r>
              <a:rPr lang="it-IT" dirty="0"/>
              <a:t>Lo</a:t>
            </a:r>
            <a:r>
              <a:rPr lang="it-IT" b="1" dirty="0"/>
              <a:t> SCAP </a:t>
            </a:r>
            <a:r>
              <a:rPr lang="it-IT" dirty="0"/>
              <a:t>indica una </a:t>
            </a:r>
            <a:r>
              <a:rPr lang="it-IT" b="1" dirty="0"/>
              <a:t>gerarchia mentale</a:t>
            </a:r>
            <a:r>
              <a:rPr lang="it-IT" dirty="0"/>
              <a:t> da seguire quando tocca a te muovere:</a:t>
            </a:r>
          </a:p>
        </p:txBody>
      </p:sp>
      <p:grpSp>
        <p:nvGrpSpPr>
          <p:cNvPr id="12" name="Gruppo 11">
            <a:extLst>
              <a:ext uri="{FF2B5EF4-FFF2-40B4-BE49-F238E27FC236}">
                <a16:creationId xmlns:a16="http://schemas.microsoft.com/office/drawing/2014/main" id="{CC92D7A5-3B6D-EA97-FD50-D9CEB3037BF0}"/>
              </a:ext>
            </a:extLst>
          </p:cNvPr>
          <p:cNvGrpSpPr/>
          <p:nvPr/>
        </p:nvGrpSpPr>
        <p:grpSpPr>
          <a:xfrm>
            <a:off x="495109" y="4730743"/>
            <a:ext cx="11040023" cy="1200329"/>
            <a:chOff x="449825" y="5141790"/>
            <a:chExt cx="11040023" cy="1200329"/>
          </a:xfrm>
        </p:grpSpPr>
        <p:sp>
          <p:nvSpPr>
            <p:cNvPr id="7" name="CasellaDiTesto 6">
              <a:extLst>
                <a:ext uri="{FF2B5EF4-FFF2-40B4-BE49-F238E27FC236}">
                  <a16:creationId xmlns:a16="http://schemas.microsoft.com/office/drawing/2014/main" id="{731EF212-2C6C-A056-752E-83D82CD2D251}"/>
                </a:ext>
              </a:extLst>
            </p:cNvPr>
            <p:cNvSpPr txBox="1"/>
            <p:nvPr/>
          </p:nvSpPr>
          <p:spPr>
            <a:xfrm>
              <a:off x="449825" y="5141790"/>
              <a:ext cx="11040023" cy="1200329"/>
            </a:xfrm>
            <a:prstGeom prst="rect">
              <a:avLst/>
            </a:prstGeom>
            <a:noFill/>
          </p:spPr>
          <p:txBody>
            <a:bodyPr wrap="square">
              <a:spAutoFit/>
            </a:bodyPr>
            <a:lstStyle/>
            <a:p>
              <a:r>
                <a:rPr lang="it-IT" dirty="0"/>
                <a:t>Non seguire questa logica può portarti a perdere opportunità importanti: nei siti come </a:t>
              </a:r>
              <a:r>
                <a:rPr lang="it-IT" i="1" dirty="0"/>
                <a:t>chess.com</a:t>
              </a:r>
              <a:r>
                <a:rPr lang="it-IT" dirty="0"/>
                <a:t>, ad esempio, </a:t>
              </a:r>
              <a:r>
                <a:rPr lang="it-IT" b="1" dirty="0"/>
                <a:t>non dare uno scacco vincente o non catturare un pezzo gratis</a:t>
              </a:r>
              <a:r>
                <a:rPr lang="it-IT" dirty="0"/>
                <a:t> viene spesso segnalato come </a:t>
              </a:r>
              <a:r>
                <a:rPr lang="it-IT" b="1" dirty="0"/>
                <a:t>"mossa mancata"</a:t>
              </a:r>
              <a:r>
                <a:rPr lang="it-IT" dirty="0"/>
                <a:t>,           perché significa sprecare una possibilità concreta di ottenere un vantaggio o migliorare la propria posizione.</a:t>
              </a:r>
            </a:p>
          </p:txBody>
        </p:sp>
        <p:pic>
          <p:nvPicPr>
            <p:cNvPr id="11" name="Immagine 10">
              <a:extLst>
                <a:ext uri="{FF2B5EF4-FFF2-40B4-BE49-F238E27FC236}">
                  <a16:creationId xmlns:a16="http://schemas.microsoft.com/office/drawing/2014/main" id="{81844841-E66E-D47D-C115-668543D47815}"/>
                </a:ext>
              </a:extLst>
            </p:cNvPr>
            <p:cNvPicPr>
              <a:picLocks noChangeAspect="1"/>
            </p:cNvPicPr>
            <p:nvPr/>
          </p:nvPicPr>
          <p:blipFill>
            <a:blip r:embed="rId4"/>
            <a:srcRect t="5367"/>
            <a:stretch>
              <a:fillRect/>
            </a:stretch>
          </p:blipFill>
          <p:spPr>
            <a:xfrm>
              <a:off x="1725157" y="5771789"/>
              <a:ext cx="265102" cy="252983"/>
            </a:xfrm>
            <a:prstGeom prst="rect">
              <a:avLst/>
            </a:prstGeom>
          </p:spPr>
        </p:pic>
      </p:grpSp>
      <p:sp>
        <p:nvSpPr>
          <p:cNvPr id="5" name="Titolo 1">
            <a:extLst>
              <a:ext uri="{FF2B5EF4-FFF2-40B4-BE49-F238E27FC236}">
                <a16:creationId xmlns:a16="http://schemas.microsoft.com/office/drawing/2014/main" id="{69752618-113D-39D8-37E6-51B761C4420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6" name="Titolo 1">
            <a:extLst>
              <a:ext uri="{FF2B5EF4-FFF2-40B4-BE49-F238E27FC236}">
                <a16:creationId xmlns:a16="http://schemas.microsoft.com/office/drawing/2014/main" id="{634826F5-C487-F4DF-B62C-911638462C82}"/>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56868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4EA28-DDBF-9C26-FA2E-E000ECDFA45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E51AFD6-DE6E-76FE-ED83-9D3094CE62A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0CD3DE0-9BC8-A9B4-CF9A-6DBBFE542F53}"/>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96F1666-A719-AA0E-A37B-FF0239415EC7}"/>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615BD0A-57EB-44C8-4BCC-B5D7168CFE3A}"/>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7C91F0D-2E64-AE13-316F-C805F3D156F6}"/>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5657BEB8-A978-50C6-B3E1-C3C64A661C0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A29A57F1-ABB1-0CE8-F36D-87352920BAB9}"/>
              </a:ext>
            </a:extLst>
          </p:cNvPr>
          <p:cNvGrpSpPr/>
          <p:nvPr/>
        </p:nvGrpSpPr>
        <p:grpSpPr>
          <a:xfrm>
            <a:off x="2579365" y="2715861"/>
            <a:ext cx="2532709" cy="2850830"/>
            <a:chOff x="1443942" y="2730756"/>
            <a:chExt cx="2532709" cy="2850830"/>
          </a:xfrm>
        </p:grpSpPr>
        <p:pic>
          <p:nvPicPr>
            <p:cNvPr id="12" name="Immagine 11">
              <a:extLst>
                <a:ext uri="{FF2B5EF4-FFF2-40B4-BE49-F238E27FC236}">
                  <a16:creationId xmlns:a16="http://schemas.microsoft.com/office/drawing/2014/main" id="{A5D19CD0-A3BE-F20F-0761-25944E656A70}"/>
                </a:ext>
              </a:extLst>
            </p:cNvPr>
            <p:cNvPicPr>
              <a:picLocks noChangeAspect="1"/>
            </p:cNvPicPr>
            <p:nvPr/>
          </p:nvPicPr>
          <p:blipFill>
            <a:blip r:embed="rId5"/>
            <a:stretch>
              <a:fillRect/>
            </a:stretch>
          </p:blipFill>
          <p:spPr>
            <a:xfrm>
              <a:off x="1443942" y="2730756"/>
              <a:ext cx="2532709" cy="2531060"/>
            </a:xfrm>
            <a:prstGeom prst="rect">
              <a:avLst/>
            </a:prstGeom>
          </p:spPr>
        </p:pic>
        <p:sp>
          <p:nvSpPr>
            <p:cNvPr id="16" name="CasellaDiTesto 15">
              <a:extLst>
                <a:ext uri="{FF2B5EF4-FFF2-40B4-BE49-F238E27FC236}">
                  <a16:creationId xmlns:a16="http://schemas.microsoft.com/office/drawing/2014/main" id="{6F36151F-51E0-FF80-70A2-1DDF4ECB2B8A}"/>
                </a:ext>
              </a:extLst>
            </p:cNvPr>
            <p:cNvSpPr txBox="1"/>
            <p:nvPr/>
          </p:nvSpPr>
          <p:spPr>
            <a:xfrm>
              <a:off x="1734413" y="5319976"/>
              <a:ext cx="1951766" cy="261610"/>
            </a:xfrm>
            <a:prstGeom prst="rect">
              <a:avLst/>
            </a:prstGeom>
            <a:noFill/>
          </p:spPr>
          <p:txBody>
            <a:bodyPr wrap="square" rtlCol="0">
              <a:spAutoFit/>
            </a:bodyPr>
            <a:lstStyle/>
            <a:p>
              <a:pPr algn="ctr"/>
              <a:r>
                <a:rPr lang="it-IT" sz="1100" dirty="0"/>
                <a:t>Matto in 1 mossa</a:t>
              </a:r>
              <a:endParaRPr lang="it-IT" sz="1100" b="1" dirty="0"/>
            </a:p>
          </p:txBody>
        </p:sp>
      </p:grpSp>
      <p:grpSp>
        <p:nvGrpSpPr>
          <p:cNvPr id="21" name="Gruppo 20">
            <a:extLst>
              <a:ext uri="{FF2B5EF4-FFF2-40B4-BE49-F238E27FC236}">
                <a16:creationId xmlns:a16="http://schemas.microsoft.com/office/drawing/2014/main" id="{6092883A-3FC9-C412-AD7B-DAAD02C3A051}"/>
              </a:ext>
            </a:extLst>
          </p:cNvPr>
          <p:cNvGrpSpPr/>
          <p:nvPr/>
        </p:nvGrpSpPr>
        <p:grpSpPr>
          <a:xfrm>
            <a:off x="7070779" y="2715861"/>
            <a:ext cx="2532709" cy="2865725"/>
            <a:chOff x="8215348" y="2715861"/>
            <a:chExt cx="2532709" cy="2865725"/>
          </a:xfrm>
        </p:grpSpPr>
        <p:pic>
          <p:nvPicPr>
            <p:cNvPr id="14" name="Immagine 13">
              <a:extLst>
                <a:ext uri="{FF2B5EF4-FFF2-40B4-BE49-F238E27FC236}">
                  <a16:creationId xmlns:a16="http://schemas.microsoft.com/office/drawing/2014/main" id="{35844FD1-71FC-143B-911E-F35644E43C64}"/>
                </a:ext>
              </a:extLst>
            </p:cNvPr>
            <p:cNvPicPr>
              <a:picLocks noChangeAspect="1"/>
            </p:cNvPicPr>
            <p:nvPr/>
          </p:nvPicPr>
          <p:blipFill>
            <a:blip r:embed="rId6"/>
            <a:stretch>
              <a:fillRect/>
            </a:stretch>
          </p:blipFill>
          <p:spPr>
            <a:xfrm>
              <a:off x="8215348" y="2715861"/>
              <a:ext cx="2532709" cy="2531062"/>
            </a:xfrm>
            <a:prstGeom prst="rect">
              <a:avLst/>
            </a:prstGeom>
          </p:spPr>
        </p:pic>
        <p:sp>
          <p:nvSpPr>
            <p:cNvPr id="18" name="CasellaDiTesto 17">
              <a:extLst>
                <a:ext uri="{FF2B5EF4-FFF2-40B4-BE49-F238E27FC236}">
                  <a16:creationId xmlns:a16="http://schemas.microsoft.com/office/drawing/2014/main" id="{55482C86-C997-8A58-D978-46B2B7545D63}"/>
                </a:ext>
              </a:extLst>
            </p:cNvPr>
            <p:cNvSpPr txBox="1"/>
            <p:nvPr/>
          </p:nvSpPr>
          <p:spPr>
            <a:xfrm>
              <a:off x="8627605" y="5319976"/>
              <a:ext cx="1951766" cy="261610"/>
            </a:xfrm>
            <a:prstGeom prst="rect">
              <a:avLst/>
            </a:prstGeom>
            <a:noFill/>
          </p:spPr>
          <p:txBody>
            <a:bodyPr wrap="square" rtlCol="0">
              <a:spAutoFit/>
            </a:bodyPr>
            <a:lstStyle/>
            <a:p>
              <a:pPr algn="ctr"/>
              <a:r>
                <a:rPr lang="it-IT" sz="1100" dirty="0"/>
                <a:t>Matto in 3 mosse</a:t>
              </a:r>
              <a:endParaRPr lang="it-IT" sz="1100" b="1" dirty="0"/>
            </a:p>
          </p:txBody>
        </p:sp>
      </p:grpSp>
      <p:sp>
        <p:nvSpPr>
          <p:cNvPr id="4" name="Titolo 1">
            <a:extLst>
              <a:ext uri="{FF2B5EF4-FFF2-40B4-BE49-F238E27FC236}">
                <a16:creationId xmlns:a16="http://schemas.microsoft.com/office/drawing/2014/main" id="{18796149-1772-8ED5-338D-A409CC785DA7}"/>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5" name="CasellaDiTesto 4">
            <a:extLst>
              <a:ext uri="{FF2B5EF4-FFF2-40B4-BE49-F238E27FC236}">
                <a16:creationId xmlns:a16="http://schemas.microsoft.com/office/drawing/2014/main" id="{7551E617-228A-CCC3-AE70-9E15E6DA3C09}"/>
              </a:ext>
            </a:extLst>
          </p:cNvPr>
          <p:cNvSpPr txBox="1"/>
          <p:nvPr/>
        </p:nvSpPr>
        <p:spPr>
          <a:xfrm>
            <a:off x="2588511" y="1788597"/>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ESEMPI DI SCACCO</a:t>
            </a:r>
          </a:p>
        </p:txBody>
      </p:sp>
      <p:sp>
        <p:nvSpPr>
          <p:cNvPr id="6" name="Titolo 1">
            <a:extLst>
              <a:ext uri="{FF2B5EF4-FFF2-40B4-BE49-F238E27FC236}">
                <a16:creationId xmlns:a16="http://schemas.microsoft.com/office/drawing/2014/main" id="{D9BD165D-98D2-BAFC-33C3-5579FD2DA26B}"/>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05370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A1C5-5CEF-8FA0-4886-CE10C3199C3B}"/>
            </a:ext>
          </a:extLst>
        </p:cNvPr>
        <p:cNvGrpSpPr/>
        <p:nvPr/>
      </p:nvGrpSpPr>
      <p:grpSpPr>
        <a:xfrm>
          <a:off x="0" y="0"/>
          <a:ext cx="0" cy="0"/>
          <a:chOff x="0" y="0"/>
          <a:chExt cx="0" cy="0"/>
        </a:xfrm>
      </p:grpSpPr>
      <p:pic>
        <p:nvPicPr>
          <p:cNvPr id="9" name="Immagine 8">
            <a:extLst>
              <a:ext uri="{FF2B5EF4-FFF2-40B4-BE49-F238E27FC236}">
                <a16:creationId xmlns:a16="http://schemas.microsoft.com/office/drawing/2014/main" id="{55460BE0-31D0-5848-A5EA-428BC9D4186E}"/>
              </a:ext>
            </a:extLst>
          </p:cNvPr>
          <p:cNvPicPr>
            <a:picLocks noChangeAspect="1"/>
          </p:cNvPicPr>
          <p:nvPr/>
        </p:nvPicPr>
        <p:blipFill>
          <a:blip r:embed="rId2"/>
          <a:stretch>
            <a:fillRect/>
          </a:stretch>
        </p:blipFill>
        <p:spPr>
          <a:xfrm>
            <a:off x="2590064" y="2709466"/>
            <a:ext cx="2544177" cy="2537455"/>
          </a:xfrm>
          <a:prstGeom prst="rect">
            <a:avLst/>
          </a:prstGeom>
        </p:spPr>
      </p:pic>
      <p:grpSp>
        <p:nvGrpSpPr>
          <p:cNvPr id="27" name="Gruppo 26">
            <a:extLst>
              <a:ext uri="{FF2B5EF4-FFF2-40B4-BE49-F238E27FC236}">
                <a16:creationId xmlns:a16="http://schemas.microsoft.com/office/drawing/2014/main" id="{CEDCA0C4-E9F6-95E8-FA3F-D1B864E216E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D21BF09-4ECE-5758-4940-88E01FBE9ED2}"/>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FAD2ABC-D437-E59E-C280-9DA075FE1774}"/>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019FE47-E6EC-3C29-B121-1218CE467245}"/>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E1E22FC-B8AE-6D0C-1282-12765EC20194}"/>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8A7F307-C669-2148-B478-A91FD2A924D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a:extLst>
              <a:ext uri="{FF2B5EF4-FFF2-40B4-BE49-F238E27FC236}">
                <a16:creationId xmlns:a16="http://schemas.microsoft.com/office/drawing/2014/main" id="{A77E6CC6-60A9-ED19-C89B-BD1EDDF06312}"/>
              </a:ext>
            </a:extLst>
          </p:cNvPr>
          <p:cNvSpPr txBox="1"/>
          <p:nvPr/>
        </p:nvSpPr>
        <p:spPr>
          <a:xfrm>
            <a:off x="2869836" y="5305081"/>
            <a:ext cx="1951766" cy="430887"/>
          </a:xfrm>
          <a:prstGeom prst="rect">
            <a:avLst/>
          </a:prstGeom>
          <a:noFill/>
        </p:spPr>
        <p:txBody>
          <a:bodyPr wrap="square" rtlCol="0">
            <a:spAutoFit/>
          </a:bodyPr>
          <a:lstStyle/>
          <a:p>
            <a:pPr algn="ctr"/>
            <a:r>
              <a:rPr lang="it-IT" sz="1100" dirty="0"/>
              <a:t>Cambio favorevole per poi promuovere il pedone</a:t>
            </a:r>
            <a:endParaRPr lang="it-IT" sz="1100" b="1" dirty="0"/>
          </a:p>
        </p:txBody>
      </p:sp>
      <p:sp>
        <p:nvSpPr>
          <p:cNvPr id="18" name="CasellaDiTesto 17">
            <a:extLst>
              <a:ext uri="{FF2B5EF4-FFF2-40B4-BE49-F238E27FC236}">
                <a16:creationId xmlns:a16="http://schemas.microsoft.com/office/drawing/2014/main" id="{6BD79166-A757-DB50-35D8-7A2951F2AB3C}"/>
              </a:ext>
            </a:extLst>
          </p:cNvPr>
          <p:cNvSpPr txBox="1"/>
          <p:nvPr/>
        </p:nvSpPr>
        <p:spPr>
          <a:xfrm>
            <a:off x="7070779" y="5319976"/>
            <a:ext cx="2532709" cy="430887"/>
          </a:xfrm>
          <a:prstGeom prst="rect">
            <a:avLst/>
          </a:prstGeom>
          <a:noFill/>
        </p:spPr>
        <p:txBody>
          <a:bodyPr wrap="square" rtlCol="0">
            <a:spAutoFit/>
          </a:bodyPr>
          <a:lstStyle/>
          <a:p>
            <a:pPr algn="ctr"/>
            <a:r>
              <a:rPr lang="it-IT" sz="1100" dirty="0"/>
              <a:t>Cambio favorevole per preparare un finale vantaggioso</a:t>
            </a:r>
            <a:endParaRPr lang="it-IT" sz="1100" b="1" dirty="0"/>
          </a:p>
        </p:txBody>
      </p:sp>
      <p:sp>
        <p:nvSpPr>
          <p:cNvPr id="4" name="Titolo 1">
            <a:extLst>
              <a:ext uri="{FF2B5EF4-FFF2-40B4-BE49-F238E27FC236}">
                <a16:creationId xmlns:a16="http://schemas.microsoft.com/office/drawing/2014/main" id="{CFC1B4ED-4123-FD5E-47FF-131FECEA1D8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6" name="CasellaDiTesto 5">
            <a:extLst>
              <a:ext uri="{FF2B5EF4-FFF2-40B4-BE49-F238E27FC236}">
                <a16:creationId xmlns:a16="http://schemas.microsoft.com/office/drawing/2014/main" id="{16FB602C-2516-2FA5-38E5-0F582AB946FB}"/>
              </a:ext>
            </a:extLst>
          </p:cNvPr>
          <p:cNvSpPr txBox="1"/>
          <p:nvPr/>
        </p:nvSpPr>
        <p:spPr>
          <a:xfrm>
            <a:off x="2588511" y="1788597"/>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ESEMPI DI CATTURA</a:t>
            </a:r>
          </a:p>
        </p:txBody>
      </p:sp>
      <p:pic>
        <p:nvPicPr>
          <p:cNvPr id="11" name="Immagine 10">
            <a:extLst>
              <a:ext uri="{FF2B5EF4-FFF2-40B4-BE49-F238E27FC236}">
                <a16:creationId xmlns:a16="http://schemas.microsoft.com/office/drawing/2014/main" id="{6E9C35A5-8B9B-9102-4C01-EFAFB0038A43}"/>
              </a:ext>
            </a:extLst>
          </p:cNvPr>
          <p:cNvPicPr>
            <a:picLocks noChangeAspect="1"/>
          </p:cNvPicPr>
          <p:nvPr/>
        </p:nvPicPr>
        <p:blipFill>
          <a:blip r:embed="rId2"/>
          <a:stretch>
            <a:fillRect/>
          </a:stretch>
        </p:blipFill>
        <p:spPr>
          <a:xfrm>
            <a:off x="2579366" y="2707203"/>
            <a:ext cx="2554876" cy="2548126"/>
          </a:xfrm>
          <a:prstGeom prst="rect">
            <a:avLst/>
          </a:prstGeom>
        </p:spPr>
      </p:pic>
      <p:pic>
        <p:nvPicPr>
          <p:cNvPr id="15" name="Immagine 14">
            <a:extLst>
              <a:ext uri="{FF2B5EF4-FFF2-40B4-BE49-F238E27FC236}">
                <a16:creationId xmlns:a16="http://schemas.microsoft.com/office/drawing/2014/main" id="{DECFFB57-BA36-BF6E-D599-78C74A10F7CA}"/>
              </a:ext>
            </a:extLst>
          </p:cNvPr>
          <p:cNvPicPr>
            <a:picLocks noChangeAspect="1"/>
          </p:cNvPicPr>
          <p:nvPr/>
        </p:nvPicPr>
        <p:blipFill>
          <a:blip r:embed="rId5"/>
          <a:stretch>
            <a:fillRect/>
          </a:stretch>
        </p:blipFill>
        <p:spPr>
          <a:xfrm>
            <a:off x="7069235" y="2714579"/>
            <a:ext cx="2532701" cy="2539419"/>
          </a:xfrm>
          <a:prstGeom prst="rect">
            <a:avLst/>
          </a:prstGeom>
        </p:spPr>
      </p:pic>
      <p:sp>
        <p:nvSpPr>
          <p:cNvPr id="17" name="Titolo 1">
            <a:extLst>
              <a:ext uri="{FF2B5EF4-FFF2-40B4-BE49-F238E27FC236}">
                <a16:creationId xmlns:a16="http://schemas.microsoft.com/office/drawing/2014/main" id="{26E2C407-F6FF-2A43-5E82-513A1DBC583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84937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70D0-9C2E-AE94-C284-1CC1A6C1369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6EC7130-94ED-398E-5B90-164A1FC36B98}"/>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AC67175-EC35-8F74-EA84-F530BC764A3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761ABC8-1820-6ECD-7AA3-4DD3AA3C1E0E}"/>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0E49F96-F6A7-0E1C-8257-567696D4A14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4C57752-6AC9-D35F-ED5F-6402BE387B60}"/>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31DDE12-1598-E890-6142-EEF46148D59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F77D51DC-91E5-D3A8-8887-FFB4F69DA3C0}"/>
              </a:ext>
            </a:extLst>
          </p:cNvPr>
          <p:cNvSpPr txBox="1"/>
          <p:nvPr/>
        </p:nvSpPr>
        <p:spPr>
          <a:xfrm>
            <a:off x="2588511" y="1788597"/>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ESEMPI DI ATTACCO</a:t>
            </a:r>
          </a:p>
        </p:txBody>
      </p:sp>
      <p:grpSp>
        <p:nvGrpSpPr>
          <p:cNvPr id="20" name="Gruppo 19">
            <a:extLst>
              <a:ext uri="{FF2B5EF4-FFF2-40B4-BE49-F238E27FC236}">
                <a16:creationId xmlns:a16="http://schemas.microsoft.com/office/drawing/2014/main" id="{880D06E4-5CB7-3178-4E73-72C6DDBDF62A}"/>
              </a:ext>
            </a:extLst>
          </p:cNvPr>
          <p:cNvGrpSpPr/>
          <p:nvPr/>
        </p:nvGrpSpPr>
        <p:grpSpPr>
          <a:xfrm>
            <a:off x="2579365" y="2715861"/>
            <a:ext cx="2532709" cy="2850830"/>
            <a:chOff x="1443942" y="2730756"/>
            <a:chExt cx="2532709" cy="2850830"/>
          </a:xfrm>
        </p:grpSpPr>
        <p:pic>
          <p:nvPicPr>
            <p:cNvPr id="12" name="Immagine 11">
              <a:extLst>
                <a:ext uri="{FF2B5EF4-FFF2-40B4-BE49-F238E27FC236}">
                  <a16:creationId xmlns:a16="http://schemas.microsoft.com/office/drawing/2014/main" id="{726110D9-7D6F-D80A-676C-2401F61AA769}"/>
                </a:ext>
              </a:extLst>
            </p:cNvPr>
            <p:cNvPicPr>
              <a:picLocks noChangeAspect="1"/>
            </p:cNvPicPr>
            <p:nvPr/>
          </p:nvPicPr>
          <p:blipFill>
            <a:blip r:embed="rId4"/>
            <a:stretch>
              <a:fillRect/>
            </a:stretch>
          </p:blipFill>
          <p:spPr>
            <a:xfrm>
              <a:off x="1443942" y="2730756"/>
              <a:ext cx="2532709" cy="2531060"/>
            </a:xfrm>
            <a:prstGeom prst="rect">
              <a:avLst/>
            </a:prstGeom>
          </p:spPr>
        </p:pic>
        <p:sp>
          <p:nvSpPr>
            <p:cNvPr id="16" name="CasellaDiTesto 15">
              <a:extLst>
                <a:ext uri="{FF2B5EF4-FFF2-40B4-BE49-F238E27FC236}">
                  <a16:creationId xmlns:a16="http://schemas.microsoft.com/office/drawing/2014/main" id="{AC1FDAF8-EEFC-9AFE-2AA1-61E35405C979}"/>
                </a:ext>
              </a:extLst>
            </p:cNvPr>
            <p:cNvSpPr txBox="1"/>
            <p:nvPr/>
          </p:nvSpPr>
          <p:spPr>
            <a:xfrm>
              <a:off x="1734413" y="5319976"/>
              <a:ext cx="1951766" cy="261610"/>
            </a:xfrm>
            <a:prstGeom prst="rect">
              <a:avLst/>
            </a:prstGeom>
            <a:noFill/>
          </p:spPr>
          <p:txBody>
            <a:bodyPr wrap="square" rtlCol="0">
              <a:spAutoFit/>
            </a:bodyPr>
            <a:lstStyle/>
            <a:p>
              <a:pPr algn="ctr"/>
              <a:r>
                <a:rPr lang="it-IT" sz="1100" dirty="0"/>
                <a:t>Attacco doppio (o forchetta)</a:t>
              </a:r>
            </a:p>
          </p:txBody>
        </p:sp>
      </p:grpSp>
      <p:grpSp>
        <p:nvGrpSpPr>
          <p:cNvPr id="21" name="Gruppo 20">
            <a:extLst>
              <a:ext uri="{FF2B5EF4-FFF2-40B4-BE49-F238E27FC236}">
                <a16:creationId xmlns:a16="http://schemas.microsoft.com/office/drawing/2014/main" id="{64A5604A-BDF9-8DC5-9E8B-E69B4FCA08FE}"/>
              </a:ext>
            </a:extLst>
          </p:cNvPr>
          <p:cNvGrpSpPr/>
          <p:nvPr/>
        </p:nvGrpSpPr>
        <p:grpSpPr>
          <a:xfrm>
            <a:off x="7070779" y="2715861"/>
            <a:ext cx="2532709" cy="3035002"/>
            <a:chOff x="8215348" y="2715861"/>
            <a:chExt cx="2532709" cy="3035002"/>
          </a:xfrm>
        </p:grpSpPr>
        <p:pic>
          <p:nvPicPr>
            <p:cNvPr id="14" name="Immagine 13">
              <a:extLst>
                <a:ext uri="{FF2B5EF4-FFF2-40B4-BE49-F238E27FC236}">
                  <a16:creationId xmlns:a16="http://schemas.microsoft.com/office/drawing/2014/main" id="{E231DE85-AE5D-FE37-5312-7D47B215B5E9}"/>
                </a:ext>
              </a:extLst>
            </p:cNvPr>
            <p:cNvPicPr>
              <a:picLocks noChangeAspect="1"/>
            </p:cNvPicPr>
            <p:nvPr/>
          </p:nvPicPr>
          <p:blipFill>
            <a:blip r:embed="rId5"/>
            <a:stretch>
              <a:fillRect/>
            </a:stretch>
          </p:blipFill>
          <p:spPr>
            <a:xfrm>
              <a:off x="8215348" y="2715861"/>
              <a:ext cx="2532709" cy="2531062"/>
            </a:xfrm>
            <a:prstGeom prst="rect">
              <a:avLst/>
            </a:prstGeom>
          </p:spPr>
        </p:pic>
        <p:sp>
          <p:nvSpPr>
            <p:cNvPr id="18" name="CasellaDiTesto 17">
              <a:extLst>
                <a:ext uri="{FF2B5EF4-FFF2-40B4-BE49-F238E27FC236}">
                  <a16:creationId xmlns:a16="http://schemas.microsoft.com/office/drawing/2014/main" id="{7E956882-307B-818D-0B9C-23016A3F8BF6}"/>
                </a:ext>
              </a:extLst>
            </p:cNvPr>
            <p:cNvSpPr txBox="1"/>
            <p:nvPr/>
          </p:nvSpPr>
          <p:spPr>
            <a:xfrm>
              <a:off x="8215348" y="5319976"/>
              <a:ext cx="2527164" cy="430887"/>
            </a:xfrm>
            <a:prstGeom prst="rect">
              <a:avLst/>
            </a:prstGeom>
            <a:noFill/>
          </p:spPr>
          <p:txBody>
            <a:bodyPr wrap="square" rtlCol="0">
              <a:spAutoFit/>
            </a:bodyPr>
            <a:lstStyle/>
            <a:p>
              <a:pPr algn="ctr"/>
              <a:r>
                <a:rPr lang="it-IT" sz="1100" dirty="0"/>
                <a:t>Inchiodatura assoluta di torre e guadagno di cavallo</a:t>
              </a:r>
              <a:endParaRPr lang="it-IT" sz="1100" b="1" dirty="0"/>
            </a:p>
          </p:txBody>
        </p:sp>
      </p:grpSp>
      <p:pic>
        <p:nvPicPr>
          <p:cNvPr id="19" name="Immagine 18" descr="Immagine che contiene pezzo degli scacchi, scacchi, gioco da tavolo, schermata&#10;&#10;Il contenuto generato dall'IA potrebbe non essere corretto.">
            <a:extLst>
              <a:ext uri="{FF2B5EF4-FFF2-40B4-BE49-F238E27FC236}">
                <a16:creationId xmlns:a16="http://schemas.microsoft.com/office/drawing/2014/main" id="{9DB4B335-F513-EE00-167D-DAE79AE58354}"/>
              </a:ext>
            </a:extLst>
          </p:cNvPr>
          <p:cNvPicPr>
            <a:picLocks noChangeAspect="1"/>
          </p:cNvPicPr>
          <p:nvPr/>
        </p:nvPicPr>
        <p:blipFill>
          <a:blip r:embed="rId6"/>
          <a:stretch>
            <a:fillRect/>
          </a:stretch>
        </p:blipFill>
        <p:spPr>
          <a:xfrm>
            <a:off x="2579365" y="2723525"/>
            <a:ext cx="2526113" cy="2521133"/>
          </a:xfrm>
          <a:prstGeom prst="rect">
            <a:avLst/>
          </a:prstGeom>
        </p:spPr>
      </p:pic>
      <p:pic>
        <p:nvPicPr>
          <p:cNvPr id="5" name="Immagine 4" descr="Immagine che contiene cartone animato, schermata, pezzo degli scacchi&#10;&#10;Il contenuto generato dall'IA potrebbe non essere corretto.">
            <a:extLst>
              <a:ext uri="{FF2B5EF4-FFF2-40B4-BE49-F238E27FC236}">
                <a16:creationId xmlns:a16="http://schemas.microsoft.com/office/drawing/2014/main" id="{B8AA0E4D-D21A-60D1-8834-5243439EB504}"/>
              </a:ext>
            </a:extLst>
          </p:cNvPr>
          <p:cNvPicPr>
            <a:picLocks noChangeAspect="1"/>
          </p:cNvPicPr>
          <p:nvPr/>
        </p:nvPicPr>
        <p:blipFill>
          <a:blip r:embed="rId7"/>
          <a:stretch>
            <a:fillRect/>
          </a:stretch>
        </p:blipFill>
        <p:spPr>
          <a:xfrm>
            <a:off x="7070779" y="2711729"/>
            <a:ext cx="2532709" cy="2532929"/>
          </a:xfrm>
          <a:prstGeom prst="rect">
            <a:avLst/>
          </a:prstGeom>
        </p:spPr>
      </p:pic>
      <p:pic>
        <p:nvPicPr>
          <p:cNvPr id="4" name="Immagine 3" descr="Immagine che contiene pezzo degli scacchi, gioco da tavolo, scacchi&#10;&#10;Il contenuto generato dall'IA potrebbe non essere corretto.">
            <a:extLst>
              <a:ext uri="{FF2B5EF4-FFF2-40B4-BE49-F238E27FC236}">
                <a16:creationId xmlns:a16="http://schemas.microsoft.com/office/drawing/2014/main" id="{F010AF58-4AE8-C2AE-FDA3-373820AC9B0D}"/>
              </a:ext>
            </a:extLst>
          </p:cNvPr>
          <p:cNvPicPr>
            <a:picLocks noChangeAspect="1"/>
          </p:cNvPicPr>
          <p:nvPr/>
        </p:nvPicPr>
        <p:blipFill>
          <a:blip r:embed="rId8"/>
          <a:stretch>
            <a:fillRect/>
          </a:stretch>
        </p:blipFill>
        <p:spPr>
          <a:xfrm>
            <a:off x="2588511" y="2711729"/>
            <a:ext cx="2530157" cy="2545731"/>
          </a:xfrm>
          <a:prstGeom prst="rect">
            <a:avLst/>
          </a:prstGeom>
        </p:spPr>
      </p:pic>
      <p:pic>
        <p:nvPicPr>
          <p:cNvPr id="7" name="Immagine 6">
            <a:extLst>
              <a:ext uri="{FF2B5EF4-FFF2-40B4-BE49-F238E27FC236}">
                <a16:creationId xmlns:a16="http://schemas.microsoft.com/office/drawing/2014/main" id="{3F81E99C-7AB3-1A1A-71D5-2D4B6823BB68}"/>
              </a:ext>
            </a:extLst>
          </p:cNvPr>
          <p:cNvPicPr>
            <a:picLocks noChangeAspect="1"/>
          </p:cNvPicPr>
          <p:nvPr/>
        </p:nvPicPr>
        <p:blipFill>
          <a:blip r:embed="rId9"/>
          <a:stretch>
            <a:fillRect/>
          </a:stretch>
        </p:blipFill>
        <p:spPr>
          <a:xfrm>
            <a:off x="7070779" y="2723525"/>
            <a:ext cx="2527164" cy="2533935"/>
          </a:xfrm>
          <a:prstGeom prst="rect">
            <a:avLst/>
          </a:prstGeom>
        </p:spPr>
      </p:pic>
      <p:sp>
        <p:nvSpPr>
          <p:cNvPr id="6" name="Titolo 1">
            <a:extLst>
              <a:ext uri="{FF2B5EF4-FFF2-40B4-BE49-F238E27FC236}">
                <a16:creationId xmlns:a16="http://schemas.microsoft.com/office/drawing/2014/main" id="{225A8852-4314-8112-0FF0-1CFD7DA8510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9" name="Titolo 1">
            <a:extLst>
              <a:ext uri="{FF2B5EF4-FFF2-40B4-BE49-F238E27FC236}">
                <a16:creationId xmlns:a16="http://schemas.microsoft.com/office/drawing/2014/main" id="{64723F16-812C-F71F-BD24-CB707E8E866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94982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7C7B2-7975-0559-F40F-F407D2BFDC6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F1341C0-64BA-E76E-2F59-5BD1E139991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DAA803E-BD89-1D41-E559-A267558EA83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FA33F2D-8439-160A-967D-776DE8C50098}"/>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2C4FA2E-6C1E-26A4-4D44-C5C54B87E0FD}"/>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4EAF9BC-C9B2-CBDF-36E2-A4546849CC0F}"/>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86E9353C-F21D-2DC2-549D-6557272AC3B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1" name="Gruppo 30">
            <a:extLst>
              <a:ext uri="{FF2B5EF4-FFF2-40B4-BE49-F238E27FC236}">
                <a16:creationId xmlns:a16="http://schemas.microsoft.com/office/drawing/2014/main" id="{D2A4DC48-5B83-F0BF-8D44-51E495CB438B}"/>
              </a:ext>
            </a:extLst>
          </p:cNvPr>
          <p:cNvGrpSpPr/>
          <p:nvPr/>
        </p:nvGrpSpPr>
        <p:grpSpPr>
          <a:xfrm>
            <a:off x="1591224" y="2698416"/>
            <a:ext cx="2548449" cy="3022431"/>
            <a:chOff x="2579365" y="2713537"/>
            <a:chExt cx="2548449" cy="3022431"/>
          </a:xfrm>
        </p:grpSpPr>
        <p:grpSp>
          <p:nvGrpSpPr>
            <p:cNvPr id="20" name="Gruppo 19">
              <a:extLst>
                <a:ext uri="{FF2B5EF4-FFF2-40B4-BE49-F238E27FC236}">
                  <a16:creationId xmlns:a16="http://schemas.microsoft.com/office/drawing/2014/main" id="{3EE1E9FC-9129-B67A-837E-B00A648B5418}"/>
                </a:ext>
              </a:extLst>
            </p:cNvPr>
            <p:cNvGrpSpPr/>
            <p:nvPr/>
          </p:nvGrpSpPr>
          <p:grpSpPr>
            <a:xfrm>
              <a:off x="2579365" y="2715861"/>
              <a:ext cx="2539303" cy="3020107"/>
              <a:chOff x="1443942" y="2730756"/>
              <a:chExt cx="2539303" cy="3020107"/>
            </a:xfrm>
          </p:grpSpPr>
          <p:pic>
            <p:nvPicPr>
              <p:cNvPr id="12" name="Immagine 11">
                <a:extLst>
                  <a:ext uri="{FF2B5EF4-FFF2-40B4-BE49-F238E27FC236}">
                    <a16:creationId xmlns:a16="http://schemas.microsoft.com/office/drawing/2014/main" id="{8043423B-BC6B-F85E-5E80-D9F0696AC418}"/>
                  </a:ext>
                </a:extLst>
              </p:cNvPr>
              <p:cNvPicPr>
                <a:picLocks noChangeAspect="1"/>
              </p:cNvPicPr>
              <p:nvPr/>
            </p:nvPicPr>
            <p:blipFill>
              <a:blip r:embed="rId4"/>
              <a:stretch>
                <a:fillRect/>
              </a:stretch>
            </p:blipFill>
            <p:spPr>
              <a:xfrm>
                <a:off x="1443942" y="2730756"/>
                <a:ext cx="2532709" cy="2531060"/>
              </a:xfrm>
              <a:prstGeom prst="rect">
                <a:avLst/>
              </a:prstGeom>
            </p:spPr>
          </p:pic>
          <p:sp>
            <p:nvSpPr>
              <p:cNvPr id="16" name="CasellaDiTesto 15">
                <a:extLst>
                  <a:ext uri="{FF2B5EF4-FFF2-40B4-BE49-F238E27FC236}">
                    <a16:creationId xmlns:a16="http://schemas.microsoft.com/office/drawing/2014/main" id="{4A4724F5-624C-FCF4-DDE7-66575FCB453A}"/>
                  </a:ext>
                </a:extLst>
              </p:cNvPr>
              <p:cNvSpPr txBox="1"/>
              <p:nvPr/>
            </p:nvSpPr>
            <p:spPr>
              <a:xfrm>
                <a:off x="1453088" y="5319976"/>
                <a:ext cx="2530157" cy="430887"/>
              </a:xfrm>
              <a:prstGeom prst="rect">
                <a:avLst/>
              </a:prstGeom>
              <a:noFill/>
            </p:spPr>
            <p:txBody>
              <a:bodyPr wrap="square" rtlCol="0">
                <a:spAutoFit/>
              </a:bodyPr>
              <a:lstStyle/>
              <a:p>
                <a:pPr algn="ctr"/>
                <a:r>
                  <a:rPr lang="it-IT" sz="1100" dirty="0"/>
                  <a:t>Occupare con la torre </a:t>
                </a:r>
              </a:p>
              <a:p>
                <a:pPr algn="ctr"/>
                <a:r>
                  <a:rPr lang="it-IT" sz="1100" dirty="0"/>
                  <a:t>una colonna aperta</a:t>
                </a:r>
              </a:p>
            </p:txBody>
          </p:sp>
        </p:grpSp>
        <p:pic>
          <p:nvPicPr>
            <p:cNvPr id="10" name="Immagine 9">
              <a:extLst>
                <a:ext uri="{FF2B5EF4-FFF2-40B4-BE49-F238E27FC236}">
                  <a16:creationId xmlns:a16="http://schemas.microsoft.com/office/drawing/2014/main" id="{3008FB79-0777-EF56-8C76-ABDC63DF6097}"/>
                </a:ext>
              </a:extLst>
            </p:cNvPr>
            <p:cNvPicPr>
              <a:picLocks noChangeAspect="1"/>
            </p:cNvPicPr>
            <p:nvPr/>
          </p:nvPicPr>
          <p:blipFill>
            <a:blip r:embed="rId5"/>
            <a:stretch>
              <a:fillRect/>
            </a:stretch>
          </p:blipFill>
          <p:spPr>
            <a:xfrm>
              <a:off x="2590114" y="2713537"/>
              <a:ext cx="2537700" cy="2541107"/>
            </a:xfrm>
            <a:prstGeom prst="rect">
              <a:avLst/>
            </a:prstGeom>
          </p:spPr>
        </p:pic>
      </p:grpSp>
      <p:sp>
        <p:nvSpPr>
          <p:cNvPr id="18" name="CasellaDiTesto 17">
            <a:extLst>
              <a:ext uri="{FF2B5EF4-FFF2-40B4-BE49-F238E27FC236}">
                <a16:creationId xmlns:a16="http://schemas.microsoft.com/office/drawing/2014/main" id="{4059BEF4-0F6C-735B-CA1E-5B146E8E5B14}"/>
              </a:ext>
            </a:extLst>
          </p:cNvPr>
          <p:cNvSpPr txBox="1"/>
          <p:nvPr/>
        </p:nvSpPr>
        <p:spPr>
          <a:xfrm>
            <a:off x="4860275" y="5308928"/>
            <a:ext cx="2527164" cy="261610"/>
          </a:xfrm>
          <a:prstGeom prst="rect">
            <a:avLst/>
          </a:prstGeom>
          <a:noFill/>
        </p:spPr>
        <p:txBody>
          <a:bodyPr wrap="square" rtlCol="0">
            <a:spAutoFit/>
          </a:bodyPr>
          <a:lstStyle/>
          <a:p>
            <a:pPr algn="ctr"/>
            <a:r>
              <a:rPr lang="it-IT" sz="1100" dirty="0"/>
              <a:t>Arrocco</a:t>
            </a:r>
          </a:p>
        </p:txBody>
      </p:sp>
      <p:grpSp>
        <p:nvGrpSpPr>
          <p:cNvPr id="30" name="Gruppo 29">
            <a:extLst>
              <a:ext uri="{FF2B5EF4-FFF2-40B4-BE49-F238E27FC236}">
                <a16:creationId xmlns:a16="http://schemas.microsoft.com/office/drawing/2014/main" id="{84F36328-37E1-0AB4-E35C-C212ADBC47DF}"/>
              </a:ext>
            </a:extLst>
          </p:cNvPr>
          <p:cNvGrpSpPr/>
          <p:nvPr/>
        </p:nvGrpSpPr>
        <p:grpSpPr>
          <a:xfrm>
            <a:off x="8097846" y="2698416"/>
            <a:ext cx="2567861" cy="2887976"/>
            <a:chOff x="8850013" y="2693610"/>
            <a:chExt cx="2567861" cy="2887976"/>
          </a:xfrm>
        </p:grpSpPr>
        <p:pic>
          <p:nvPicPr>
            <p:cNvPr id="24" name="Immagine 23">
              <a:extLst>
                <a:ext uri="{FF2B5EF4-FFF2-40B4-BE49-F238E27FC236}">
                  <a16:creationId xmlns:a16="http://schemas.microsoft.com/office/drawing/2014/main" id="{EA63CFC0-00BA-55A5-AE67-EC2E5D23C46A}"/>
                </a:ext>
              </a:extLst>
            </p:cNvPr>
            <p:cNvPicPr>
              <a:picLocks noChangeAspect="1"/>
            </p:cNvPicPr>
            <p:nvPr/>
          </p:nvPicPr>
          <p:blipFill>
            <a:blip r:embed="rId6"/>
            <a:stretch>
              <a:fillRect/>
            </a:stretch>
          </p:blipFill>
          <p:spPr>
            <a:xfrm>
              <a:off x="8850013" y="2693610"/>
              <a:ext cx="2567861" cy="2560977"/>
            </a:xfrm>
            <a:prstGeom prst="rect">
              <a:avLst/>
            </a:prstGeom>
          </p:spPr>
        </p:pic>
        <p:sp>
          <p:nvSpPr>
            <p:cNvPr id="26" name="CasellaDiTesto 25">
              <a:extLst>
                <a:ext uri="{FF2B5EF4-FFF2-40B4-BE49-F238E27FC236}">
                  <a16:creationId xmlns:a16="http://schemas.microsoft.com/office/drawing/2014/main" id="{0ADC7C4B-2DCF-1119-33E6-3C510E1B3806}"/>
                </a:ext>
              </a:extLst>
            </p:cNvPr>
            <p:cNvSpPr txBox="1"/>
            <p:nvPr/>
          </p:nvSpPr>
          <p:spPr>
            <a:xfrm>
              <a:off x="8850013" y="5319976"/>
              <a:ext cx="2567861" cy="261610"/>
            </a:xfrm>
            <a:prstGeom prst="rect">
              <a:avLst/>
            </a:prstGeom>
            <a:noFill/>
          </p:spPr>
          <p:txBody>
            <a:bodyPr wrap="square" rtlCol="0">
              <a:spAutoFit/>
            </a:bodyPr>
            <a:lstStyle/>
            <a:p>
              <a:pPr algn="ctr"/>
              <a:r>
                <a:rPr lang="it-IT" sz="1100" dirty="0"/>
                <a:t>In apertura</a:t>
              </a:r>
            </a:p>
          </p:txBody>
        </p:sp>
      </p:grpSp>
      <p:sp>
        <p:nvSpPr>
          <p:cNvPr id="4" name="Titolo 1">
            <a:extLst>
              <a:ext uri="{FF2B5EF4-FFF2-40B4-BE49-F238E27FC236}">
                <a16:creationId xmlns:a16="http://schemas.microsoft.com/office/drawing/2014/main" id="{A9A1A458-176B-FA7A-D757-E1A616AEC22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S.C.A.P</a:t>
            </a:r>
          </a:p>
        </p:txBody>
      </p:sp>
      <p:sp>
        <p:nvSpPr>
          <p:cNvPr id="5" name="CasellaDiTesto 4">
            <a:extLst>
              <a:ext uri="{FF2B5EF4-FFF2-40B4-BE49-F238E27FC236}">
                <a16:creationId xmlns:a16="http://schemas.microsoft.com/office/drawing/2014/main" id="{E8CAA262-DFF2-0294-EA2E-4BDF3F25F03E}"/>
              </a:ext>
            </a:extLst>
          </p:cNvPr>
          <p:cNvSpPr txBox="1"/>
          <p:nvPr/>
        </p:nvSpPr>
        <p:spPr>
          <a:xfrm>
            <a:off x="2588511" y="1788597"/>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ESEMPI DI POSIZIONE</a:t>
            </a:r>
          </a:p>
        </p:txBody>
      </p:sp>
      <p:sp>
        <p:nvSpPr>
          <p:cNvPr id="6" name="Titolo 1">
            <a:extLst>
              <a:ext uri="{FF2B5EF4-FFF2-40B4-BE49-F238E27FC236}">
                <a16:creationId xmlns:a16="http://schemas.microsoft.com/office/drawing/2014/main" id="{74B0C24D-CC6B-BF93-4CD0-7F0CD14D1DC7}"/>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7" name="Immagine 6">
            <a:extLst>
              <a:ext uri="{FF2B5EF4-FFF2-40B4-BE49-F238E27FC236}">
                <a16:creationId xmlns:a16="http://schemas.microsoft.com/office/drawing/2014/main" id="{88F0F9BD-7E91-9E8B-2609-1D1C52C7D089}"/>
              </a:ext>
            </a:extLst>
          </p:cNvPr>
          <p:cNvPicPr>
            <a:picLocks noChangeAspect="1"/>
          </p:cNvPicPr>
          <p:nvPr/>
        </p:nvPicPr>
        <p:blipFill>
          <a:blip r:embed="rId7"/>
          <a:stretch>
            <a:fillRect/>
          </a:stretch>
        </p:blipFill>
        <p:spPr>
          <a:xfrm>
            <a:off x="4847861" y="2697134"/>
            <a:ext cx="2532709" cy="2532709"/>
          </a:xfrm>
          <a:prstGeom prst="rect">
            <a:avLst/>
          </a:prstGeom>
        </p:spPr>
      </p:pic>
    </p:spTree>
    <p:extLst>
      <p:ext uri="{BB962C8B-B14F-4D97-AF65-F5344CB8AC3E}">
        <p14:creationId xmlns:p14="http://schemas.microsoft.com/office/powerpoint/2010/main" val="56705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945D3-5152-5DC3-1566-6A27CBBA5D0F}"/>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806EE51-81E0-4DCD-D587-C2CDA7E4313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25972BF-DE51-ABA5-B583-E079E04B5E5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B12FDAB-54E4-DE01-707D-AC91D56A5527}"/>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E912A5AA-2147-88B1-F2C4-6316444B74C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9E91B94-5F6B-DD48-7F0D-48DC7528D5BE}"/>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87257C8-1D60-5581-4665-C62F174B269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8DA913C3-F1BC-5427-F87E-E19704A98C64}"/>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PREVISIONE MENTALE</a:t>
            </a:r>
          </a:p>
        </p:txBody>
      </p:sp>
      <p:pic>
        <p:nvPicPr>
          <p:cNvPr id="10" name="Immagine 9">
            <a:extLst>
              <a:ext uri="{FF2B5EF4-FFF2-40B4-BE49-F238E27FC236}">
                <a16:creationId xmlns:a16="http://schemas.microsoft.com/office/drawing/2014/main" id="{B222AA3F-D4B8-283E-2882-44D2C696B5B5}"/>
              </a:ext>
            </a:extLst>
          </p:cNvPr>
          <p:cNvPicPr>
            <a:picLocks noChangeAspect="1"/>
          </p:cNvPicPr>
          <p:nvPr/>
        </p:nvPicPr>
        <p:blipFill>
          <a:blip r:embed="rId4"/>
          <a:stretch>
            <a:fillRect/>
          </a:stretch>
        </p:blipFill>
        <p:spPr>
          <a:xfrm>
            <a:off x="5254259" y="1635626"/>
            <a:ext cx="1674333" cy="1544572"/>
          </a:xfrm>
          <a:prstGeom prst="ellipse">
            <a:avLst/>
          </a:prstGeom>
          <a:ln>
            <a:noFill/>
          </a:ln>
          <a:effectLst>
            <a:softEdge rad="12700"/>
          </a:effectLst>
        </p:spPr>
      </p:pic>
      <p:sp>
        <p:nvSpPr>
          <p:cNvPr id="30" name="CasellaDiTesto 29">
            <a:extLst>
              <a:ext uri="{FF2B5EF4-FFF2-40B4-BE49-F238E27FC236}">
                <a16:creationId xmlns:a16="http://schemas.microsoft.com/office/drawing/2014/main" id="{6E556C1A-7EA2-D117-431A-EBCB8A4CE723}"/>
              </a:ext>
            </a:extLst>
          </p:cNvPr>
          <p:cNvSpPr txBox="1"/>
          <p:nvPr/>
        </p:nvSpPr>
        <p:spPr>
          <a:xfrm>
            <a:off x="426667" y="3340235"/>
            <a:ext cx="11329516" cy="1077218"/>
          </a:xfrm>
          <a:prstGeom prst="rect">
            <a:avLst/>
          </a:prstGeom>
          <a:noFill/>
        </p:spPr>
        <p:txBody>
          <a:bodyPr wrap="square">
            <a:spAutoFit/>
          </a:bodyPr>
          <a:lstStyle/>
          <a:p>
            <a:pPr algn="just">
              <a:buNone/>
            </a:pPr>
            <a:r>
              <a:rPr lang="it-IT" sz="1600" dirty="0"/>
              <a:t>Sempre parlando di strategia, anche se si tratta di due concetti che abbiamo già messo in pratica più volte in questo corso, è utile soffermarci e dare una definizione chiara di quella che è forse </a:t>
            </a:r>
            <a:r>
              <a:rPr lang="it-IT" sz="1600" b="1" dirty="0"/>
              <a:t>l’abilità più importante negli scacchi</a:t>
            </a:r>
            <a:r>
              <a:rPr lang="it-IT" sz="1600" dirty="0"/>
              <a:t>: la capacità di </a:t>
            </a:r>
            <a:r>
              <a:rPr lang="it-IT" sz="1600" b="1" dirty="0"/>
              <a:t>prevedere mentalmente ciò che accadrà sulla scacchiera</a:t>
            </a:r>
            <a:r>
              <a:rPr lang="it-IT" sz="1600" dirty="0"/>
              <a:t> </a:t>
            </a:r>
            <a:r>
              <a:rPr lang="it-IT" sz="1600" b="1" dirty="0"/>
              <a:t>prima che accada davvero. </a:t>
            </a:r>
          </a:p>
          <a:p>
            <a:pPr algn="just">
              <a:buNone/>
            </a:pPr>
            <a:r>
              <a:rPr lang="it-IT" sz="1600" dirty="0"/>
              <a:t>Questa abilità si basa su </a:t>
            </a:r>
            <a:r>
              <a:rPr lang="it-IT" sz="1600" b="1" dirty="0"/>
              <a:t>due componenti strettamente legate</a:t>
            </a:r>
            <a:r>
              <a:rPr lang="it-IT" sz="1600" dirty="0"/>
              <a:t>, che la rendono completa:</a:t>
            </a:r>
            <a:endParaRPr lang="it-IT" sz="1600" b="1" dirty="0"/>
          </a:p>
        </p:txBody>
      </p:sp>
      <p:sp>
        <p:nvSpPr>
          <p:cNvPr id="33" name="CasellaDiTesto 32">
            <a:extLst>
              <a:ext uri="{FF2B5EF4-FFF2-40B4-BE49-F238E27FC236}">
                <a16:creationId xmlns:a16="http://schemas.microsoft.com/office/drawing/2014/main" id="{33024F28-9852-B511-C946-EC6096A13F3C}"/>
              </a:ext>
            </a:extLst>
          </p:cNvPr>
          <p:cNvSpPr txBox="1"/>
          <p:nvPr/>
        </p:nvSpPr>
        <p:spPr>
          <a:xfrm>
            <a:off x="2579365" y="4738002"/>
            <a:ext cx="2955602"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VISUALIZZAZIONE</a:t>
            </a:r>
          </a:p>
        </p:txBody>
      </p:sp>
      <p:sp>
        <p:nvSpPr>
          <p:cNvPr id="34" name="CasellaDiTesto 33">
            <a:extLst>
              <a:ext uri="{FF2B5EF4-FFF2-40B4-BE49-F238E27FC236}">
                <a16:creationId xmlns:a16="http://schemas.microsoft.com/office/drawing/2014/main" id="{0A91DFDD-CE16-674A-C2F8-9D5BFFCDC982}"/>
              </a:ext>
            </a:extLst>
          </p:cNvPr>
          <p:cNvSpPr txBox="1"/>
          <p:nvPr/>
        </p:nvSpPr>
        <p:spPr>
          <a:xfrm>
            <a:off x="6636511" y="4738001"/>
            <a:ext cx="2955602"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CALCOLO</a:t>
            </a:r>
          </a:p>
        </p:txBody>
      </p:sp>
      <p:sp>
        <p:nvSpPr>
          <p:cNvPr id="4" name="Titolo 1">
            <a:extLst>
              <a:ext uri="{FF2B5EF4-FFF2-40B4-BE49-F238E27FC236}">
                <a16:creationId xmlns:a16="http://schemas.microsoft.com/office/drawing/2014/main" id="{5D09FF10-106E-B5AA-FA58-8B6F56C4CED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88120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4A5C-68CD-05C0-BF4C-FE60A5BE74A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C748CB4-85C0-5960-4F06-995BE6E720A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278BD4C-7A50-302C-A812-EA9B7ED23FF2}"/>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AA7D079-5E48-1FC0-BE37-463CD5C278F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C2CFA12B-91B0-55D1-02B4-1FF930032AA1}"/>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17FBE1E-E11C-594C-4CA9-000070AE3753}"/>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07883583-7126-4D12-668E-B7DBC5E64CE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8F6D16B2-A63A-D729-D748-2AF16A7E77C6}"/>
              </a:ext>
            </a:extLst>
          </p:cNvPr>
          <p:cNvSpPr txBox="1"/>
          <p:nvPr/>
        </p:nvSpPr>
        <p:spPr>
          <a:xfrm>
            <a:off x="2579365" y="1591219"/>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VISUALIZZAZIONE E CALCOLO</a:t>
            </a:r>
          </a:p>
        </p:txBody>
      </p:sp>
      <p:sp>
        <p:nvSpPr>
          <p:cNvPr id="6" name="CasellaDiTesto 5">
            <a:extLst>
              <a:ext uri="{FF2B5EF4-FFF2-40B4-BE49-F238E27FC236}">
                <a16:creationId xmlns:a16="http://schemas.microsoft.com/office/drawing/2014/main" id="{59B36667-3662-E197-F312-C1A4D2EC0CE8}"/>
              </a:ext>
            </a:extLst>
          </p:cNvPr>
          <p:cNvSpPr txBox="1"/>
          <p:nvPr/>
        </p:nvSpPr>
        <p:spPr>
          <a:xfrm>
            <a:off x="526494" y="2870424"/>
            <a:ext cx="5307202" cy="2031325"/>
          </a:xfrm>
          <a:prstGeom prst="rect">
            <a:avLst/>
          </a:prstGeom>
          <a:noFill/>
        </p:spPr>
        <p:txBody>
          <a:bodyPr wrap="square">
            <a:spAutoFit/>
          </a:bodyPr>
          <a:lstStyle/>
          <a:p>
            <a:pPr algn="just">
              <a:buNone/>
            </a:pPr>
            <a:r>
              <a:rPr lang="it-IT" dirty="0"/>
              <a:t>La</a:t>
            </a:r>
            <a:r>
              <a:rPr lang="it-IT" b="1" dirty="0"/>
              <a:t> visualizzazione</a:t>
            </a:r>
            <a:r>
              <a:rPr lang="it-IT" dirty="0"/>
              <a:t> è l’abilità di “</a:t>
            </a:r>
            <a:r>
              <a:rPr lang="it-IT" b="1" dirty="0"/>
              <a:t>immaginare</a:t>
            </a:r>
            <a:r>
              <a:rPr lang="it-IT" dirty="0"/>
              <a:t>” la posizione della scacchiera dopo una o più mosse, incluse le possibili risposte dell’avversario. Significa, per esempio, riuscire a vedere mentalmente dove finiranno i pezzi dopo uno scambio o dopo una sequenza di mosse, </a:t>
            </a:r>
            <a:r>
              <a:rPr lang="it-IT" b="1" dirty="0"/>
              <a:t>senza toccare realmente nulla</a:t>
            </a:r>
            <a:r>
              <a:rPr lang="it-IT" dirty="0"/>
              <a:t>.</a:t>
            </a:r>
          </a:p>
        </p:txBody>
      </p:sp>
      <p:sp>
        <p:nvSpPr>
          <p:cNvPr id="10" name="CasellaDiTesto 9">
            <a:extLst>
              <a:ext uri="{FF2B5EF4-FFF2-40B4-BE49-F238E27FC236}">
                <a16:creationId xmlns:a16="http://schemas.microsoft.com/office/drawing/2014/main" id="{C0F06A64-DB80-3460-AAC7-626F059D10E0}"/>
              </a:ext>
            </a:extLst>
          </p:cNvPr>
          <p:cNvSpPr txBox="1"/>
          <p:nvPr/>
        </p:nvSpPr>
        <p:spPr>
          <a:xfrm>
            <a:off x="6389687" y="2870424"/>
            <a:ext cx="5307202" cy="1754326"/>
          </a:xfrm>
          <a:prstGeom prst="rect">
            <a:avLst/>
          </a:prstGeom>
          <a:noFill/>
        </p:spPr>
        <p:txBody>
          <a:bodyPr wrap="square">
            <a:spAutoFit/>
          </a:bodyPr>
          <a:lstStyle/>
          <a:p>
            <a:pPr algn="just">
              <a:buNone/>
            </a:pPr>
            <a:r>
              <a:rPr lang="it-IT" b="1" dirty="0"/>
              <a:t>Calcolo</a:t>
            </a:r>
            <a:r>
              <a:rPr lang="it-IT" dirty="0"/>
              <a:t> è il passo successivo: una volta visualizzate le mosse e le contromosse, si analizzano le conseguenze. Questo include </a:t>
            </a:r>
            <a:r>
              <a:rPr lang="it-IT" b="1" dirty="0"/>
              <a:t>valutare il guadagno o la perdita di materiale</a:t>
            </a:r>
            <a:r>
              <a:rPr lang="it-IT" dirty="0"/>
              <a:t>, </a:t>
            </a:r>
            <a:r>
              <a:rPr lang="it-IT" b="1" dirty="0"/>
              <a:t>vedere chi resta con il vantaggio</a:t>
            </a:r>
            <a:r>
              <a:rPr lang="it-IT" dirty="0"/>
              <a:t>, e anche </a:t>
            </a:r>
            <a:r>
              <a:rPr lang="it-IT" b="1" dirty="0"/>
              <a:t>capire se una posizione è migliorata o peggiorata</a:t>
            </a:r>
            <a:r>
              <a:rPr lang="it-IT" dirty="0"/>
              <a:t>.</a:t>
            </a:r>
          </a:p>
        </p:txBody>
      </p:sp>
      <p:sp>
        <p:nvSpPr>
          <p:cNvPr id="11" name="CasellaDiTesto 10">
            <a:extLst>
              <a:ext uri="{FF2B5EF4-FFF2-40B4-BE49-F238E27FC236}">
                <a16:creationId xmlns:a16="http://schemas.microsoft.com/office/drawing/2014/main" id="{10DBCF38-E66E-A823-ED79-BE2822A2CD05}"/>
              </a:ext>
            </a:extLst>
          </p:cNvPr>
          <p:cNvSpPr txBox="1"/>
          <p:nvPr/>
        </p:nvSpPr>
        <p:spPr>
          <a:xfrm>
            <a:off x="2579364" y="2255922"/>
            <a:ext cx="2955602"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VISUALIZZAZIONE</a:t>
            </a:r>
          </a:p>
        </p:txBody>
      </p:sp>
      <p:sp>
        <p:nvSpPr>
          <p:cNvPr id="12" name="CasellaDiTesto 11">
            <a:extLst>
              <a:ext uri="{FF2B5EF4-FFF2-40B4-BE49-F238E27FC236}">
                <a16:creationId xmlns:a16="http://schemas.microsoft.com/office/drawing/2014/main" id="{29869145-B3E6-6E67-9292-3454A0D388D3}"/>
              </a:ext>
            </a:extLst>
          </p:cNvPr>
          <p:cNvSpPr txBox="1"/>
          <p:nvPr/>
        </p:nvSpPr>
        <p:spPr>
          <a:xfrm>
            <a:off x="6636510" y="2255921"/>
            <a:ext cx="2955602"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CALCOLO</a:t>
            </a:r>
          </a:p>
        </p:txBody>
      </p:sp>
      <p:sp>
        <p:nvSpPr>
          <p:cNvPr id="14" name="CasellaDiTesto 13">
            <a:extLst>
              <a:ext uri="{FF2B5EF4-FFF2-40B4-BE49-F238E27FC236}">
                <a16:creationId xmlns:a16="http://schemas.microsoft.com/office/drawing/2014/main" id="{EC0D7845-1CB8-086B-8046-1B4B44BC45EE}"/>
              </a:ext>
            </a:extLst>
          </p:cNvPr>
          <p:cNvSpPr txBox="1"/>
          <p:nvPr/>
        </p:nvSpPr>
        <p:spPr>
          <a:xfrm>
            <a:off x="1343834" y="5022229"/>
            <a:ext cx="9504332" cy="923330"/>
          </a:xfrm>
          <a:prstGeom prst="rect">
            <a:avLst/>
          </a:prstGeom>
          <a:noFill/>
        </p:spPr>
        <p:txBody>
          <a:bodyPr wrap="square">
            <a:spAutoFit/>
          </a:bodyPr>
          <a:lstStyle/>
          <a:p>
            <a:pPr algn="just"/>
            <a:r>
              <a:rPr lang="it-IT" dirty="0"/>
              <a:t>Visualizzare e calcolare bene significa </a:t>
            </a:r>
            <a:r>
              <a:rPr lang="it-IT" b="1" dirty="0"/>
              <a:t>anticipare</a:t>
            </a:r>
            <a:r>
              <a:rPr lang="it-IT" dirty="0"/>
              <a:t>: sapere in anticipo cosa succede se fai una mossa, come reagirà il tuo avversario e se tutto questo </a:t>
            </a:r>
            <a:r>
              <a:rPr lang="it-IT" b="1" dirty="0"/>
              <a:t>conviene o no</a:t>
            </a:r>
            <a:r>
              <a:rPr lang="it-IT" dirty="0"/>
              <a:t>.</a:t>
            </a:r>
            <a:br>
              <a:rPr lang="it-IT" dirty="0"/>
            </a:br>
            <a:r>
              <a:rPr lang="it-IT" b="1" dirty="0"/>
              <a:t>È come una partita a scacchi giocata nella tua testa</a:t>
            </a:r>
            <a:r>
              <a:rPr lang="it-IT" dirty="0"/>
              <a:t>, in cui provi le mosse prima di deciderle.</a:t>
            </a:r>
          </a:p>
        </p:txBody>
      </p:sp>
      <p:sp>
        <p:nvSpPr>
          <p:cNvPr id="4" name="Titolo 1">
            <a:extLst>
              <a:ext uri="{FF2B5EF4-FFF2-40B4-BE49-F238E27FC236}">
                <a16:creationId xmlns:a16="http://schemas.microsoft.com/office/drawing/2014/main" id="{03F4364A-84C3-E05A-B13E-B3767F703D2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PREVISIONE MENTALE</a:t>
            </a:r>
          </a:p>
        </p:txBody>
      </p:sp>
      <p:sp>
        <p:nvSpPr>
          <p:cNvPr id="5" name="Titolo 1">
            <a:extLst>
              <a:ext uri="{FF2B5EF4-FFF2-40B4-BE49-F238E27FC236}">
                <a16:creationId xmlns:a16="http://schemas.microsoft.com/office/drawing/2014/main" id="{A20A5D58-3027-7EBA-2E21-6EEB1BD89781}"/>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04603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animBg="1"/>
      <p:bldP spid="12" grpId="0" animBg="1"/>
      <p:bldP spid="1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8143B-875F-37BB-0A27-E812DEA46DE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8AF5194-7D0F-D084-D960-FB60809C16B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5B9E14DF-92D9-79E2-8C61-04E42F4DE06F}"/>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2ACDB72-FD20-6835-7FAE-FC3B9087C515}"/>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75834FC3-7ABA-E66B-24C3-C8E92489B052}"/>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9879FDE-F9FF-1397-E84C-CA9DB2F67238}"/>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5236876-8C76-72C8-3E9D-F0B8C53A6B1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1F3888CE-2BB9-99AA-0F0F-28AC76114D3B}"/>
              </a:ext>
            </a:extLst>
          </p:cNvPr>
          <p:cNvSpPr txBox="1"/>
          <p:nvPr/>
        </p:nvSpPr>
        <p:spPr>
          <a:xfrm>
            <a:off x="2579365" y="1591219"/>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VISUALIZZAZIONE</a:t>
            </a:r>
          </a:p>
        </p:txBody>
      </p:sp>
      <p:sp>
        <p:nvSpPr>
          <p:cNvPr id="8" name="CasellaDiTesto 7">
            <a:extLst>
              <a:ext uri="{FF2B5EF4-FFF2-40B4-BE49-F238E27FC236}">
                <a16:creationId xmlns:a16="http://schemas.microsoft.com/office/drawing/2014/main" id="{AA90DEC6-5AC6-E50B-0474-2F16E9E0B65C}"/>
              </a:ext>
            </a:extLst>
          </p:cNvPr>
          <p:cNvSpPr txBox="1"/>
          <p:nvPr/>
        </p:nvSpPr>
        <p:spPr>
          <a:xfrm>
            <a:off x="1603482" y="5077738"/>
            <a:ext cx="1951766" cy="261610"/>
          </a:xfrm>
          <a:prstGeom prst="rect">
            <a:avLst/>
          </a:prstGeom>
          <a:noFill/>
        </p:spPr>
        <p:txBody>
          <a:bodyPr wrap="square" rtlCol="0">
            <a:spAutoFit/>
          </a:bodyPr>
          <a:lstStyle/>
          <a:p>
            <a:pPr algn="ctr"/>
            <a:r>
              <a:rPr lang="it-IT" sz="1100" dirty="0"/>
              <a:t>Matto in 1 mossa</a:t>
            </a:r>
            <a:endParaRPr lang="it-IT" sz="1100" b="1" dirty="0"/>
          </a:p>
        </p:txBody>
      </p:sp>
      <p:sp>
        <p:nvSpPr>
          <p:cNvPr id="9" name="CasellaDiTesto 8">
            <a:extLst>
              <a:ext uri="{FF2B5EF4-FFF2-40B4-BE49-F238E27FC236}">
                <a16:creationId xmlns:a16="http://schemas.microsoft.com/office/drawing/2014/main" id="{FA6F409C-4172-24C0-BCE2-4152B98A856A}"/>
              </a:ext>
            </a:extLst>
          </p:cNvPr>
          <p:cNvSpPr txBox="1"/>
          <p:nvPr/>
        </p:nvSpPr>
        <p:spPr>
          <a:xfrm>
            <a:off x="5064437" y="5077738"/>
            <a:ext cx="1951766" cy="261610"/>
          </a:xfrm>
          <a:prstGeom prst="rect">
            <a:avLst/>
          </a:prstGeom>
          <a:noFill/>
        </p:spPr>
        <p:txBody>
          <a:bodyPr wrap="square" rtlCol="0">
            <a:spAutoFit/>
          </a:bodyPr>
          <a:lstStyle/>
          <a:p>
            <a:pPr algn="ctr"/>
            <a:r>
              <a:rPr lang="it-IT" sz="1100" dirty="0"/>
              <a:t>Matto in 4 mosse</a:t>
            </a:r>
            <a:endParaRPr lang="it-IT" sz="1100" b="1" dirty="0"/>
          </a:p>
        </p:txBody>
      </p:sp>
      <p:sp>
        <p:nvSpPr>
          <p:cNvPr id="13" name="CasellaDiTesto 12">
            <a:extLst>
              <a:ext uri="{FF2B5EF4-FFF2-40B4-BE49-F238E27FC236}">
                <a16:creationId xmlns:a16="http://schemas.microsoft.com/office/drawing/2014/main" id="{A44BEEDE-3FDF-6C77-9CE2-8FAB15FBE76C}"/>
              </a:ext>
            </a:extLst>
          </p:cNvPr>
          <p:cNvSpPr txBox="1"/>
          <p:nvPr/>
        </p:nvSpPr>
        <p:spPr>
          <a:xfrm>
            <a:off x="8351091" y="5077738"/>
            <a:ext cx="2471293" cy="261610"/>
          </a:xfrm>
          <a:prstGeom prst="rect">
            <a:avLst/>
          </a:prstGeom>
          <a:noFill/>
        </p:spPr>
        <p:txBody>
          <a:bodyPr wrap="square" rtlCol="0">
            <a:spAutoFit/>
          </a:bodyPr>
          <a:lstStyle/>
          <a:p>
            <a:pPr algn="ctr"/>
            <a:r>
              <a:rPr lang="it-IT" sz="1100" dirty="0"/>
              <a:t>Infilata per guadagno di torre</a:t>
            </a:r>
            <a:endParaRPr lang="it-IT" sz="1100" b="1" dirty="0"/>
          </a:p>
        </p:txBody>
      </p:sp>
      <p:sp>
        <p:nvSpPr>
          <p:cNvPr id="5" name="Titolo 1">
            <a:extLst>
              <a:ext uri="{FF2B5EF4-FFF2-40B4-BE49-F238E27FC236}">
                <a16:creationId xmlns:a16="http://schemas.microsoft.com/office/drawing/2014/main" id="{99B0F7E2-F37D-1A81-B51F-CF328D7A65C2}"/>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PREVISIONE MENTALE</a:t>
            </a:r>
          </a:p>
        </p:txBody>
      </p:sp>
      <p:sp>
        <p:nvSpPr>
          <p:cNvPr id="10" name="Titolo 1">
            <a:extLst>
              <a:ext uri="{FF2B5EF4-FFF2-40B4-BE49-F238E27FC236}">
                <a16:creationId xmlns:a16="http://schemas.microsoft.com/office/drawing/2014/main" id="{7AF03FB0-4D3C-62DD-C106-B82CD68334A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2" name="Immagine 11">
            <a:extLst>
              <a:ext uri="{FF2B5EF4-FFF2-40B4-BE49-F238E27FC236}">
                <a16:creationId xmlns:a16="http://schemas.microsoft.com/office/drawing/2014/main" id="{22A5FAB9-9EDE-83D3-18EE-CE642E61DAE4}"/>
              </a:ext>
            </a:extLst>
          </p:cNvPr>
          <p:cNvPicPr>
            <a:picLocks noChangeAspect="1"/>
          </p:cNvPicPr>
          <p:nvPr/>
        </p:nvPicPr>
        <p:blipFill>
          <a:blip r:embed="rId4"/>
          <a:stretch>
            <a:fillRect/>
          </a:stretch>
        </p:blipFill>
        <p:spPr>
          <a:xfrm>
            <a:off x="1328000" y="2495090"/>
            <a:ext cx="2502730" cy="2509368"/>
          </a:xfrm>
          <a:prstGeom prst="rect">
            <a:avLst/>
          </a:prstGeom>
        </p:spPr>
      </p:pic>
      <p:pic>
        <p:nvPicPr>
          <p:cNvPr id="15" name="Immagine 14">
            <a:extLst>
              <a:ext uri="{FF2B5EF4-FFF2-40B4-BE49-F238E27FC236}">
                <a16:creationId xmlns:a16="http://schemas.microsoft.com/office/drawing/2014/main" id="{4D745C1A-81EB-D29A-F043-BFF47CDDDE9C}"/>
              </a:ext>
            </a:extLst>
          </p:cNvPr>
          <p:cNvPicPr>
            <a:picLocks noChangeAspect="1"/>
          </p:cNvPicPr>
          <p:nvPr/>
        </p:nvPicPr>
        <p:blipFill>
          <a:blip r:embed="rId5"/>
          <a:stretch>
            <a:fillRect/>
          </a:stretch>
        </p:blipFill>
        <p:spPr>
          <a:xfrm>
            <a:off x="4843861" y="2479338"/>
            <a:ext cx="2493070" cy="2493070"/>
          </a:xfrm>
          <a:prstGeom prst="rect">
            <a:avLst/>
          </a:prstGeom>
        </p:spPr>
      </p:pic>
      <p:pic>
        <p:nvPicPr>
          <p:cNvPr id="17" name="Immagine 16">
            <a:extLst>
              <a:ext uri="{FF2B5EF4-FFF2-40B4-BE49-F238E27FC236}">
                <a16:creationId xmlns:a16="http://schemas.microsoft.com/office/drawing/2014/main" id="{B7D26DD0-9E6A-7C41-4B76-AA9B081513DC}"/>
              </a:ext>
            </a:extLst>
          </p:cNvPr>
          <p:cNvPicPr>
            <a:picLocks noChangeAspect="1"/>
          </p:cNvPicPr>
          <p:nvPr/>
        </p:nvPicPr>
        <p:blipFill>
          <a:blip r:embed="rId6"/>
          <a:stretch>
            <a:fillRect/>
          </a:stretch>
        </p:blipFill>
        <p:spPr>
          <a:xfrm>
            <a:off x="8350062" y="2498713"/>
            <a:ext cx="2462335" cy="2459078"/>
          </a:xfrm>
          <a:prstGeom prst="rect">
            <a:avLst/>
          </a:prstGeom>
        </p:spPr>
      </p:pic>
    </p:spTree>
    <p:extLst>
      <p:ext uri="{BB962C8B-B14F-4D97-AF65-F5344CB8AC3E}">
        <p14:creationId xmlns:p14="http://schemas.microsoft.com/office/powerpoint/2010/main" val="3363182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5A051-CE50-C1C7-7E67-C308278259FC}"/>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20B889E7-D79F-03E9-5F75-F6F6A95A6DAC}"/>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0F5BD85-16AF-75A5-33A8-0805183BAADB}"/>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7FAAB04-A55D-587F-FA28-4A4C23C10958}"/>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6151A5F-120C-F5AF-1D4E-496AEC3DA139}"/>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D89EF32-5567-00AF-7AFA-6DFF52561738}"/>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B9829FF6-76F1-A501-AAC4-7F917A1AF4E5}"/>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7C74BBE0-19C4-AB6E-7A11-396CBBEFDE4C}"/>
              </a:ext>
            </a:extLst>
          </p:cNvPr>
          <p:cNvSpPr txBox="1"/>
          <p:nvPr/>
        </p:nvSpPr>
        <p:spPr>
          <a:xfrm>
            <a:off x="2579365" y="1591219"/>
            <a:ext cx="7024123" cy="461665"/>
          </a:xfrm>
          <a:prstGeom prst="rect">
            <a:avLst/>
          </a:prstGeom>
          <a:solidFill>
            <a:srgbClr val="502600"/>
          </a:solidFill>
          <a:scene3d>
            <a:camera prst="orthographicFront"/>
            <a:lightRig rig="threePt" dir="t"/>
          </a:scene3d>
          <a:sp3d>
            <a:bevelT w="139700" h="139700" prst="divot"/>
          </a:sp3d>
        </p:spPr>
        <p:txBody>
          <a:bodyPr wrap="square" rtlCol="0">
            <a:spAutoFit/>
          </a:bodyPr>
          <a:lstStyle/>
          <a:p>
            <a:pPr algn="ctr"/>
            <a:r>
              <a:rPr lang="it-IT" sz="2400" b="1" dirty="0">
                <a:solidFill>
                  <a:srgbClr val="CD831D"/>
                </a:solidFill>
              </a:rPr>
              <a:t>VISUALIZZAZIONE E CALCOLO</a:t>
            </a:r>
          </a:p>
        </p:txBody>
      </p:sp>
      <p:pic>
        <p:nvPicPr>
          <p:cNvPr id="4" name="Immagine 3">
            <a:extLst>
              <a:ext uri="{FF2B5EF4-FFF2-40B4-BE49-F238E27FC236}">
                <a16:creationId xmlns:a16="http://schemas.microsoft.com/office/drawing/2014/main" id="{8D22ECEF-A6B1-4C41-FD5C-C730D0BDDCCB}"/>
              </a:ext>
            </a:extLst>
          </p:cNvPr>
          <p:cNvPicPr>
            <a:picLocks noChangeAspect="1"/>
          </p:cNvPicPr>
          <p:nvPr/>
        </p:nvPicPr>
        <p:blipFill>
          <a:blip r:embed="rId5"/>
          <a:stretch>
            <a:fillRect/>
          </a:stretch>
        </p:blipFill>
        <p:spPr>
          <a:xfrm>
            <a:off x="1328000" y="2480620"/>
            <a:ext cx="2502730" cy="2509251"/>
          </a:xfrm>
          <a:prstGeom prst="rect">
            <a:avLst/>
          </a:prstGeom>
        </p:spPr>
      </p:pic>
      <p:sp>
        <p:nvSpPr>
          <p:cNvPr id="8" name="CasellaDiTesto 7">
            <a:extLst>
              <a:ext uri="{FF2B5EF4-FFF2-40B4-BE49-F238E27FC236}">
                <a16:creationId xmlns:a16="http://schemas.microsoft.com/office/drawing/2014/main" id="{162D6E72-A0C1-C812-E2CA-25637B872F16}"/>
              </a:ext>
            </a:extLst>
          </p:cNvPr>
          <p:cNvSpPr txBox="1"/>
          <p:nvPr/>
        </p:nvSpPr>
        <p:spPr>
          <a:xfrm>
            <a:off x="1328000" y="5077738"/>
            <a:ext cx="2502217" cy="430887"/>
          </a:xfrm>
          <a:prstGeom prst="rect">
            <a:avLst/>
          </a:prstGeom>
          <a:noFill/>
        </p:spPr>
        <p:txBody>
          <a:bodyPr wrap="square" rtlCol="0">
            <a:spAutoFit/>
          </a:bodyPr>
          <a:lstStyle/>
          <a:p>
            <a:pPr algn="ctr"/>
            <a:r>
              <a:rPr lang="it-IT" sz="1100" dirty="0"/>
              <a:t>È utile che il cavallo catturi il pedone?</a:t>
            </a:r>
            <a:br>
              <a:rPr lang="it-IT" sz="1100" dirty="0"/>
            </a:br>
            <a:r>
              <a:rPr lang="it-IT" sz="1100" dirty="0"/>
              <a:t>Sì</a:t>
            </a:r>
            <a:endParaRPr lang="it-IT" sz="1100" b="1" dirty="0"/>
          </a:p>
        </p:txBody>
      </p:sp>
      <p:sp>
        <p:nvSpPr>
          <p:cNvPr id="9" name="CasellaDiTesto 8">
            <a:extLst>
              <a:ext uri="{FF2B5EF4-FFF2-40B4-BE49-F238E27FC236}">
                <a16:creationId xmlns:a16="http://schemas.microsoft.com/office/drawing/2014/main" id="{DD25448E-FD9F-02E5-1A10-DA8196AAE1A3}"/>
              </a:ext>
            </a:extLst>
          </p:cNvPr>
          <p:cNvSpPr txBox="1"/>
          <p:nvPr/>
        </p:nvSpPr>
        <p:spPr>
          <a:xfrm>
            <a:off x="4833400" y="5077738"/>
            <a:ext cx="2502216" cy="430887"/>
          </a:xfrm>
          <a:prstGeom prst="rect">
            <a:avLst/>
          </a:prstGeom>
          <a:noFill/>
        </p:spPr>
        <p:txBody>
          <a:bodyPr wrap="square" rtlCol="0">
            <a:spAutoFit/>
          </a:bodyPr>
          <a:lstStyle/>
          <a:p>
            <a:pPr algn="ctr"/>
            <a:r>
              <a:rPr lang="it-IT" sz="1100" dirty="0"/>
              <a:t>È utile il sacrificio di alfiere?</a:t>
            </a:r>
          </a:p>
          <a:p>
            <a:pPr algn="ctr"/>
            <a:r>
              <a:rPr lang="it-IT" sz="1100" dirty="0"/>
              <a:t>Sì</a:t>
            </a:r>
          </a:p>
        </p:txBody>
      </p:sp>
      <p:sp>
        <p:nvSpPr>
          <p:cNvPr id="13" name="CasellaDiTesto 12">
            <a:extLst>
              <a:ext uri="{FF2B5EF4-FFF2-40B4-BE49-F238E27FC236}">
                <a16:creationId xmlns:a16="http://schemas.microsoft.com/office/drawing/2014/main" id="{D1470DB4-A050-889D-CC18-F16DCC14368C}"/>
              </a:ext>
            </a:extLst>
          </p:cNvPr>
          <p:cNvSpPr txBox="1"/>
          <p:nvPr/>
        </p:nvSpPr>
        <p:spPr>
          <a:xfrm>
            <a:off x="8352636" y="5077738"/>
            <a:ext cx="2511364" cy="430887"/>
          </a:xfrm>
          <a:prstGeom prst="rect">
            <a:avLst/>
          </a:prstGeom>
          <a:noFill/>
        </p:spPr>
        <p:txBody>
          <a:bodyPr wrap="square" rtlCol="0">
            <a:spAutoFit/>
          </a:bodyPr>
          <a:lstStyle/>
          <a:p>
            <a:pPr algn="ctr"/>
            <a:r>
              <a:rPr lang="it-IT" sz="1100" dirty="0"/>
              <a:t>È utile il sacrificio di donna?</a:t>
            </a:r>
          </a:p>
          <a:p>
            <a:pPr algn="ctr"/>
            <a:r>
              <a:rPr lang="it-IT" sz="1100" dirty="0"/>
              <a:t>Sì</a:t>
            </a:r>
          </a:p>
        </p:txBody>
      </p:sp>
      <p:pic>
        <p:nvPicPr>
          <p:cNvPr id="16" name="Immagine 15">
            <a:extLst>
              <a:ext uri="{FF2B5EF4-FFF2-40B4-BE49-F238E27FC236}">
                <a16:creationId xmlns:a16="http://schemas.microsoft.com/office/drawing/2014/main" id="{D9AEAC06-00C5-C96D-E69F-B9209DEA4455}"/>
              </a:ext>
            </a:extLst>
          </p:cNvPr>
          <p:cNvPicPr>
            <a:picLocks noChangeAspect="1"/>
          </p:cNvPicPr>
          <p:nvPr/>
        </p:nvPicPr>
        <p:blipFill>
          <a:blip r:embed="rId6"/>
          <a:stretch>
            <a:fillRect/>
          </a:stretch>
        </p:blipFill>
        <p:spPr>
          <a:xfrm>
            <a:off x="1337661" y="2480620"/>
            <a:ext cx="2492556" cy="2500920"/>
          </a:xfrm>
          <a:prstGeom prst="rect">
            <a:avLst/>
          </a:prstGeom>
        </p:spPr>
      </p:pic>
      <p:pic>
        <p:nvPicPr>
          <p:cNvPr id="10" name="Immagine 9">
            <a:extLst>
              <a:ext uri="{FF2B5EF4-FFF2-40B4-BE49-F238E27FC236}">
                <a16:creationId xmlns:a16="http://schemas.microsoft.com/office/drawing/2014/main" id="{EFC61EBC-F639-0F75-A2DC-4FDA40469343}"/>
              </a:ext>
            </a:extLst>
          </p:cNvPr>
          <p:cNvPicPr>
            <a:picLocks noChangeAspect="1"/>
          </p:cNvPicPr>
          <p:nvPr/>
        </p:nvPicPr>
        <p:blipFill>
          <a:blip r:embed="rId7"/>
          <a:stretch>
            <a:fillRect/>
          </a:stretch>
        </p:blipFill>
        <p:spPr>
          <a:xfrm>
            <a:off x="4856383" y="2480620"/>
            <a:ext cx="2479233" cy="2477593"/>
          </a:xfrm>
          <a:prstGeom prst="rect">
            <a:avLst/>
          </a:prstGeom>
        </p:spPr>
      </p:pic>
      <p:sp>
        <p:nvSpPr>
          <p:cNvPr id="6" name="Titolo 1">
            <a:extLst>
              <a:ext uri="{FF2B5EF4-FFF2-40B4-BE49-F238E27FC236}">
                <a16:creationId xmlns:a16="http://schemas.microsoft.com/office/drawing/2014/main" id="{6D87ADED-43DC-D432-89EC-6713FFD25B4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PREVISIONE MENTALE</a:t>
            </a:r>
          </a:p>
        </p:txBody>
      </p:sp>
      <p:sp>
        <p:nvSpPr>
          <p:cNvPr id="7" name="Titolo 1">
            <a:extLst>
              <a:ext uri="{FF2B5EF4-FFF2-40B4-BE49-F238E27FC236}">
                <a16:creationId xmlns:a16="http://schemas.microsoft.com/office/drawing/2014/main" id="{69808EF1-FFEA-AD7C-1FD2-8410095A6E8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La strategia</a:t>
            </a:r>
            <a:endParaRPr lang="en-US" sz="1000" dirty="0">
              <a:solidFill>
                <a:srgbClr val="EBDCCC"/>
              </a:solidFill>
              <a:latin typeface="Bahnschrift" panose="020B0502040204020203" pitchFamily="34" charset="0"/>
            </a:endParaRPr>
          </a:p>
        </p:txBody>
      </p:sp>
      <p:pic>
        <p:nvPicPr>
          <p:cNvPr id="12" name="Immagine 11">
            <a:extLst>
              <a:ext uri="{FF2B5EF4-FFF2-40B4-BE49-F238E27FC236}">
                <a16:creationId xmlns:a16="http://schemas.microsoft.com/office/drawing/2014/main" id="{E5E3079E-42ED-7A42-49A6-E72675BD2488}"/>
              </a:ext>
            </a:extLst>
          </p:cNvPr>
          <p:cNvPicPr>
            <a:picLocks noChangeAspect="1"/>
          </p:cNvPicPr>
          <p:nvPr/>
        </p:nvPicPr>
        <p:blipFill>
          <a:blip r:embed="rId8"/>
          <a:stretch>
            <a:fillRect/>
          </a:stretch>
        </p:blipFill>
        <p:spPr>
          <a:xfrm>
            <a:off x="8352636" y="2480620"/>
            <a:ext cx="2515867" cy="2515867"/>
          </a:xfrm>
          <a:prstGeom prst="rect">
            <a:avLst/>
          </a:prstGeom>
        </p:spPr>
      </p:pic>
    </p:spTree>
    <p:extLst>
      <p:ext uri="{BB962C8B-B14F-4D97-AF65-F5344CB8AC3E}">
        <p14:creationId xmlns:p14="http://schemas.microsoft.com/office/powerpoint/2010/main" val="252021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536B-3EAF-2AB2-51B9-F6803F3353A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805ADFA8-DED4-461C-F2C8-DA99A7A0D89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03EBAC7-12DC-14FA-32C7-BA93021FA51D}"/>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7F6D8B2B-06EB-BE86-1EFA-B022CD6D646E}"/>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9AB8CA7-77CD-CC15-9CF5-9638D366701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B36C591-6CA0-096F-B166-693D78F2DD13}"/>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4AD1865-A3A8-5E3D-99CB-69BEFA34FA67}"/>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pic>
        <p:nvPicPr>
          <p:cNvPr id="4" name="Immagine 3">
            <a:extLst>
              <a:ext uri="{FF2B5EF4-FFF2-40B4-BE49-F238E27FC236}">
                <a16:creationId xmlns:a16="http://schemas.microsoft.com/office/drawing/2014/main" id="{7C6F3004-23AF-572D-BD0F-44E347FAF8BE}"/>
              </a:ext>
            </a:extLst>
          </p:cNvPr>
          <p:cNvPicPr>
            <a:picLocks noChangeAspect="1"/>
          </p:cNvPicPr>
          <p:nvPr/>
        </p:nvPicPr>
        <p:blipFill>
          <a:blip r:embed="rId4"/>
          <a:stretch>
            <a:fillRect/>
          </a:stretch>
        </p:blipFill>
        <p:spPr>
          <a:xfrm>
            <a:off x="1868666" y="1988374"/>
            <a:ext cx="2935161" cy="2937068"/>
          </a:xfrm>
          <a:prstGeom prst="rect">
            <a:avLst/>
          </a:prstGeom>
        </p:spPr>
      </p:pic>
      <p:pic>
        <p:nvPicPr>
          <p:cNvPr id="6" name="Immagine 5">
            <a:extLst>
              <a:ext uri="{FF2B5EF4-FFF2-40B4-BE49-F238E27FC236}">
                <a16:creationId xmlns:a16="http://schemas.microsoft.com/office/drawing/2014/main" id="{56B4533E-51ED-ABE8-E180-A294E8EDB90E}"/>
              </a:ext>
            </a:extLst>
          </p:cNvPr>
          <p:cNvPicPr>
            <a:picLocks noChangeAspect="1"/>
          </p:cNvPicPr>
          <p:nvPr/>
        </p:nvPicPr>
        <p:blipFill>
          <a:blip r:embed="rId5"/>
          <a:stretch>
            <a:fillRect/>
          </a:stretch>
        </p:blipFill>
        <p:spPr>
          <a:xfrm>
            <a:off x="7453388" y="1988374"/>
            <a:ext cx="2918509" cy="2920412"/>
          </a:xfrm>
          <a:prstGeom prst="rect">
            <a:avLst/>
          </a:prstGeom>
        </p:spPr>
      </p:pic>
      <p:sp>
        <p:nvSpPr>
          <p:cNvPr id="8" name="CasellaDiTesto 7">
            <a:extLst>
              <a:ext uri="{FF2B5EF4-FFF2-40B4-BE49-F238E27FC236}">
                <a16:creationId xmlns:a16="http://schemas.microsoft.com/office/drawing/2014/main" id="{4D5A3553-52EA-6939-D050-2082BE5F41FD}"/>
              </a:ext>
            </a:extLst>
          </p:cNvPr>
          <p:cNvSpPr txBox="1"/>
          <p:nvPr/>
        </p:nvSpPr>
        <p:spPr>
          <a:xfrm>
            <a:off x="1571580" y="5417472"/>
            <a:ext cx="3529332" cy="369332"/>
          </a:xfrm>
          <a:prstGeom prst="rect">
            <a:avLst/>
          </a:prstGeom>
          <a:noFill/>
        </p:spPr>
        <p:txBody>
          <a:bodyPr wrap="square" rtlCol="0">
            <a:spAutoFit/>
          </a:bodyPr>
          <a:lstStyle/>
          <a:p>
            <a:pPr algn="ctr"/>
            <a:r>
              <a:rPr lang="it-IT" dirty="0"/>
              <a:t>Quando giochi con i pezzi bianchi:</a:t>
            </a:r>
          </a:p>
        </p:txBody>
      </p:sp>
      <p:sp>
        <p:nvSpPr>
          <p:cNvPr id="9" name="CasellaDiTesto 8">
            <a:extLst>
              <a:ext uri="{FF2B5EF4-FFF2-40B4-BE49-F238E27FC236}">
                <a16:creationId xmlns:a16="http://schemas.microsoft.com/office/drawing/2014/main" id="{14BE9655-894B-51A6-AC92-7E1410CAD485}"/>
              </a:ext>
            </a:extLst>
          </p:cNvPr>
          <p:cNvSpPr txBox="1"/>
          <p:nvPr/>
        </p:nvSpPr>
        <p:spPr>
          <a:xfrm>
            <a:off x="7147976" y="5418426"/>
            <a:ext cx="3529332" cy="646331"/>
          </a:xfrm>
          <a:prstGeom prst="rect">
            <a:avLst/>
          </a:prstGeom>
          <a:noFill/>
        </p:spPr>
        <p:txBody>
          <a:bodyPr wrap="square" rtlCol="0">
            <a:spAutoFit/>
          </a:bodyPr>
          <a:lstStyle/>
          <a:p>
            <a:pPr algn="ctr"/>
            <a:r>
              <a:rPr lang="it-IT" dirty="0"/>
              <a:t>Quando giochi con i pezzi neri </a:t>
            </a:r>
          </a:p>
          <a:p>
            <a:pPr algn="ctr"/>
            <a:r>
              <a:rPr lang="it-IT" dirty="0"/>
              <a:t>(</a:t>
            </a:r>
            <a:r>
              <a:rPr lang="it-IT" b="1" dirty="0"/>
              <a:t>la scacchiera è invertita</a:t>
            </a:r>
            <a:r>
              <a:rPr lang="it-IT" dirty="0"/>
              <a:t>)</a:t>
            </a:r>
          </a:p>
        </p:txBody>
      </p:sp>
      <p:sp>
        <p:nvSpPr>
          <p:cNvPr id="10" name="Freccia a destra 9">
            <a:extLst>
              <a:ext uri="{FF2B5EF4-FFF2-40B4-BE49-F238E27FC236}">
                <a16:creationId xmlns:a16="http://schemas.microsoft.com/office/drawing/2014/main" id="{1C10217A-ABC5-0335-DC6C-7C3287979E5A}"/>
              </a:ext>
            </a:extLst>
          </p:cNvPr>
          <p:cNvSpPr/>
          <p:nvPr/>
        </p:nvSpPr>
        <p:spPr>
          <a:xfrm>
            <a:off x="2180366" y="4971667"/>
            <a:ext cx="2311759"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5CFDB943-3954-4901-59A6-F25BBF43358C}"/>
              </a:ext>
            </a:extLst>
          </p:cNvPr>
          <p:cNvSpPr txBox="1"/>
          <p:nvPr/>
        </p:nvSpPr>
        <p:spPr>
          <a:xfrm>
            <a:off x="1847549" y="4925442"/>
            <a:ext cx="307489" cy="369332"/>
          </a:xfrm>
          <a:prstGeom prst="rect">
            <a:avLst/>
          </a:prstGeom>
          <a:noFill/>
        </p:spPr>
        <p:txBody>
          <a:bodyPr wrap="square" rtlCol="0">
            <a:spAutoFit/>
          </a:bodyPr>
          <a:lstStyle/>
          <a:p>
            <a:pPr algn="ctr"/>
            <a:r>
              <a:rPr lang="it-IT" dirty="0"/>
              <a:t>A</a:t>
            </a:r>
          </a:p>
        </p:txBody>
      </p:sp>
      <p:sp>
        <p:nvSpPr>
          <p:cNvPr id="13" name="CasellaDiTesto 12">
            <a:extLst>
              <a:ext uri="{FF2B5EF4-FFF2-40B4-BE49-F238E27FC236}">
                <a16:creationId xmlns:a16="http://schemas.microsoft.com/office/drawing/2014/main" id="{2E21314C-C00C-CC62-9A88-2A7A0DD1939D}"/>
              </a:ext>
            </a:extLst>
          </p:cNvPr>
          <p:cNvSpPr txBox="1"/>
          <p:nvPr/>
        </p:nvSpPr>
        <p:spPr>
          <a:xfrm>
            <a:off x="4497110" y="4906877"/>
            <a:ext cx="307489" cy="369332"/>
          </a:xfrm>
          <a:prstGeom prst="rect">
            <a:avLst/>
          </a:prstGeom>
          <a:noFill/>
        </p:spPr>
        <p:txBody>
          <a:bodyPr wrap="square" rtlCol="0">
            <a:spAutoFit/>
          </a:bodyPr>
          <a:lstStyle/>
          <a:p>
            <a:pPr algn="ctr"/>
            <a:r>
              <a:rPr lang="it-IT" dirty="0"/>
              <a:t>H</a:t>
            </a:r>
          </a:p>
        </p:txBody>
      </p:sp>
      <p:sp>
        <p:nvSpPr>
          <p:cNvPr id="14" name="CasellaDiTesto 13">
            <a:extLst>
              <a:ext uri="{FF2B5EF4-FFF2-40B4-BE49-F238E27FC236}">
                <a16:creationId xmlns:a16="http://schemas.microsoft.com/office/drawing/2014/main" id="{688B6205-19A4-8E1A-CF92-DE7CA460C7F0}"/>
              </a:ext>
            </a:extLst>
          </p:cNvPr>
          <p:cNvSpPr txBox="1"/>
          <p:nvPr/>
        </p:nvSpPr>
        <p:spPr>
          <a:xfrm>
            <a:off x="10071739" y="4906877"/>
            <a:ext cx="307489" cy="369332"/>
          </a:xfrm>
          <a:prstGeom prst="rect">
            <a:avLst/>
          </a:prstGeom>
          <a:noFill/>
        </p:spPr>
        <p:txBody>
          <a:bodyPr wrap="square" rtlCol="0">
            <a:spAutoFit/>
          </a:bodyPr>
          <a:lstStyle/>
          <a:p>
            <a:pPr algn="ctr"/>
            <a:r>
              <a:rPr lang="it-IT" dirty="0"/>
              <a:t>A</a:t>
            </a:r>
          </a:p>
        </p:txBody>
      </p:sp>
      <p:sp>
        <p:nvSpPr>
          <p:cNvPr id="16" name="CasellaDiTesto 15">
            <a:extLst>
              <a:ext uri="{FF2B5EF4-FFF2-40B4-BE49-F238E27FC236}">
                <a16:creationId xmlns:a16="http://schemas.microsoft.com/office/drawing/2014/main" id="{63302E7B-3460-C009-3002-192342F77CCC}"/>
              </a:ext>
            </a:extLst>
          </p:cNvPr>
          <p:cNvSpPr txBox="1"/>
          <p:nvPr/>
        </p:nvSpPr>
        <p:spPr>
          <a:xfrm>
            <a:off x="7458171" y="4906877"/>
            <a:ext cx="307489" cy="369332"/>
          </a:xfrm>
          <a:prstGeom prst="rect">
            <a:avLst/>
          </a:prstGeom>
          <a:noFill/>
        </p:spPr>
        <p:txBody>
          <a:bodyPr wrap="square" rtlCol="0">
            <a:spAutoFit/>
          </a:bodyPr>
          <a:lstStyle/>
          <a:p>
            <a:pPr algn="ctr"/>
            <a:r>
              <a:rPr lang="it-IT" dirty="0"/>
              <a:t>H</a:t>
            </a:r>
          </a:p>
        </p:txBody>
      </p:sp>
      <p:sp>
        <p:nvSpPr>
          <p:cNvPr id="17" name="Freccia a destra 16">
            <a:extLst>
              <a:ext uri="{FF2B5EF4-FFF2-40B4-BE49-F238E27FC236}">
                <a16:creationId xmlns:a16="http://schemas.microsoft.com/office/drawing/2014/main" id="{C5E5B61F-A848-B054-587D-CBF8343B92E2}"/>
              </a:ext>
            </a:extLst>
          </p:cNvPr>
          <p:cNvSpPr/>
          <p:nvPr/>
        </p:nvSpPr>
        <p:spPr>
          <a:xfrm rot="10800000">
            <a:off x="7770443" y="4925442"/>
            <a:ext cx="2311759"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a:extLst>
              <a:ext uri="{FF2B5EF4-FFF2-40B4-BE49-F238E27FC236}">
                <a16:creationId xmlns:a16="http://schemas.microsoft.com/office/drawing/2014/main" id="{1B0F47D9-E889-2ABC-3F1F-B274CC9B2DCA}"/>
              </a:ext>
            </a:extLst>
          </p:cNvPr>
          <p:cNvSpPr txBox="1"/>
          <p:nvPr/>
        </p:nvSpPr>
        <p:spPr>
          <a:xfrm>
            <a:off x="1514732" y="4583002"/>
            <a:ext cx="307489" cy="369332"/>
          </a:xfrm>
          <a:prstGeom prst="rect">
            <a:avLst/>
          </a:prstGeom>
          <a:noFill/>
        </p:spPr>
        <p:txBody>
          <a:bodyPr wrap="square" rtlCol="0">
            <a:spAutoFit/>
          </a:bodyPr>
          <a:lstStyle/>
          <a:p>
            <a:pPr algn="ctr"/>
            <a:r>
              <a:rPr lang="it-IT" dirty="0"/>
              <a:t>1</a:t>
            </a:r>
          </a:p>
        </p:txBody>
      </p:sp>
      <p:sp>
        <p:nvSpPr>
          <p:cNvPr id="19" name="CasellaDiTesto 18">
            <a:extLst>
              <a:ext uri="{FF2B5EF4-FFF2-40B4-BE49-F238E27FC236}">
                <a16:creationId xmlns:a16="http://schemas.microsoft.com/office/drawing/2014/main" id="{CC0A808E-3CAF-868D-49BE-55D4AB57C2BD}"/>
              </a:ext>
            </a:extLst>
          </p:cNvPr>
          <p:cNvSpPr txBox="1"/>
          <p:nvPr/>
        </p:nvSpPr>
        <p:spPr>
          <a:xfrm>
            <a:off x="1514732" y="1988374"/>
            <a:ext cx="307489" cy="369332"/>
          </a:xfrm>
          <a:prstGeom prst="rect">
            <a:avLst/>
          </a:prstGeom>
          <a:noFill/>
        </p:spPr>
        <p:txBody>
          <a:bodyPr wrap="square" rtlCol="0">
            <a:spAutoFit/>
          </a:bodyPr>
          <a:lstStyle/>
          <a:p>
            <a:pPr algn="ctr"/>
            <a:r>
              <a:rPr lang="it-IT" dirty="0"/>
              <a:t>8</a:t>
            </a:r>
          </a:p>
        </p:txBody>
      </p:sp>
      <p:sp>
        <p:nvSpPr>
          <p:cNvPr id="20" name="Freccia a destra 19">
            <a:extLst>
              <a:ext uri="{FF2B5EF4-FFF2-40B4-BE49-F238E27FC236}">
                <a16:creationId xmlns:a16="http://schemas.microsoft.com/office/drawing/2014/main" id="{93F02B12-3307-4E07-5ADC-2A665FFDBDB8}"/>
              </a:ext>
            </a:extLst>
          </p:cNvPr>
          <p:cNvSpPr/>
          <p:nvPr/>
        </p:nvSpPr>
        <p:spPr>
          <a:xfrm rot="16200000">
            <a:off x="512596" y="3279998"/>
            <a:ext cx="2311759"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a:extLst>
              <a:ext uri="{FF2B5EF4-FFF2-40B4-BE49-F238E27FC236}">
                <a16:creationId xmlns:a16="http://schemas.microsoft.com/office/drawing/2014/main" id="{4AD9EC12-5B55-149C-DBD4-B37253B8004C}"/>
              </a:ext>
            </a:extLst>
          </p:cNvPr>
          <p:cNvSpPr/>
          <p:nvPr/>
        </p:nvSpPr>
        <p:spPr>
          <a:xfrm rot="5400000">
            <a:off x="6067822" y="3319153"/>
            <a:ext cx="2311759"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CasellaDiTesto 23">
            <a:extLst>
              <a:ext uri="{FF2B5EF4-FFF2-40B4-BE49-F238E27FC236}">
                <a16:creationId xmlns:a16="http://schemas.microsoft.com/office/drawing/2014/main" id="{D714F652-81EC-C0A0-EDDA-727898B95C05}"/>
              </a:ext>
            </a:extLst>
          </p:cNvPr>
          <p:cNvSpPr txBox="1"/>
          <p:nvPr/>
        </p:nvSpPr>
        <p:spPr>
          <a:xfrm>
            <a:off x="7060772" y="1988374"/>
            <a:ext cx="307489" cy="369332"/>
          </a:xfrm>
          <a:prstGeom prst="rect">
            <a:avLst/>
          </a:prstGeom>
          <a:noFill/>
        </p:spPr>
        <p:txBody>
          <a:bodyPr wrap="square" rtlCol="0">
            <a:spAutoFit/>
          </a:bodyPr>
          <a:lstStyle/>
          <a:p>
            <a:pPr algn="ctr"/>
            <a:r>
              <a:rPr lang="it-IT" dirty="0"/>
              <a:t>1</a:t>
            </a:r>
          </a:p>
        </p:txBody>
      </p:sp>
      <p:sp>
        <p:nvSpPr>
          <p:cNvPr id="26" name="CasellaDiTesto 25">
            <a:extLst>
              <a:ext uri="{FF2B5EF4-FFF2-40B4-BE49-F238E27FC236}">
                <a16:creationId xmlns:a16="http://schemas.microsoft.com/office/drawing/2014/main" id="{C44367CF-8A4D-1F70-FCD7-7AFAF2788BCC}"/>
              </a:ext>
            </a:extLst>
          </p:cNvPr>
          <p:cNvSpPr txBox="1"/>
          <p:nvPr/>
        </p:nvSpPr>
        <p:spPr>
          <a:xfrm>
            <a:off x="7086781" y="4637962"/>
            <a:ext cx="307489" cy="369332"/>
          </a:xfrm>
          <a:prstGeom prst="rect">
            <a:avLst/>
          </a:prstGeom>
          <a:noFill/>
        </p:spPr>
        <p:txBody>
          <a:bodyPr wrap="square" rtlCol="0">
            <a:spAutoFit/>
          </a:bodyPr>
          <a:lstStyle/>
          <a:p>
            <a:pPr algn="ctr"/>
            <a:r>
              <a:rPr lang="it-IT" dirty="0"/>
              <a:t>8</a:t>
            </a:r>
          </a:p>
        </p:txBody>
      </p:sp>
      <p:sp>
        <p:nvSpPr>
          <p:cNvPr id="31" name="CasellaDiTesto 30">
            <a:extLst>
              <a:ext uri="{FF2B5EF4-FFF2-40B4-BE49-F238E27FC236}">
                <a16:creationId xmlns:a16="http://schemas.microsoft.com/office/drawing/2014/main" id="{4C840475-E8EE-A42A-2084-EC83AB1EB12E}"/>
              </a:ext>
            </a:extLst>
          </p:cNvPr>
          <p:cNvSpPr txBox="1"/>
          <p:nvPr/>
        </p:nvSpPr>
        <p:spPr>
          <a:xfrm>
            <a:off x="2870957" y="1435280"/>
            <a:ext cx="6440940" cy="369332"/>
          </a:xfrm>
          <a:prstGeom prst="rect">
            <a:avLst/>
          </a:prstGeom>
          <a:noFill/>
        </p:spPr>
        <p:txBody>
          <a:bodyPr wrap="square" rtlCol="0">
            <a:spAutoFit/>
          </a:bodyPr>
          <a:lstStyle/>
          <a:p>
            <a:pPr algn="ctr"/>
            <a:r>
              <a:rPr lang="it-IT" dirty="0"/>
              <a:t>La </a:t>
            </a:r>
            <a:r>
              <a:rPr lang="it-IT" b="1" dirty="0"/>
              <a:t>disposizione</a:t>
            </a:r>
            <a:r>
              <a:rPr lang="it-IT" dirty="0"/>
              <a:t> dei </a:t>
            </a:r>
            <a:r>
              <a:rPr lang="it-IT" b="1" dirty="0"/>
              <a:t>pezzi</a:t>
            </a:r>
            <a:r>
              <a:rPr lang="it-IT" dirty="0"/>
              <a:t> e l’</a:t>
            </a:r>
            <a:r>
              <a:rPr lang="it-IT" b="1" dirty="0"/>
              <a:t>orientamento</a:t>
            </a:r>
            <a:r>
              <a:rPr lang="it-IT" dirty="0"/>
              <a:t> della scacchiera:</a:t>
            </a:r>
          </a:p>
        </p:txBody>
      </p:sp>
      <p:sp>
        <p:nvSpPr>
          <p:cNvPr id="2" name="Titolo 1">
            <a:extLst>
              <a:ext uri="{FF2B5EF4-FFF2-40B4-BE49-F238E27FC236}">
                <a16:creationId xmlns:a16="http://schemas.microsoft.com/office/drawing/2014/main" id="{82B70450-4001-C47E-C28D-B2CCA8FF1096}"/>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5" name="Titolo 1">
            <a:extLst>
              <a:ext uri="{FF2B5EF4-FFF2-40B4-BE49-F238E27FC236}">
                <a16:creationId xmlns:a16="http://schemas.microsoft.com/office/drawing/2014/main" id="{DB2B39EC-720D-9813-1C5B-BE2DF4728463}"/>
              </a:ext>
            </a:extLst>
          </p:cNvPr>
          <p:cNvSpPr txBox="1">
            <a:spLocks/>
          </p:cNvSpPr>
          <p:nvPr/>
        </p:nvSpPr>
        <p:spPr>
          <a:xfrm>
            <a:off x="0" y="477778"/>
            <a:ext cx="12193543"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LA SCACCHIERA E LA DISPOSIZIONE DEI PEZZI</a:t>
            </a:r>
          </a:p>
        </p:txBody>
      </p:sp>
    </p:spTree>
    <p:extLst>
      <p:ext uri="{BB962C8B-B14F-4D97-AF65-F5344CB8AC3E}">
        <p14:creationId xmlns:p14="http://schemas.microsoft.com/office/powerpoint/2010/main" val="232694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6" grpId="0"/>
      <p:bldP spid="17" grpId="0" animBg="1"/>
      <p:bldP spid="21" grpId="0" animBg="1"/>
      <p:bldP spid="24" grpId="0"/>
      <p:bldP spid="2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CAEE9-99CA-CF86-E409-7136F423045B}"/>
            </a:ext>
          </a:extLst>
        </p:cNvPr>
        <p:cNvGrpSpPr/>
        <p:nvPr/>
      </p:nvGrpSpPr>
      <p:grpSpPr>
        <a:xfrm>
          <a:off x="0" y="0"/>
          <a:ext cx="0" cy="0"/>
          <a:chOff x="0" y="0"/>
          <a:chExt cx="0" cy="0"/>
        </a:xfrm>
      </p:grpSpPr>
      <p:grpSp>
        <p:nvGrpSpPr>
          <p:cNvPr id="9" name="Gruppo 8">
            <a:extLst>
              <a:ext uri="{FF2B5EF4-FFF2-40B4-BE49-F238E27FC236}">
                <a16:creationId xmlns:a16="http://schemas.microsoft.com/office/drawing/2014/main" id="{6E4D03BA-D6DA-9FF6-C68A-F68843CB1D6F}"/>
              </a:ext>
            </a:extLst>
          </p:cNvPr>
          <p:cNvGrpSpPr/>
          <p:nvPr/>
        </p:nvGrpSpPr>
        <p:grpSpPr>
          <a:xfrm>
            <a:off x="0" y="0"/>
            <a:ext cx="12192000" cy="6858000"/>
            <a:chOff x="0" y="0"/>
            <a:chExt cx="12192000" cy="6858000"/>
          </a:xfrm>
        </p:grpSpPr>
        <p:pic>
          <p:nvPicPr>
            <p:cNvPr id="8" name="Immagine 7">
              <a:extLst>
                <a:ext uri="{FF2B5EF4-FFF2-40B4-BE49-F238E27FC236}">
                  <a16:creationId xmlns:a16="http://schemas.microsoft.com/office/drawing/2014/main" id="{DA4418A9-336F-5FFA-7269-1DCC14A1D4F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9A7D00D3-27EE-E139-6DDD-006ED3D9C15C}"/>
                </a:ext>
              </a:extLst>
            </p:cNvPr>
            <p:cNvSpPr txBox="1">
              <a:spLocks/>
            </p:cNvSpPr>
            <p:nvPr/>
          </p:nvSpPr>
          <p:spPr>
            <a:xfrm>
              <a:off x="0" y="5317240"/>
              <a:ext cx="12191999"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 TERMINI SCACCHISTICI FONDAMENTALI</a:t>
              </a:r>
              <a:endPar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endParaRPr>
            </a:p>
          </p:txBody>
        </p:sp>
      </p:grpSp>
    </p:spTree>
    <p:extLst>
      <p:ext uri="{BB962C8B-B14F-4D97-AF65-F5344CB8AC3E}">
        <p14:creationId xmlns:p14="http://schemas.microsoft.com/office/powerpoint/2010/main" val="361966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C56B1-730C-6CD0-94E1-8CA74CBEC72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3744471-FCCE-2DBF-7DD3-B7A9ED5AC7D2}"/>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FC15EC4-A0CA-E637-7F6F-A48D3B4198F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D2D8785-3821-0DCC-46A7-AF1389B2B30D}"/>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A018AA3-855F-0B13-30C1-FD1D2A8332B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7F1934B-E588-A571-E711-46572501174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1EC01CB-2392-8E37-2379-7AE73EAF377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8E2944E-E3F1-0D6D-CBB6-EE21D42DB38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INTRODUZIONE</a:t>
            </a:r>
          </a:p>
        </p:txBody>
      </p:sp>
      <p:sp>
        <p:nvSpPr>
          <p:cNvPr id="30" name="CasellaDiTesto 29">
            <a:extLst>
              <a:ext uri="{FF2B5EF4-FFF2-40B4-BE49-F238E27FC236}">
                <a16:creationId xmlns:a16="http://schemas.microsoft.com/office/drawing/2014/main" id="{DA371CCA-EB0D-712E-D6BA-5A8798E0E7E0}"/>
              </a:ext>
            </a:extLst>
          </p:cNvPr>
          <p:cNvSpPr txBox="1"/>
          <p:nvPr/>
        </p:nvSpPr>
        <p:spPr>
          <a:xfrm>
            <a:off x="496170" y="1537016"/>
            <a:ext cx="11190514" cy="646331"/>
          </a:xfrm>
          <a:prstGeom prst="rect">
            <a:avLst/>
          </a:prstGeom>
          <a:noFill/>
        </p:spPr>
        <p:txBody>
          <a:bodyPr wrap="square" rtlCol="0">
            <a:spAutoFit/>
          </a:bodyPr>
          <a:lstStyle/>
          <a:p>
            <a:pPr algn="just"/>
            <a:r>
              <a:rPr lang="it-IT" dirty="0"/>
              <a:t>Questa sezione raccoglie tutti quei </a:t>
            </a:r>
            <a:r>
              <a:rPr lang="it-IT" b="1" dirty="0"/>
              <a:t>termini scacchistici fondamentali</a:t>
            </a:r>
            <a:r>
              <a:rPr lang="it-IT" dirty="0"/>
              <a:t> che anche un principiante </a:t>
            </a:r>
            <a:r>
              <a:rPr lang="it-IT" b="1" dirty="0"/>
              <a:t>non può non conoscere</a:t>
            </a:r>
            <a:r>
              <a:rPr lang="it-IT" dirty="0"/>
              <a:t>.</a:t>
            </a:r>
          </a:p>
        </p:txBody>
      </p:sp>
      <p:sp>
        <p:nvSpPr>
          <p:cNvPr id="4" name="CasellaDiTesto 3">
            <a:extLst>
              <a:ext uri="{FF2B5EF4-FFF2-40B4-BE49-F238E27FC236}">
                <a16:creationId xmlns:a16="http://schemas.microsoft.com/office/drawing/2014/main" id="{A70CD351-C585-8D44-169B-E93EC89C2B6B}"/>
              </a:ext>
            </a:extLst>
          </p:cNvPr>
          <p:cNvSpPr txBox="1"/>
          <p:nvPr/>
        </p:nvSpPr>
        <p:spPr>
          <a:xfrm>
            <a:off x="485965" y="2699756"/>
            <a:ext cx="11190514" cy="646331"/>
          </a:xfrm>
          <a:prstGeom prst="rect">
            <a:avLst/>
          </a:prstGeom>
          <a:noFill/>
        </p:spPr>
        <p:txBody>
          <a:bodyPr wrap="square">
            <a:spAutoFit/>
          </a:bodyPr>
          <a:lstStyle/>
          <a:p>
            <a:pPr algn="just"/>
            <a:r>
              <a:rPr lang="it-IT" dirty="0"/>
              <a:t>Inserirò quindi sia concetti già discussi, per fissarli meglio, sia </a:t>
            </a:r>
            <a:r>
              <a:rPr lang="it-IT" b="1" dirty="0"/>
              <a:t>nuove espressioni</a:t>
            </a:r>
            <a:r>
              <a:rPr lang="it-IT" dirty="0"/>
              <a:t> che potresti incontrare spesso se </a:t>
            </a:r>
            <a:r>
              <a:rPr lang="it-IT" b="1" dirty="0"/>
              <a:t>giochi online</a:t>
            </a:r>
            <a:r>
              <a:rPr lang="it-IT" dirty="0"/>
              <a:t>, </a:t>
            </a:r>
            <a:r>
              <a:rPr lang="it-IT" b="1" dirty="0"/>
              <a:t>frequenti un circolo</a:t>
            </a:r>
            <a:r>
              <a:rPr lang="it-IT" dirty="0"/>
              <a:t> o semplicemente </a:t>
            </a:r>
            <a:r>
              <a:rPr lang="it-IT" b="1" dirty="0"/>
              <a:t>parli di una partita</a:t>
            </a:r>
            <a:r>
              <a:rPr lang="it-IT" dirty="0"/>
              <a:t> con altri appassionati.</a:t>
            </a:r>
          </a:p>
        </p:txBody>
      </p:sp>
      <p:sp>
        <p:nvSpPr>
          <p:cNvPr id="2" name="Titolo 1">
            <a:extLst>
              <a:ext uri="{FF2B5EF4-FFF2-40B4-BE49-F238E27FC236}">
                <a16:creationId xmlns:a16="http://schemas.microsoft.com/office/drawing/2014/main" id="{22127E65-9BC1-E8F2-5028-3D11869B8ED3}"/>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6" name="CasellaDiTesto 5">
            <a:extLst>
              <a:ext uri="{FF2B5EF4-FFF2-40B4-BE49-F238E27FC236}">
                <a16:creationId xmlns:a16="http://schemas.microsoft.com/office/drawing/2014/main" id="{D14731F4-1211-0D4C-4B4A-656807A07448}"/>
              </a:ext>
            </a:extLst>
          </p:cNvPr>
          <p:cNvSpPr txBox="1"/>
          <p:nvPr/>
        </p:nvSpPr>
        <p:spPr>
          <a:xfrm>
            <a:off x="484420" y="2118386"/>
            <a:ext cx="11190513" cy="646331"/>
          </a:xfrm>
          <a:prstGeom prst="rect">
            <a:avLst/>
          </a:prstGeom>
          <a:noFill/>
        </p:spPr>
        <p:txBody>
          <a:bodyPr wrap="square">
            <a:spAutoFit/>
          </a:bodyPr>
          <a:lstStyle/>
          <a:p>
            <a:pPr algn="just"/>
            <a:r>
              <a:rPr lang="it-IT" dirty="0"/>
              <a:t>Alcuni di essi li abbiamo già incontrati nel corso; altri, invece, </a:t>
            </a:r>
            <a:r>
              <a:rPr lang="it-IT" b="1" dirty="0"/>
              <a:t>non abbiamo avuto modo di trattarli finora</a:t>
            </a:r>
            <a:r>
              <a:rPr lang="it-IT" dirty="0"/>
              <a:t>, ma sono comunque importanti da conoscere, anche solo per orientarsi nel linguaggio degli scacchi.</a:t>
            </a:r>
          </a:p>
        </p:txBody>
      </p:sp>
      <p:sp>
        <p:nvSpPr>
          <p:cNvPr id="8" name="CasellaDiTesto 7">
            <a:extLst>
              <a:ext uri="{FF2B5EF4-FFF2-40B4-BE49-F238E27FC236}">
                <a16:creationId xmlns:a16="http://schemas.microsoft.com/office/drawing/2014/main" id="{412A0471-9659-BEFF-8C68-FBBD8C43B7F5}"/>
              </a:ext>
            </a:extLst>
          </p:cNvPr>
          <p:cNvSpPr txBox="1"/>
          <p:nvPr/>
        </p:nvSpPr>
        <p:spPr>
          <a:xfrm>
            <a:off x="484419" y="3281127"/>
            <a:ext cx="11190513" cy="646331"/>
          </a:xfrm>
          <a:prstGeom prst="rect">
            <a:avLst/>
          </a:prstGeom>
          <a:noFill/>
        </p:spPr>
        <p:txBody>
          <a:bodyPr wrap="square">
            <a:spAutoFit/>
          </a:bodyPr>
          <a:lstStyle/>
          <a:p>
            <a:pPr algn="just"/>
            <a:r>
              <a:rPr lang="it-IT" dirty="0"/>
              <a:t>Conoscerli ti aiuterà a </a:t>
            </a:r>
            <a:r>
              <a:rPr lang="it-IT" b="1" dirty="0"/>
              <a:t>ragionare meglio durante le partite</a:t>
            </a:r>
            <a:r>
              <a:rPr lang="it-IT" dirty="0"/>
              <a:t>, a </a:t>
            </a:r>
            <a:r>
              <a:rPr lang="it-IT" b="1" dirty="0"/>
              <a:t>capire le analisi</a:t>
            </a:r>
            <a:r>
              <a:rPr lang="it-IT" dirty="0"/>
              <a:t>, e a </a:t>
            </a:r>
            <a:r>
              <a:rPr lang="it-IT" b="1" dirty="0"/>
              <a:t>comunicare con più precisione</a:t>
            </a:r>
            <a:r>
              <a:rPr lang="it-IT" dirty="0"/>
              <a:t> quando commenti una mossa o valuti una posizione.</a:t>
            </a:r>
          </a:p>
        </p:txBody>
      </p:sp>
    </p:spTree>
    <p:extLst>
      <p:ext uri="{BB962C8B-B14F-4D97-AF65-F5344CB8AC3E}">
        <p14:creationId xmlns:p14="http://schemas.microsoft.com/office/powerpoint/2010/main" val="382449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1ACFC-5865-DA15-3ABB-78F9CC8CF180}"/>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0B3CB3CE-F4E4-87BD-9C83-59BC228A3BC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F76503A-64FA-2FC9-12EC-AC0E85F33929}"/>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8EC075C-0D55-033C-183F-E6D20FF3E7E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FA5BA2D-CD47-1FDB-F788-9BF89A94614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4FFC6411-086D-3AF7-652E-AAFEDC08002B}"/>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D38CCE1E-D482-1F0A-5448-CE65CB5CFAA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B3C076EC-59F7-84AA-01BA-455D8CE3E285}"/>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MATERIALE</a:t>
            </a:r>
          </a:p>
        </p:txBody>
      </p:sp>
      <p:sp>
        <p:nvSpPr>
          <p:cNvPr id="7" name="CasellaDiTesto 6">
            <a:extLst>
              <a:ext uri="{FF2B5EF4-FFF2-40B4-BE49-F238E27FC236}">
                <a16:creationId xmlns:a16="http://schemas.microsoft.com/office/drawing/2014/main" id="{90390024-258B-F4B0-B78F-3FF2A66B8216}"/>
              </a:ext>
            </a:extLst>
          </p:cNvPr>
          <p:cNvSpPr txBox="1"/>
          <p:nvPr/>
        </p:nvSpPr>
        <p:spPr>
          <a:xfrm>
            <a:off x="1115508" y="1645090"/>
            <a:ext cx="10622717" cy="646331"/>
          </a:xfrm>
          <a:prstGeom prst="rect">
            <a:avLst/>
          </a:prstGeom>
          <a:noFill/>
        </p:spPr>
        <p:txBody>
          <a:bodyPr wrap="square">
            <a:spAutoFit/>
          </a:bodyPr>
          <a:lstStyle/>
          <a:p>
            <a:pPr algn="just"/>
            <a:r>
              <a:rPr lang="it-IT" dirty="0"/>
              <a:t>Indica il valore complessivo dei pezzi sulla scacchiera. </a:t>
            </a:r>
          </a:p>
          <a:p>
            <a:pPr algn="just"/>
            <a:r>
              <a:rPr lang="it-IT" dirty="0"/>
              <a:t>Ogni pezzo ha un </a:t>
            </a:r>
            <a:r>
              <a:rPr lang="it-IT" b="1" dirty="0"/>
              <a:t>valore standard</a:t>
            </a:r>
            <a:r>
              <a:rPr lang="it-IT" dirty="0"/>
              <a:t>: </a:t>
            </a:r>
          </a:p>
        </p:txBody>
      </p:sp>
      <p:sp>
        <p:nvSpPr>
          <p:cNvPr id="4" name="Titolo 1">
            <a:extLst>
              <a:ext uri="{FF2B5EF4-FFF2-40B4-BE49-F238E27FC236}">
                <a16:creationId xmlns:a16="http://schemas.microsoft.com/office/drawing/2014/main" id="{FEF0897E-372D-7187-11F5-8BBD59E3900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graphicFrame>
        <p:nvGraphicFramePr>
          <p:cNvPr id="24" name="Tabella 23">
            <a:extLst>
              <a:ext uri="{FF2B5EF4-FFF2-40B4-BE49-F238E27FC236}">
                <a16:creationId xmlns:a16="http://schemas.microsoft.com/office/drawing/2014/main" id="{51A26A82-F970-EA88-DDD9-D49967F74975}"/>
              </a:ext>
            </a:extLst>
          </p:cNvPr>
          <p:cNvGraphicFramePr>
            <a:graphicFrameLocks noGrp="1"/>
          </p:cNvGraphicFramePr>
          <p:nvPr>
            <p:extLst>
              <p:ext uri="{D42A27DB-BD31-4B8C-83A1-F6EECF244321}">
                <p14:modId xmlns:p14="http://schemas.microsoft.com/office/powerpoint/2010/main" val="705554873"/>
              </p:ext>
            </p:extLst>
          </p:nvPr>
        </p:nvGraphicFramePr>
        <p:xfrm>
          <a:off x="1115508" y="3201966"/>
          <a:ext cx="9806565" cy="2654109"/>
        </p:xfrm>
        <a:graphic>
          <a:graphicData uri="http://schemas.openxmlformats.org/drawingml/2006/table">
            <a:tbl>
              <a:tblPr firstRow="1" bandRow="1">
                <a:tableStyleId>{5C22544A-7EE6-4342-B048-85BDC9FD1C3A}</a:tableStyleId>
              </a:tblPr>
              <a:tblGrid>
                <a:gridCol w="1397787">
                  <a:extLst>
                    <a:ext uri="{9D8B030D-6E8A-4147-A177-3AD203B41FA5}">
                      <a16:colId xmlns:a16="http://schemas.microsoft.com/office/drawing/2014/main" val="2490785347"/>
                    </a:ext>
                  </a:extLst>
                </a:gridCol>
                <a:gridCol w="1401463">
                  <a:extLst>
                    <a:ext uri="{9D8B030D-6E8A-4147-A177-3AD203B41FA5}">
                      <a16:colId xmlns:a16="http://schemas.microsoft.com/office/drawing/2014/main" val="3928585495"/>
                    </a:ext>
                  </a:extLst>
                </a:gridCol>
                <a:gridCol w="1401463">
                  <a:extLst>
                    <a:ext uri="{9D8B030D-6E8A-4147-A177-3AD203B41FA5}">
                      <a16:colId xmlns:a16="http://schemas.microsoft.com/office/drawing/2014/main" val="153810339"/>
                    </a:ext>
                  </a:extLst>
                </a:gridCol>
                <a:gridCol w="1401463">
                  <a:extLst>
                    <a:ext uri="{9D8B030D-6E8A-4147-A177-3AD203B41FA5}">
                      <a16:colId xmlns:a16="http://schemas.microsoft.com/office/drawing/2014/main" val="298146534"/>
                    </a:ext>
                  </a:extLst>
                </a:gridCol>
                <a:gridCol w="1401463">
                  <a:extLst>
                    <a:ext uri="{9D8B030D-6E8A-4147-A177-3AD203B41FA5}">
                      <a16:colId xmlns:a16="http://schemas.microsoft.com/office/drawing/2014/main" val="973615764"/>
                    </a:ext>
                  </a:extLst>
                </a:gridCol>
                <a:gridCol w="1401463">
                  <a:extLst>
                    <a:ext uri="{9D8B030D-6E8A-4147-A177-3AD203B41FA5}">
                      <a16:colId xmlns:a16="http://schemas.microsoft.com/office/drawing/2014/main" val="3060828076"/>
                    </a:ext>
                  </a:extLst>
                </a:gridCol>
                <a:gridCol w="1401463">
                  <a:extLst>
                    <a:ext uri="{9D8B030D-6E8A-4147-A177-3AD203B41FA5}">
                      <a16:colId xmlns:a16="http://schemas.microsoft.com/office/drawing/2014/main" val="2569014660"/>
                    </a:ext>
                  </a:extLst>
                </a:gridCol>
              </a:tblGrid>
              <a:tr h="554900">
                <a:tc>
                  <a:txBody>
                    <a:bodyPr/>
                    <a:lstStyle/>
                    <a:p>
                      <a:pPr algn="ctr"/>
                      <a:r>
                        <a:rPr lang="it-IT" sz="1400" b="1" dirty="0">
                          <a:solidFill>
                            <a:schemeClr val="tx1"/>
                          </a:solidFill>
                        </a:rPr>
                        <a:t>Pezzo</a:t>
                      </a:r>
                    </a:p>
                  </a:txBody>
                  <a:tcPr anchor="ctr">
                    <a:solidFill>
                      <a:srgbClr val="CD831D"/>
                    </a:solidFill>
                  </a:tcPr>
                </a:tc>
                <a:tc>
                  <a:txBody>
                    <a:bodyPr/>
                    <a:lstStyle/>
                    <a:p>
                      <a:pPr algn="ctr"/>
                      <a:r>
                        <a:rPr lang="it-IT" sz="1400" b="1" dirty="0">
                          <a:solidFill>
                            <a:schemeClr val="tx1"/>
                          </a:solidFill>
                        </a:rPr>
                        <a:t>Pedone</a:t>
                      </a:r>
                    </a:p>
                  </a:txBody>
                  <a:tcPr anchor="ctr">
                    <a:noFill/>
                  </a:tcPr>
                </a:tc>
                <a:tc>
                  <a:txBody>
                    <a:bodyPr/>
                    <a:lstStyle/>
                    <a:p>
                      <a:pPr algn="ctr"/>
                      <a:r>
                        <a:rPr lang="it-IT" sz="1400" b="1" dirty="0">
                          <a:solidFill>
                            <a:schemeClr val="tx1"/>
                          </a:solidFill>
                        </a:rPr>
                        <a:t>Cavallo</a:t>
                      </a:r>
                    </a:p>
                  </a:txBody>
                  <a:tcPr anchor="ctr">
                    <a:noFill/>
                  </a:tcPr>
                </a:tc>
                <a:tc>
                  <a:txBody>
                    <a:bodyPr/>
                    <a:lstStyle/>
                    <a:p>
                      <a:pPr algn="ctr"/>
                      <a:r>
                        <a:rPr lang="it-IT" sz="1400" b="1" dirty="0">
                          <a:solidFill>
                            <a:schemeClr val="tx1"/>
                          </a:solidFill>
                        </a:rPr>
                        <a:t>Alfiere</a:t>
                      </a:r>
                    </a:p>
                  </a:txBody>
                  <a:tcPr anchor="ctr">
                    <a:noFill/>
                  </a:tcPr>
                </a:tc>
                <a:tc>
                  <a:txBody>
                    <a:bodyPr/>
                    <a:lstStyle/>
                    <a:p>
                      <a:pPr algn="ctr"/>
                      <a:r>
                        <a:rPr lang="it-IT" sz="1400" b="1" dirty="0">
                          <a:solidFill>
                            <a:schemeClr val="tx1"/>
                          </a:solidFill>
                        </a:rPr>
                        <a:t>Torre</a:t>
                      </a:r>
                    </a:p>
                  </a:txBody>
                  <a:tcPr anchor="ctr">
                    <a:noFill/>
                  </a:tcPr>
                </a:tc>
                <a:tc>
                  <a:txBody>
                    <a:bodyPr/>
                    <a:lstStyle/>
                    <a:p>
                      <a:pPr algn="ctr"/>
                      <a:r>
                        <a:rPr lang="it-IT" sz="1400" b="1" dirty="0">
                          <a:solidFill>
                            <a:schemeClr val="tx1"/>
                          </a:solidFill>
                        </a:rPr>
                        <a:t>Donna/Regina</a:t>
                      </a:r>
                    </a:p>
                  </a:txBody>
                  <a:tcPr anchor="ctr">
                    <a:noFill/>
                  </a:tcPr>
                </a:tc>
                <a:tc>
                  <a:txBody>
                    <a:bodyPr/>
                    <a:lstStyle/>
                    <a:p>
                      <a:pPr algn="ctr"/>
                      <a:r>
                        <a:rPr lang="it-IT" sz="1400" b="1" dirty="0">
                          <a:solidFill>
                            <a:schemeClr val="tx1"/>
                          </a:solidFill>
                        </a:rPr>
                        <a:t>Re</a:t>
                      </a:r>
                    </a:p>
                  </a:txBody>
                  <a:tcPr anchor="ctr">
                    <a:noFill/>
                  </a:tcPr>
                </a:tc>
                <a:extLst>
                  <a:ext uri="{0D108BD9-81ED-4DB2-BD59-A6C34878D82A}">
                    <a16:rowId xmlns:a16="http://schemas.microsoft.com/office/drawing/2014/main" val="779671841"/>
                  </a:ext>
                </a:extLst>
              </a:tr>
              <a:tr h="989409">
                <a:tc>
                  <a:txBody>
                    <a:bodyPr/>
                    <a:lstStyle/>
                    <a:p>
                      <a:pPr algn="ctr"/>
                      <a:r>
                        <a:rPr lang="it-IT" sz="1400" b="1" dirty="0">
                          <a:solidFill>
                            <a:schemeClr val="tx1"/>
                          </a:solidFill>
                        </a:rPr>
                        <a:t>Simbolo</a:t>
                      </a:r>
                    </a:p>
                  </a:txBody>
                  <a:tcPr anchor="ctr">
                    <a:solidFill>
                      <a:srgbClr val="CD831D"/>
                    </a:solid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extLst>
                  <a:ext uri="{0D108BD9-81ED-4DB2-BD59-A6C34878D82A}">
                    <a16:rowId xmlns:a16="http://schemas.microsoft.com/office/drawing/2014/main" val="611684549"/>
                  </a:ext>
                </a:extLst>
              </a:tr>
              <a:tr h="554900">
                <a:tc>
                  <a:txBody>
                    <a:bodyPr/>
                    <a:lstStyle/>
                    <a:p>
                      <a:pPr algn="ctr"/>
                      <a:r>
                        <a:rPr lang="it-IT" sz="1400" b="1" dirty="0">
                          <a:solidFill>
                            <a:schemeClr val="tx1"/>
                          </a:solidFill>
                        </a:rPr>
                        <a:t>Valore</a:t>
                      </a:r>
                    </a:p>
                  </a:txBody>
                  <a:tcPr anchor="ctr">
                    <a:solidFill>
                      <a:srgbClr val="CD831D"/>
                    </a:solidFill>
                  </a:tcPr>
                </a:tc>
                <a:tc>
                  <a:txBody>
                    <a:bodyPr/>
                    <a:lstStyle/>
                    <a:p>
                      <a:pPr algn="ctr"/>
                      <a:r>
                        <a:rPr lang="it-IT" sz="1400" dirty="0">
                          <a:solidFill>
                            <a:schemeClr val="tx1"/>
                          </a:solidFill>
                        </a:rPr>
                        <a:t>1</a:t>
                      </a:r>
                    </a:p>
                  </a:txBody>
                  <a:tcPr anchor="ctr">
                    <a:noFill/>
                  </a:tcPr>
                </a:tc>
                <a:tc>
                  <a:txBody>
                    <a:bodyPr/>
                    <a:lstStyle/>
                    <a:p>
                      <a:pPr algn="ctr"/>
                      <a:r>
                        <a:rPr lang="it-IT" sz="1400" dirty="0">
                          <a:solidFill>
                            <a:schemeClr val="tx1"/>
                          </a:solidFill>
                        </a:rPr>
                        <a:t>3</a:t>
                      </a:r>
                    </a:p>
                  </a:txBody>
                  <a:tcPr anchor="ctr">
                    <a:noFill/>
                  </a:tcPr>
                </a:tc>
                <a:tc>
                  <a:txBody>
                    <a:bodyPr/>
                    <a:lstStyle/>
                    <a:p>
                      <a:pPr algn="ctr"/>
                      <a:r>
                        <a:rPr lang="it-IT" sz="1400" dirty="0">
                          <a:solidFill>
                            <a:schemeClr val="tx1"/>
                          </a:solidFill>
                        </a:rPr>
                        <a:t>3</a:t>
                      </a:r>
                    </a:p>
                  </a:txBody>
                  <a:tcPr anchor="ctr">
                    <a:noFill/>
                  </a:tcPr>
                </a:tc>
                <a:tc>
                  <a:txBody>
                    <a:bodyPr/>
                    <a:lstStyle/>
                    <a:p>
                      <a:pPr algn="ctr"/>
                      <a:r>
                        <a:rPr lang="it-IT" sz="1400" dirty="0">
                          <a:solidFill>
                            <a:schemeClr val="tx1"/>
                          </a:solidFill>
                        </a:rPr>
                        <a:t>5</a:t>
                      </a:r>
                    </a:p>
                  </a:txBody>
                  <a:tcPr anchor="ctr">
                    <a:noFill/>
                  </a:tcPr>
                </a:tc>
                <a:tc>
                  <a:txBody>
                    <a:bodyPr/>
                    <a:lstStyle/>
                    <a:p>
                      <a:pPr algn="ctr"/>
                      <a:r>
                        <a:rPr lang="it-IT" sz="1400" dirty="0">
                          <a:solidFill>
                            <a:schemeClr val="tx1"/>
                          </a:solidFill>
                        </a:rPr>
                        <a:t>9</a:t>
                      </a:r>
                    </a:p>
                  </a:txBody>
                  <a:tcPr anchor="ctr">
                    <a:noFill/>
                  </a:tcPr>
                </a:tc>
                <a:tc>
                  <a:txBody>
                    <a:bodyPr/>
                    <a:lstStyle/>
                    <a:p>
                      <a:pPr algn="ctr"/>
                      <a:r>
                        <a:rPr lang="it-IT" sz="1400" dirty="0">
                          <a:solidFill>
                            <a:schemeClr val="tx1"/>
                          </a:solidFill>
                        </a:rPr>
                        <a:t>Inestimabile</a:t>
                      </a:r>
                    </a:p>
                  </a:txBody>
                  <a:tcPr anchor="ctr">
                    <a:noFill/>
                  </a:tcPr>
                </a:tc>
                <a:extLst>
                  <a:ext uri="{0D108BD9-81ED-4DB2-BD59-A6C34878D82A}">
                    <a16:rowId xmlns:a16="http://schemas.microsoft.com/office/drawing/2014/main" val="1138946303"/>
                  </a:ext>
                </a:extLst>
              </a:tr>
              <a:tr h="554900">
                <a:tc>
                  <a:txBody>
                    <a:bodyPr/>
                    <a:lstStyle/>
                    <a:p>
                      <a:pPr algn="ctr"/>
                      <a:r>
                        <a:rPr lang="it-IT" sz="1400" b="1" dirty="0">
                          <a:solidFill>
                            <a:schemeClr val="tx1"/>
                          </a:solidFill>
                        </a:rPr>
                        <a:t>Quantità iniziale</a:t>
                      </a:r>
                    </a:p>
                  </a:txBody>
                  <a:tcPr anchor="ctr">
                    <a:solidFill>
                      <a:srgbClr val="CD831D"/>
                    </a:solidFill>
                  </a:tcPr>
                </a:tc>
                <a:tc>
                  <a:txBody>
                    <a:bodyPr/>
                    <a:lstStyle/>
                    <a:p>
                      <a:pPr algn="ctr"/>
                      <a:r>
                        <a:rPr lang="it-IT" sz="1400" dirty="0">
                          <a:solidFill>
                            <a:schemeClr val="tx1"/>
                          </a:solidFill>
                        </a:rPr>
                        <a:t>8</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1</a:t>
                      </a:r>
                    </a:p>
                  </a:txBody>
                  <a:tcPr anchor="ctr">
                    <a:noFill/>
                  </a:tcPr>
                </a:tc>
                <a:tc>
                  <a:txBody>
                    <a:bodyPr/>
                    <a:lstStyle/>
                    <a:p>
                      <a:pPr algn="ctr"/>
                      <a:r>
                        <a:rPr lang="it-IT" sz="1400" dirty="0">
                          <a:solidFill>
                            <a:schemeClr val="tx1"/>
                          </a:solidFill>
                        </a:rPr>
                        <a:t>1</a:t>
                      </a:r>
                    </a:p>
                  </a:txBody>
                  <a:tcPr anchor="ctr">
                    <a:noFill/>
                  </a:tcPr>
                </a:tc>
                <a:extLst>
                  <a:ext uri="{0D108BD9-81ED-4DB2-BD59-A6C34878D82A}">
                    <a16:rowId xmlns:a16="http://schemas.microsoft.com/office/drawing/2014/main" val="2996840940"/>
                  </a:ext>
                </a:extLst>
              </a:tr>
            </a:tbl>
          </a:graphicData>
        </a:graphic>
      </p:graphicFrame>
      <p:pic>
        <p:nvPicPr>
          <p:cNvPr id="26" name="Immagine 25">
            <a:extLst>
              <a:ext uri="{FF2B5EF4-FFF2-40B4-BE49-F238E27FC236}">
                <a16:creationId xmlns:a16="http://schemas.microsoft.com/office/drawing/2014/main" id="{186F3E59-AAA3-FC13-5401-9347ED6C4E19}"/>
              </a:ext>
            </a:extLst>
          </p:cNvPr>
          <p:cNvPicPr>
            <a:picLocks noChangeAspect="1"/>
          </p:cNvPicPr>
          <p:nvPr/>
        </p:nvPicPr>
        <p:blipFill>
          <a:blip r:embed="rId4"/>
          <a:stretch>
            <a:fillRect/>
          </a:stretch>
        </p:blipFill>
        <p:spPr>
          <a:xfrm>
            <a:off x="2797402" y="3821899"/>
            <a:ext cx="857370" cy="866896"/>
          </a:xfrm>
          <a:prstGeom prst="rect">
            <a:avLst/>
          </a:prstGeom>
        </p:spPr>
      </p:pic>
      <p:pic>
        <p:nvPicPr>
          <p:cNvPr id="30" name="Immagine 29">
            <a:extLst>
              <a:ext uri="{FF2B5EF4-FFF2-40B4-BE49-F238E27FC236}">
                <a16:creationId xmlns:a16="http://schemas.microsoft.com/office/drawing/2014/main" id="{B7937AB9-FC73-052E-22CE-EE1351495788}"/>
              </a:ext>
            </a:extLst>
          </p:cNvPr>
          <p:cNvPicPr>
            <a:picLocks noChangeAspect="1"/>
          </p:cNvPicPr>
          <p:nvPr/>
        </p:nvPicPr>
        <p:blipFill>
          <a:blip r:embed="rId5"/>
          <a:stretch>
            <a:fillRect/>
          </a:stretch>
        </p:blipFill>
        <p:spPr>
          <a:xfrm>
            <a:off x="4174224" y="3814525"/>
            <a:ext cx="876422" cy="866896"/>
          </a:xfrm>
          <a:prstGeom prst="rect">
            <a:avLst/>
          </a:prstGeom>
        </p:spPr>
      </p:pic>
      <p:pic>
        <p:nvPicPr>
          <p:cNvPr id="32" name="Immagine 31">
            <a:extLst>
              <a:ext uri="{FF2B5EF4-FFF2-40B4-BE49-F238E27FC236}">
                <a16:creationId xmlns:a16="http://schemas.microsoft.com/office/drawing/2014/main" id="{B8731B86-BB25-3A2F-6582-BC195C574A1E}"/>
              </a:ext>
            </a:extLst>
          </p:cNvPr>
          <p:cNvPicPr>
            <a:picLocks noChangeAspect="1"/>
          </p:cNvPicPr>
          <p:nvPr/>
        </p:nvPicPr>
        <p:blipFill>
          <a:blip r:embed="rId6"/>
          <a:stretch>
            <a:fillRect/>
          </a:stretch>
        </p:blipFill>
        <p:spPr>
          <a:xfrm>
            <a:off x="5575816" y="3809261"/>
            <a:ext cx="866896" cy="866896"/>
          </a:xfrm>
          <a:prstGeom prst="rect">
            <a:avLst/>
          </a:prstGeom>
        </p:spPr>
      </p:pic>
      <p:pic>
        <p:nvPicPr>
          <p:cNvPr id="33" name="Immagine 32">
            <a:extLst>
              <a:ext uri="{FF2B5EF4-FFF2-40B4-BE49-F238E27FC236}">
                <a16:creationId xmlns:a16="http://schemas.microsoft.com/office/drawing/2014/main" id="{9A9243E2-683C-CA2C-A371-6AD4FACEABBE}"/>
              </a:ext>
            </a:extLst>
          </p:cNvPr>
          <p:cNvPicPr>
            <a:picLocks noChangeAspect="1"/>
          </p:cNvPicPr>
          <p:nvPr/>
        </p:nvPicPr>
        <p:blipFill>
          <a:blip r:embed="rId7"/>
          <a:stretch>
            <a:fillRect/>
          </a:stretch>
        </p:blipFill>
        <p:spPr>
          <a:xfrm>
            <a:off x="6991476" y="3814024"/>
            <a:ext cx="857370" cy="857370"/>
          </a:xfrm>
          <a:prstGeom prst="rect">
            <a:avLst/>
          </a:prstGeom>
        </p:spPr>
      </p:pic>
      <p:pic>
        <p:nvPicPr>
          <p:cNvPr id="34" name="Immagine 33">
            <a:extLst>
              <a:ext uri="{FF2B5EF4-FFF2-40B4-BE49-F238E27FC236}">
                <a16:creationId xmlns:a16="http://schemas.microsoft.com/office/drawing/2014/main" id="{87961F2B-DD95-D345-8232-D6711C5B029F}"/>
              </a:ext>
            </a:extLst>
          </p:cNvPr>
          <p:cNvPicPr>
            <a:picLocks noChangeAspect="1"/>
          </p:cNvPicPr>
          <p:nvPr/>
        </p:nvPicPr>
        <p:blipFill>
          <a:blip r:embed="rId8"/>
          <a:stretch>
            <a:fillRect/>
          </a:stretch>
        </p:blipFill>
        <p:spPr>
          <a:xfrm>
            <a:off x="8388150" y="3817844"/>
            <a:ext cx="857370" cy="866896"/>
          </a:xfrm>
          <a:prstGeom prst="rect">
            <a:avLst/>
          </a:prstGeom>
        </p:spPr>
      </p:pic>
      <p:pic>
        <p:nvPicPr>
          <p:cNvPr id="35" name="Immagine 34">
            <a:extLst>
              <a:ext uri="{FF2B5EF4-FFF2-40B4-BE49-F238E27FC236}">
                <a16:creationId xmlns:a16="http://schemas.microsoft.com/office/drawing/2014/main" id="{9333C7B0-B55D-1C97-5FF4-8DCF1DA436C6}"/>
              </a:ext>
            </a:extLst>
          </p:cNvPr>
          <p:cNvPicPr>
            <a:picLocks noChangeAspect="1"/>
          </p:cNvPicPr>
          <p:nvPr/>
        </p:nvPicPr>
        <p:blipFill>
          <a:blip r:embed="rId9"/>
          <a:stretch>
            <a:fillRect/>
          </a:stretch>
        </p:blipFill>
        <p:spPr>
          <a:xfrm>
            <a:off x="9794284" y="3808614"/>
            <a:ext cx="857370" cy="847843"/>
          </a:xfrm>
          <a:prstGeom prst="rect">
            <a:avLst/>
          </a:prstGeom>
        </p:spPr>
      </p:pic>
      <p:sp>
        <p:nvSpPr>
          <p:cNvPr id="36" name="Parentesi graffa aperta 35">
            <a:extLst>
              <a:ext uri="{FF2B5EF4-FFF2-40B4-BE49-F238E27FC236}">
                <a16:creationId xmlns:a16="http://schemas.microsoft.com/office/drawing/2014/main" id="{F148CDFA-2BF6-0767-F5B4-02791C46E2C0}"/>
              </a:ext>
            </a:extLst>
          </p:cNvPr>
          <p:cNvSpPr/>
          <p:nvPr/>
        </p:nvSpPr>
        <p:spPr>
          <a:xfrm rot="5400000">
            <a:off x="5174016" y="2222223"/>
            <a:ext cx="264537" cy="1509510"/>
          </a:xfrm>
          <a:prstGeom prst="leftBrace">
            <a:avLst>
              <a:gd name="adj1" fmla="val 106828"/>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it-IT"/>
          </a:p>
        </p:txBody>
      </p:sp>
      <p:sp>
        <p:nvSpPr>
          <p:cNvPr id="37" name="CasellaDiTesto 36">
            <a:extLst>
              <a:ext uri="{FF2B5EF4-FFF2-40B4-BE49-F238E27FC236}">
                <a16:creationId xmlns:a16="http://schemas.microsoft.com/office/drawing/2014/main" id="{6176814C-0DDD-8877-69A2-4DA17E4850B4}"/>
              </a:ext>
            </a:extLst>
          </p:cNvPr>
          <p:cNvSpPr txBox="1"/>
          <p:nvPr/>
        </p:nvSpPr>
        <p:spPr>
          <a:xfrm>
            <a:off x="4330401" y="2541214"/>
            <a:ext cx="1951766" cy="307777"/>
          </a:xfrm>
          <a:prstGeom prst="rect">
            <a:avLst/>
          </a:prstGeom>
          <a:noFill/>
        </p:spPr>
        <p:txBody>
          <a:bodyPr wrap="square" rtlCol="0">
            <a:spAutoFit/>
          </a:bodyPr>
          <a:lstStyle/>
          <a:p>
            <a:pPr algn="ctr"/>
            <a:r>
              <a:rPr lang="it-IT" sz="1400" dirty="0"/>
              <a:t>Pezzi </a:t>
            </a:r>
            <a:r>
              <a:rPr lang="it-IT" sz="1400" b="1" dirty="0"/>
              <a:t>leggeri</a:t>
            </a:r>
          </a:p>
        </p:txBody>
      </p:sp>
      <p:sp>
        <p:nvSpPr>
          <p:cNvPr id="38" name="Parentesi graffa aperta 37">
            <a:extLst>
              <a:ext uri="{FF2B5EF4-FFF2-40B4-BE49-F238E27FC236}">
                <a16:creationId xmlns:a16="http://schemas.microsoft.com/office/drawing/2014/main" id="{701AAE96-60FF-8838-E627-4D8F2ABBC243}"/>
              </a:ext>
            </a:extLst>
          </p:cNvPr>
          <p:cNvSpPr/>
          <p:nvPr/>
        </p:nvSpPr>
        <p:spPr>
          <a:xfrm rot="5400000">
            <a:off x="7982051" y="2222222"/>
            <a:ext cx="264537" cy="1509510"/>
          </a:xfrm>
          <a:prstGeom prst="leftBrace">
            <a:avLst>
              <a:gd name="adj1" fmla="val 106828"/>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it-IT"/>
          </a:p>
        </p:txBody>
      </p:sp>
      <p:sp>
        <p:nvSpPr>
          <p:cNvPr id="39" name="CasellaDiTesto 38">
            <a:extLst>
              <a:ext uri="{FF2B5EF4-FFF2-40B4-BE49-F238E27FC236}">
                <a16:creationId xmlns:a16="http://schemas.microsoft.com/office/drawing/2014/main" id="{988C46E6-9CD7-2140-93D8-7603BC57A316}"/>
              </a:ext>
            </a:extLst>
          </p:cNvPr>
          <p:cNvSpPr txBox="1"/>
          <p:nvPr/>
        </p:nvSpPr>
        <p:spPr>
          <a:xfrm>
            <a:off x="7138436" y="2541213"/>
            <a:ext cx="1951766" cy="307777"/>
          </a:xfrm>
          <a:prstGeom prst="rect">
            <a:avLst/>
          </a:prstGeom>
          <a:noFill/>
        </p:spPr>
        <p:txBody>
          <a:bodyPr wrap="square" rtlCol="0">
            <a:spAutoFit/>
          </a:bodyPr>
          <a:lstStyle/>
          <a:p>
            <a:pPr algn="ctr"/>
            <a:r>
              <a:rPr lang="it-IT" sz="1400" dirty="0"/>
              <a:t>Pezzi </a:t>
            </a:r>
            <a:r>
              <a:rPr lang="it-IT" sz="1400" b="1" dirty="0"/>
              <a:t>pesanti</a:t>
            </a:r>
          </a:p>
        </p:txBody>
      </p:sp>
    </p:spTree>
    <p:extLst>
      <p:ext uri="{BB962C8B-B14F-4D97-AF65-F5344CB8AC3E}">
        <p14:creationId xmlns:p14="http://schemas.microsoft.com/office/powerpoint/2010/main" val="90102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D07FD-F2D8-CE78-A965-098C709DC4E9}"/>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BD6F96D-2454-2150-C544-1527C799CEC9}"/>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EA7569F-DBD9-31ED-03E8-B3F2931297D8}"/>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502A9FB-4DAE-DCD7-E7AF-84348FD0D159}"/>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24D9FA83-F1B9-2A0A-3095-20A21FFD7904}"/>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C2BAB7FA-E12D-1F1F-8F6D-EAC173EAC8F9}"/>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EDBA6A5-92AD-1B48-8F57-964B3AB5C15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4C0D65EB-9496-F6D1-7C24-3A3CA4E67677}"/>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CAMBIO (O SCAMBIO)</a:t>
            </a:r>
          </a:p>
        </p:txBody>
      </p:sp>
      <p:sp>
        <p:nvSpPr>
          <p:cNvPr id="7" name="CasellaDiTesto 6">
            <a:extLst>
              <a:ext uri="{FF2B5EF4-FFF2-40B4-BE49-F238E27FC236}">
                <a16:creationId xmlns:a16="http://schemas.microsoft.com/office/drawing/2014/main" id="{E281A104-6042-A042-2FCB-5DBC34C47513}"/>
              </a:ext>
            </a:extLst>
          </p:cNvPr>
          <p:cNvSpPr txBox="1"/>
          <p:nvPr/>
        </p:nvSpPr>
        <p:spPr>
          <a:xfrm>
            <a:off x="874065" y="2444748"/>
            <a:ext cx="6159910" cy="2585323"/>
          </a:xfrm>
          <a:prstGeom prst="rect">
            <a:avLst/>
          </a:prstGeom>
          <a:noFill/>
        </p:spPr>
        <p:txBody>
          <a:bodyPr wrap="square">
            <a:spAutoFit/>
          </a:bodyPr>
          <a:lstStyle/>
          <a:p>
            <a:pPr algn="just"/>
            <a:r>
              <a:rPr lang="it-IT" dirty="0"/>
              <a:t>Il </a:t>
            </a:r>
            <a:r>
              <a:rPr lang="it-IT" b="1" dirty="0"/>
              <a:t>cambio</a:t>
            </a:r>
            <a:r>
              <a:rPr lang="it-IT" dirty="0"/>
              <a:t> (o </a:t>
            </a:r>
            <a:r>
              <a:rPr lang="it-IT" i="1" dirty="0"/>
              <a:t>scambio)</a:t>
            </a:r>
            <a:r>
              <a:rPr lang="it-IT" dirty="0"/>
              <a:t> si riferisce al momento in cui un giocatore cattura un pezzo avversario cedendo in cambio uno dei propri. Lo scambio può avvenire tra pezzi di </a:t>
            </a:r>
            <a:r>
              <a:rPr lang="it-IT" b="1" dirty="0"/>
              <a:t>valore equivalente</a:t>
            </a:r>
            <a:r>
              <a:rPr lang="it-IT" dirty="0"/>
              <a:t> (come alfiere per alfiere o alfiere per cavallo), ma anche tra pezzi di </a:t>
            </a:r>
            <a:r>
              <a:rPr lang="it-IT" b="1" dirty="0"/>
              <a:t>valore diverso</a:t>
            </a:r>
            <a:r>
              <a:rPr lang="it-IT" dirty="0"/>
              <a:t>, risultando così vantaggioso o svantaggioso. Non è solo una questione di punteggio: uno scambio può avere scopi strategici. In questo esempio il cambio di alfiere per cavallo doppia i pedoni al nero e ci permette di guadagnare il pedone in e5</a:t>
            </a:r>
          </a:p>
        </p:txBody>
      </p:sp>
      <p:sp>
        <p:nvSpPr>
          <p:cNvPr id="8" name="Rettangolo 7">
            <a:extLst>
              <a:ext uri="{FF2B5EF4-FFF2-40B4-BE49-F238E27FC236}">
                <a16:creationId xmlns:a16="http://schemas.microsoft.com/office/drawing/2014/main" id="{9A4AB537-453C-E0B8-5E31-6C1FC5C7FAD0}"/>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FB2007B8-82A1-842C-2CCA-D0DD9BFE79D6}"/>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1908D483-CCA8-57D2-C1CC-F54C706BC9A9}"/>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2FE69C8C-A42A-A5B7-79C4-9197A8B1695F}"/>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19BF0628-A1AA-4566-A7CA-40257D42E011}"/>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65385D56-20A5-0F0B-8F82-B454D76281FA}"/>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DA61A0FB-F634-5877-D470-6F02FADFCB82}"/>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E6E216A5-DE9E-F830-3665-0086FEC7D128}"/>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pic>
        <p:nvPicPr>
          <p:cNvPr id="6" name="Immagine 5">
            <a:extLst>
              <a:ext uri="{FF2B5EF4-FFF2-40B4-BE49-F238E27FC236}">
                <a16:creationId xmlns:a16="http://schemas.microsoft.com/office/drawing/2014/main" id="{FF813E52-AFD5-6276-71D1-8B10FEFBA52E}"/>
              </a:ext>
            </a:extLst>
          </p:cNvPr>
          <p:cNvPicPr>
            <a:picLocks noChangeAspect="1"/>
          </p:cNvPicPr>
          <p:nvPr/>
        </p:nvPicPr>
        <p:blipFill>
          <a:blip r:embed="rId5"/>
          <a:srcRect l="5197"/>
          <a:stretch>
            <a:fillRect/>
          </a:stretch>
        </p:blipFill>
        <p:spPr>
          <a:xfrm>
            <a:off x="7626837" y="2129823"/>
            <a:ext cx="3563816" cy="3570261"/>
          </a:xfrm>
          <a:prstGeom prst="rect">
            <a:avLst/>
          </a:prstGeom>
        </p:spPr>
      </p:pic>
    </p:spTree>
    <p:extLst>
      <p:ext uri="{BB962C8B-B14F-4D97-AF65-F5344CB8AC3E}">
        <p14:creationId xmlns:p14="http://schemas.microsoft.com/office/powerpoint/2010/main" val="217540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CC71C-2775-4177-8892-49E86C79DD6D}"/>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43F86BDC-2B3B-B4A2-383F-1F14B229343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EF3EB54-0AC9-8E1F-68C7-FD20BD36AD65}"/>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6BA0708-156B-B373-7B7C-788C8869CAF8}"/>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29D24903-C560-E87F-4A33-A378AD915B78}"/>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3DC4637-2417-5C3D-03C5-D3AD19DD0D73}"/>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14768E3-9F82-6C3F-B6C2-EED7EA04BDC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70900229-AB73-4853-6686-A367FCFFB636}"/>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QUALITÀ</a:t>
            </a:r>
          </a:p>
        </p:txBody>
      </p:sp>
      <p:sp>
        <p:nvSpPr>
          <p:cNvPr id="7" name="CasellaDiTesto 6">
            <a:extLst>
              <a:ext uri="{FF2B5EF4-FFF2-40B4-BE49-F238E27FC236}">
                <a16:creationId xmlns:a16="http://schemas.microsoft.com/office/drawing/2014/main" id="{0BDF7609-A606-904A-3FE2-DFDFA5FF2719}"/>
              </a:ext>
            </a:extLst>
          </p:cNvPr>
          <p:cNvSpPr txBox="1"/>
          <p:nvPr/>
        </p:nvSpPr>
        <p:spPr>
          <a:xfrm>
            <a:off x="874065" y="2444748"/>
            <a:ext cx="6159910" cy="1477328"/>
          </a:xfrm>
          <a:prstGeom prst="rect">
            <a:avLst/>
          </a:prstGeom>
          <a:noFill/>
        </p:spPr>
        <p:txBody>
          <a:bodyPr wrap="square">
            <a:spAutoFit/>
          </a:bodyPr>
          <a:lstStyle/>
          <a:p>
            <a:pPr algn="just"/>
            <a:r>
              <a:rPr lang="it-IT" dirty="0"/>
              <a:t>Si parla di “qualità” quando si confrontano </a:t>
            </a:r>
            <a:r>
              <a:rPr lang="it-IT" b="1" dirty="0"/>
              <a:t>pezzi di valore diverso.</a:t>
            </a:r>
            <a:r>
              <a:rPr lang="it-IT" dirty="0"/>
              <a:t> Per esempio, se si scambia un cavallo (valore 3) per una torre (valore 5), si guadagna una qualità. La perdita o il guadagno di qualità può avere </a:t>
            </a:r>
            <a:r>
              <a:rPr lang="it-IT" b="1" dirty="0"/>
              <a:t>grandi ripercussioni strategiche</a:t>
            </a:r>
            <a:r>
              <a:rPr lang="it-IT" dirty="0"/>
              <a:t>, specialmente nei finali.</a:t>
            </a:r>
          </a:p>
        </p:txBody>
      </p:sp>
      <p:sp>
        <p:nvSpPr>
          <p:cNvPr id="8" name="Rettangolo 7">
            <a:extLst>
              <a:ext uri="{FF2B5EF4-FFF2-40B4-BE49-F238E27FC236}">
                <a16:creationId xmlns:a16="http://schemas.microsoft.com/office/drawing/2014/main" id="{4E611272-6D7B-8335-4835-8A6666513D5D}"/>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8FFEF80D-D472-E456-69C1-E26E3459963E}"/>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DF208EA7-DAC6-EE2E-6371-3E32FB487357}"/>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51356C70-A875-9B08-1FEA-8B0975DE3148}"/>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85A0729-9079-FFB8-BE59-01FBCFC12B35}"/>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DCD44153-33E9-5F21-AFAB-28519C56ACB0}"/>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2A5489E9-94D6-0108-9900-BA736363DCC3}"/>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B317DC92-06D6-F01E-8D0D-2398F1B5D4E3}"/>
              </a:ext>
            </a:extLst>
          </p:cNvPr>
          <p:cNvPicPr>
            <a:picLocks noChangeAspect="1"/>
          </p:cNvPicPr>
          <p:nvPr/>
        </p:nvPicPr>
        <p:blipFill>
          <a:blip r:embed="rId5"/>
          <a:stretch>
            <a:fillRect/>
          </a:stretch>
        </p:blipFill>
        <p:spPr>
          <a:xfrm>
            <a:off x="7605817" y="2133078"/>
            <a:ext cx="3563816" cy="3577995"/>
          </a:xfrm>
          <a:prstGeom prst="rect">
            <a:avLst/>
          </a:prstGeom>
        </p:spPr>
      </p:pic>
      <p:sp>
        <p:nvSpPr>
          <p:cNvPr id="2" name="Titolo 1">
            <a:extLst>
              <a:ext uri="{FF2B5EF4-FFF2-40B4-BE49-F238E27FC236}">
                <a16:creationId xmlns:a16="http://schemas.microsoft.com/office/drawing/2014/main" id="{43A9F0DF-A47C-84A9-D3D4-14E04E661B3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0701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CC86C-BD32-A3AC-47A0-F66620F906D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B1E0C18-7FED-1F8A-728F-BD15EEFFCCA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9DB2E288-C1B2-BCDA-A988-5E659EC2883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3D4AC795-8E80-8CA2-CBE3-1A788119E4BE}"/>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9E6CE760-1938-119A-80E6-9DC8FF3C4DDC}"/>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3248CD6E-C2F9-60F6-F918-41D87D9ECD36}"/>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EFE27743-D110-0C6B-1E3A-B240C2DDA94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8F91C9BC-49BF-07D8-104B-5462400F9F3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ATTIVITÀ DEI PEZZI</a:t>
            </a:r>
          </a:p>
        </p:txBody>
      </p:sp>
      <p:sp>
        <p:nvSpPr>
          <p:cNvPr id="7" name="CasellaDiTesto 6">
            <a:extLst>
              <a:ext uri="{FF2B5EF4-FFF2-40B4-BE49-F238E27FC236}">
                <a16:creationId xmlns:a16="http://schemas.microsoft.com/office/drawing/2014/main" id="{61D9DFDE-7EC7-A419-7206-2D76032054B5}"/>
              </a:ext>
            </a:extLst>
          </p:cNvPr>
          <p:cNvSpPr txBox="1"/>
          <p:nvPr/>
        </p:nvSpPr>
        <p:spPr>
          <a:xfrm>
            <a:off x="874065" y="2444748"/>
            <a:ext cx="6159910" cy="1754326"/>
          </a:xfrm>
          <a:prstGeom prst="rect">
            <a:avLst/>
          </a:prstGeom>
          <a:noFill/>
        </p:spPr>
        <p:txBody>
          <a:bodyPr wrap="square">
            <a:spAutoFit/>
          </a:bodyPr>
          <a:lstStyle/>
          <a:p>
            <a:pPr algn="just"/>
            <a:r>
              <a:rPr lang="it-IT" dirty="0"/>
              <a:t>È un parametro che valuta </a:t>
            </a:r>
            <a:r>
              <a:rPr lang="it-IT" b="1" dirty="0"/>
              <a:t>quanto spazio e influenza hanno i propri pezzi</a:t>
            </a:r>
            <a:r>
              <a:rPr lang="it-IT" dirty="0"/>
              <a:t> sulla scacchiera. Anche con meno materiale, pezzi molto attivi possono garantire il controllo della posizione, minacce concrete e </a:t>
            </a:r>
            <a:r>
              <a:rPr lang="it-IT" b="1" dirty="0"/>
              <a:t>forte pressione sull’avversario</a:t>
            </a:r>
            <a:r>
              <a:rPr lang="it-IT" dirty="0"/>
              <a:t>. In questo caso, il cavallo in b7 non ha case disponibili per muoversi, visto che in c5 sarebbe catturato.</a:t>
            </a:r>
          </a:p>
        </p:txBody>
      </p:sp>
      <p:sp>
        <p:nvSpPr>
          <p:cNvPr id="8" name="Rettangolo 7">
            <a:extLst>
              <a:ext uri="{FF2B5EF4-FFF2-40B4-BE49-F238E27FC236}">
                <a16:creationId xmlns:a16="http://schemas.microsoft.com/office/drawing/2014/main" id="{FB95B5A1-550C-9525-AF02-ED606FCE5C5E}"/>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7C496895-576B-74AC-2A56-346D94CA88E0}"/>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F2836F34-1FD1-850E-C23A-A73D5CBB0856}"/>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6E511EE0-737D-FD05-0321-4DD066E0F26E}"/>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83C88A6-E09C-C60F-C7C5-64CBAF8EACB8}"/>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EA6443F9-7C97-B103-9ADE-7C807CD2DDBD}"/>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4A727F9D-934D-9DBB-FB06-564FABE85B48}"/>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E427ACB2-2C86-38EB-E073-CFEBC6AA70CE}"/>
              </a:ext>
            </a:extLst>
          </p:cNvPr>
          <p:cNvSpPr/>
          <p:nvPr/>
        </p:nvSpPr>
        <p:spPr>
          <a:xfrm>
            <a:off x="9795120" y="2970703"/>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6A582416-3601-21AE-91DD-D0658B612357}"/>
              </a:ext>
            </a:extLst>
          </p:cNvPr>
          <p:cNvPicPr>
            <a:picLocks noChangeAspect="1"/>
          </p:cNvPicPr>
          <p:nvPr/>
        </p:nvPicPr>
        <p:blipFill>
          <a:blip r:embed="rId4"/>
          <a:stretch>
            <a:fillRect/>
          </a:stretch>
        </p:blipFill>
        <p:spPr>
          <a:xfrm>
            <a:off x="7596964" y="2125876"/>
            <a:ext cx="3593689" cy="3584195"/>
          </a:xfrm>
          <a:prstGeom prst="rect">
            <a:avLst/>
          </a:prstGeom>
        </p:spPr>
      </p:pic>
      <p:sp>
        <p:nvSpPr>
          <p:cNvPr id="16" name="Rettangolo 15">
            <a:extLst>
              <a:ext uri="{FF2B5EF4-FFF2-40B4-BE49-F238E27FC236}">
                <a16:creationId xmlns:a16="http://schemas.microsoft.com/office/drawing/2014/main" id="{473395DE-985C-35D8-A992-3A7EFA2548E8}"/>
              </a:ext>
            </a:extLst>
          </p:cNvPr>
          <p:cNvSpPr/>
          <p:nvPr/>
        </p:nvSpPr>
        <p:spPr>
          <a:xfrm>
            <a:off x="7995223" y="2516710"/>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3BAA29BB-9F79-DB5D-2DE7-78CB842AB729}"/>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84297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5226D-43B9-8D1E-BC91-E1E8E52294FB}"/>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73D09E1-B94D-BCD5-88D9-8CBC4998C48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0613078-396F-278B-875E-1B62CC7CF025}"/>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1497D08C-B012-CA7C-931C-5048F00EB800}"/>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FFC8B10C-2B6C-40FC-9B05-A23E74A9AD7B}"/>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C8FE996-A09A-4E2C-D53A-ED12D6A5185D}"/>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48EB3ED8-1CEB-E17C-6DD1-80E09C88860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B7FC8D62-92EA-CD26-ED84-01B178F81B6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COMPENSAZIONE</a:t>
            </a:r>
          </a:p>
        </p:txBody>
      </p:sp>
      <p:sp>
        <p:nvSpPr>
          <p:cNvPr id="7" name="CasellaDiTesto 6">
            <a:extLst>
              <a:ext uri="{FF2B5EF4-FFF2-40B4-BE49-F238E27FC236}">
                <a16:creationId xmlns:a16="http://schemas.microsoft.com/office/drawing/2014/main" id="{71EF8D88-6B05-0135-5343-2FC1DE7D8B57}"/>
              </a:ext>
            </a:extLst>
          </p:cNvPr>
          <p:cNvSpPr txBox="1"/>
          <p:nvPr/>
        </p:nvSpPr>
        <p:spPr>
          <a:xfrm>
            <a:off x="874065" y="2444748"/>
            <a:ext cx="6159910" cy="2031325"/>
          </a:xfrm>
          <a:prstGeom prst="rect">
            <a:avLst/>
          </a:prstGeom>
          <a:noFill/>
        </p:spPr>
        <p:txBody>
          <a:bodyPr wrap="square">
            <a:spAutoFit/>
          </a:bodyPr>
          <a:lstStyle/>
          <a:p>
            <a:pPr algn="just"/>
            <a:r>
              <a:rPr lang="it-IT" dirty="0"/>
              <a:t>Quando si ha uno </a:t>
            </a:r>
            <a:r>
              <a:rPr lang="it-IT" b="1" dirty="0"/>
              <a:t>svantaggio materiale</a:t>
            </a:r>
            <a:r>
              <a:rPr lang="it-IT" dirty="0"/>
              <a:t>, si parla di compensazione se in cambio si ottengono altri vantaggi: </a:t>
            </a:r>
            <a:r>
              <a:rPr lang="it-IT" b="1" dirty="0"/>
              <a:t>iniziativa, attacco, attività dei pezzi</a:t>
            </a:r>
            <a:r>
              <a:rPr lang="it-IT" dirty="0"/>
              <a:t> o posizione superiore. A volte vale la pena sacrificare materiale se la compensazione è sufficiente. In questo caso sacrifichiamo il pedone B per un vantaggio di compenso derivante dallo sviluppo dopo l’arrocco.</a:t>
            </a:r>
          </a:p>
        </p:txBody>
      </p:sp>
      <p:sp>
        <p:nvSpPr>
          <p:cNvPr id="8" name="Rettangolo 7">
            <a:extLst>
              <a:ext uri="{FF2B5EF4-FFF2-40B4-BE49-F238E27FC236}">
                <a16:creationId xmlns:a16="http://schemas.microsoft.com/office/drawing/2014/main" id="{FE2E7694-A1F4-4146-1F12-F04D35F2F3E0}"/>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6B66BCD7-8DA9-E30F-4DE5-7BDDE1FC9033}"/>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A27C1388-C75D-D032-AF4F-77D3188D4955}"/>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3446699C-2293-4A9F-B8B8-AA9FA891E16C}"/>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608C2E79-098F-D195-0F17-DA02FD14D542}"/>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439D0DD8-AC16-71EA-1F3A-DE7BE18A2361}"/>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B6E759B5-8B69-1CBB-B341-D3FC10A2FFE5}"/>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6" name="Immagine 15">
            <a:extLst>
              <a:ext uri="{FF2B5EF4-FFF2-40B4-BE49-F238E27FC236}">
                <a16:creationId xmlns:a16="http://schemas.microsoft.com/office/drawing/2014/main" id="{2E6F5707-539D-ACFF-94EB-1E039EEA2088}"/>
              </a:ext>
            </a:extLst>
          </p:cNvPr>
          <p:cNvPicPr>
            <a:picLocks noChangeAspect="1"/>
          </p:cNvPicPr>
          <p:nvPr/>
        </p:nvPicPr>
        <p:blipFill>
          <a:blip r:embed="rId5"/>
          <a:stretch>
            <a:fillRect/>
          </a:stretch>
        </p:blipFill>
        <p:spPr>
          <a:xfrm>
            <a:off x="7595419" y="2125875"/>
            <a:ext cx="3593689" cy="3598439"/>
          </a:xfrm>
          <a:prstGeom prst="rect">
            <a:avLst/>
          </a:prstGeom>
        </p:spPr>
      </p:pic>
      <p:sp>
        <p:nvSpPr>
          <p:cNvPr id="17" name="Rettangolo 16">
            <a:extLst>
              <a:ext uri="{FF2B5EF4-FFF2-40B4-BE49-F238E27FC236}">
                <a16:creationId xmlns:a16="http://schemas.microsoft.com/office/drawing/2014/main" id="{01076847-6498-A973-7E3D-5199466946FF}"/>
              </a:ext>
            </a:extLst>
          </p:cNvPr>
          <p:cNvSpPr/>
          <p:nvPr/>
        </p:nvSpPr>
        <p:spPr>
          <a:xfrm>
            <a:off x="7986191" y="4765917"/>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5469B4C0-C379-0FE5-DBC7-13D951C0AB4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57131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82AAA-5B57-2C97-C529-BB44049B0805}"/>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65E8855-46ED-E42C-4D22-7E3996BBF42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E3068D5D-F2EC-F801-A608-2BFE4DA163AE}"/>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06D3574-03F3-2C51-30BD-983F122EA029}"/>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29D8AC2-E802-A187-C3B3-15F5B44B3277}"/>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77034B6-6227-E0F9-BCC2-D3A03F1CAAF8}"/>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A0349CFA-BC64-4D6B-ED33-27B434F39F2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D8BBD41-0089-E192-EAC7-2373918DACC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CASA FORTE E CASA DEBOLE</a:t>
            </a:r>
          </a:p>
        </p:txBody>
      </p:sp>
      <p:sp>
        <p:nvSpPr>
          <p:cNvPr id="7" name="CasellaDiTesto 6">
            <a:extLst>
              <a:ext uri="{FF2B5EF4-FFF2-40B4-BE49-F238E27FC236}">
                <a16:creationId xmlns:a16="http://schemas.microsoft.com/office/drawing/2014/main" id="{8A02CF1E-3D97-5398-6D4A-42435A1B5EB9}"/>
              </a:ext>
            </a:extLst>
          </p:cNvPr>
          <p:cNvSpPr txBox="1"/>
          <p:nvPr/>
        </p:nvSpPr>
        <p:spPr>
          <a:xfrm>
            <a:off x="874065" y="2444748"/>
            <a:ext cx="6159910" cy="2585323"/>
          </a:xfrm>
          <a:prstGeom prst="rect">
            <a:avLst/>
          </a:prstGeom>
          <a:noFill/>
        </p:spPr>
        <p:txBody>
          <a:bodyPr wrap="square">
            <a:spAutoFit/>
          </a:bodyPr>
          <a:lstStyle/>
          <a:p>
            <a:pPr algn="just"/>
            <a:r>
              <a:rPr lang="it-IT" dirty="0"/>
              <a:t>Una </a:t>
            </a:r>
            <a:r>
              <a:rPr lang="it-IT" b="1" dirty="0"/>
              <a:t>casa forte</a:t>
            </a:r>
            <a:r>
              <a:rPr lang="it-IT" dirty="0"/>
              <a:t> è una casa nel campo avversario dove un proprio pezzo può stazionare </a:t>
            </a:r>
            <a:r>
              <a:rPr lang="it-IT" b="1" dirty="0"/>
              <a:t>senza essere facilmente cacciato</a:t>
            </a:r>
            <a:r>
              <a:rPr lang="it-IT" dirty="0"/>
              <a:t>, soprattutto dai pedoni nemici. È spesso </a:t>
            </a:r>
            <a:r>
              <a:rPr lang="it-IT" b="1" dirty="0"/>
              <a:t>protetta da propri pezzi o pedoni</a:t>
            </a:r>
            <a:r>
              <a:rPr lang="it-IT" dirty="0"/>
              <a:t> e permette di </a:t>
            </a:r>
            <a:r>
              <a:rPr lang="it-IT" b="1" dirty="0"/>
              <a:t>controllare case chiave</a:t>
            </a:r>
            <a:r>
              <a:rPr lang="it-IT" dirty="0"/>
              <a:t>, </a:t>
            </a:r>
            <a:r>
              <a:rPr lang="it-IT" b="1" dirty="0"/>
              <a:t>limitare la mobilità avversaria</a:t>
            </a:r>
            <a:r>
              <a:rPr lang="it-IT" dirty="0"/>
              <a:t> e </a:t>
            </a:r>
            <a:r>
              <a:rPr lang="it-IT" b="1" dirty="0"/>
              <a:t>creare minacce durature</a:t>
            </a:r>
            <a:r>
              <a:rPr lang="it-IT" dirty="0"/>
              <a:t>. Quando questa casa è occupata da un cavallo, ben supportato e difficilmente attaccabile, si parla più precisamente di </a:t>
            </a:r>
            <a:r>
              <a:rPr lang="it-IT" b="1" dirty="0"/>
              <a:t>«avamposto»</a:t>
            </a:r>
            <a:r>
              <a:rPr lang="it-IT" dirty="0"/>
              <a:t>. Al contrario, per l’avversario, per tutti gli stessi motivi, prende il nome di </a:t>
            </a:r>
            <a:r>
              <a:rPr lang="it-IT" b="1" dirty="0"/>
              <a:t>casa debole</a:t>
            </a:r>
            <a:r>
              <a:rPr lang="it-IT" dirty="0"/>
              <a:t>.</a:t>
            </a:r>
          </a:p>
        </p:txBody>
      </p:sp>
      <p:sp>
        <p:nvSpPr>
          <p:cNvPr id="8" name="Rettangolo 7">
            <a:extLst>
              <a:ext uri="{FF2B5EF4-FFF2-40B4-BE49-F238E27FC236}">
                <a16:creationId xmlns:a16="http://schemas.microsoft.com/office/drawing/2014/main" id="{29DC6B1A-7D77-680E-7754-FFDD35B17DE7}"/>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EDF4A13B-9072-49A4-1953-07C64CEDFC3E}"/>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F5A1F811-B42A-FA77-A852-B04DC3E8B846}"/>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4721CB84-49D9-ECCE-7496-2E1B1DA06BA7}"/>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D683ADC6-A9C4-0A99-4527-49EA91C97B5B}"/>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CCC98735-F7A8-1A4E-39C5-3F186681D192}"/>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A6568CA8-12F5-0923-E833-AD2192D372EC}"/>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EDE32C2B-0100-A742-55BF-2F84F1AEA043}"/>
              </a:ext>
            </a:extLst>
          </p:cNvPr>
          <p:cNvPicPr>
            <a:picLocks noChangeAspect="1"/>
          </p:cNvPicPr>
          <p:nvPr/>
        </p:nvPicPr>
        <p:blipFill>
          <a:blip r:embed="rId5"/>
          <a:stretch>
            <a:fillRect/>
          </a:stretch>
        </p:blipFill>
        <p:spPr>
          <a:xfrm>
            <a:off x="7596964" y="2120770"/>
            <a:ext cx="3593689" cy="3593689"/>
          </a:xfrm>
          <a:prstGeom prst="rect">
            <a:avLst/>
          </a:prstGeom>
        </p:spPr>
      </p:pic>
      <p:sp>
        <p:nvSpPr>
          <p:cNvPr id="10" name="Rettangolo 9">
            <a:extLst>
              <a:ext uri="{FF2B5EF4-FFF2-40B4-BE49-F238E27FC236}">
                <a16:creationId xmlns:a16="http://schemas.microsoft.com/office/drawing/2014/main" id="{3176A52A-A5D1-D3AD-C06B-0DFFA2514AA6}"/>
              </a:ext>
            </a:extLst>
          </p:cNvPr>
          <p:cNvSpPr/>
          <p:nvPr/>
        </p:nvSpPr>
        <p:spPr>
          <a:xfrm>
            <a:off x="8443342" y="3411570"/>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2FEB28D9-63AD-295A-70EF-9F13001B4D5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63272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2B21F-FDDC-5A4A-411A-EA85BDB4C082}"/>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374C17CF-3B04-FEE9-BEC0-52FB4D242033}"/>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A8E822A6-2809-962A-5FDD-10D67937DF84}"/>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5F54E829-5AC1-2589-4D8C-B0031411EC5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E7AF325-2447-BAF4-17F2-C8A9C962323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FEFCB36-5FDA-0CCA-0961-23C89181CC2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5A0EAAA4-060B-27F5-F98E-CBBF3EFCB16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93BB4001-6109-1DE7-4B81-23F9CD2FE6DD}"/>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DEBOLEZZA</a:t>
            </a:r>
          </a:p>
        </p:txBody>
      </p:sp>
      <p:sp>
        <p:nvSpPr>
          <p:cNvPr id="7" name="CasellaDiTesto 6">
            <a:extLst>
              <a:ext uri="{FF2B5EF4-FFF2-40B4-BE49-F238E27FC236}">
                <a16:creationId xmlns:a16="http://schemas.microsoft.com/office/drawing/2014/main" id="{7B368D49-E4B6-C64D-B2FC-E6B4ABDAF4C9}"/>
              </a:ext>
            </a:extLst>
          </p:cNvPr>
          <p:cNvSpPr txBox="1"/>
          <p:nvPr/>
        </p:nvSpPr>
        <p:spPr>
          <a:xfrm>
            <a:off x="874065" y="2444748"/>
            <a:ext cx="6159910" cy="2308324"/>
          </a:xfrm>
          <a:prstGeom prst="rect">
            <a:avLst/>
          </a:prstGeom>
          <a:noFill/>
        </p:spPr>
        <p:txBody>
          <a:bodyPr wrap="square">
            <a:spAutoFit/>
          </a:bodyPr>
          <a:lstStyle/>
          <a:p>
            <a:r>
              <a:rPr lang="it-IT" dirty="0"/>
              <a:t>Una </a:t>
            </a:r>
            <a:r>
              <a:rPr lang="it-IT" b="1" dirty="0"/>
              <a:t>debolezza</a:t>
            </a:r>
            <a:r>
              <a:rPr lang="it-IT" dirty="0"/>
              <a:t> è un punto fragile della posizione, che può essere sfruttato dall’avversario. Le debolezze possono assumere forme diverse: </a:t>
            </a:r>
            <a:r>
              <a:rPr lang="it-IT" b="1" dirty="0"/>
              <a:t>pedoni isolati</a:t>
            </a:r>
            <a:r>
              <a:rPr lang="it-IT" dirty="0"/>
              <a:t>, </a:t>
            </a:r>
            <a:r>
              <a:rPr lang="it-IT" b="1" dirty="0"/>
              <a:t>pezzi mal coordinati</a:t>
            </a:r>
            <a:r>
              <a:rPr lang="it-IT" dirty="0"/>
              <a:t>, </a:t>
            </a:r>
            <a:r>
              <a:rPr lang="it-IT" b="1" dirty="0"/>
              <a:t>colonne aperte verso il re</a:t>
            </a:r>
            <a:r>
              <a:rPr lang="it-IT" dirty="0"/>
              <a:t> o anche </a:t>
            </a:r>
            <a:r>
              <a:rPr lang="it-IT" b="1" dirty="0"/>
              <a:t>case non difese</a:t>
            </a:r>
            <a:r>
              <a:rPr lang="it-IT" dirty="0"/>
              <a:t>.</a:t>
            </a:r>
            <a:br>
              <a:rPr lang="it-IT" dirty="0"/>
            </a:br>
            <a:r>
              <a:rPr lang="it-IT" dirty="0"/>
              <a:t>In questo esempio i pedoni neri C e </a:t>
            </a:r>
            <a:r>
              <a:rPr lang="it-IT" dirty="0" err="1"/>
              <a:t>E</a:t>
            </a:r>
            <a:r>
              <a:rPr lang="it-IT" dirty="0"/>
              <a:t> rappresentano due debolezze perché con la mossa torre in d7 uno dei due cade per forza.</a:t>
            </a:r>
          </a:p>
        </p:txBody>
      </p:sp>
      <p:sp>
        <p:nvSpPr>
          <p:cNvPr id="8" name="Rettangolo 7">
            <a:extLst>
              <a:ext uri="{FF2B5EF4-FFF2-40B4-BE49-F238E27FC236}">
                <a16:creationId xmlns:a16="http://schemas.microsoft.com/office/drawing/2014/main" id="{227FE9E1-7C1D-854E-1B13-7C61E8221EC9}"/>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8CB2138D-800C-3546-A633-A9475218A059}"/>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CE224072-9791-7582-08FD-622D243949B6}"/>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78BDF2B8-3568-788C-1768-CDE7A920FDB9}"/>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131FD028-8651-691E-A2AF-EB59E0C38225}"/>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695C2A06-C42F-84DE-9ED0-33DDC5587466}"/>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1168EFF4-F230-A8B8-0069-82C6489CEC01}"/>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4D159D1D-640F-700A-B547-E0758E0CAE87}"/>
              </a:ext>
            </a:extLst>
          </p:cNvPr>
          <p:cNvPicPr>
            <a:picLocks noChangeAspect="1"/>
          </p:cNvPicPr>
          <p:nvPr/>
        </p:nvPicPr>
        <p:blipFill>
          <a:blip r:embed="rId4"/>
          <a:stretch>
            <a:fillRect/>
          </a:stretch>
        </p:blipFill>
        <p:spPr>
          <a:xfrm>
            <a:off x="7597329" y="2125876"/>
            <a:ext cx="3593324" cy="3598084"/>
          </a:xfrm>
          <a:prstGeom prst="rect">
            <a:avLst/>
          </a:prstGeom>
        </p:spPr>
      </p:pic>
      <p:sp>
        <p:nvSpPr>
          <p:cNvPr id="10" name="Rettangolo 9">
            <a:extLst>
              <a:ext uri="{FF2B5EF4-FFF2-40B4-BE49-F238E27FC236}">
                <a16:creationId xmlns:a16="http://schemas.microsoft.com/office/drawing/2014/main" id="{D07C2496-E5B8-145F-E2B8-10FAB51EC9C9}"/>
              </a:ext>
            </a:extLst>
          </p:cNvPr>
          <p:cNvSpPr/>
          <p:nvPr/>
        </p:nvSpPr>
        <p:spPr>
          <a:xfrm>
            <a:off x="8438086" y="2519816"/>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383263FF-FDF8-0102-1B20-6E263411C99A}"/>
              </a:ext>
            </a:extLst>
          </p:cNvPr>
          <p:cNvSpPr/>
          <p:nvPr/>
        </p:nvSpPr>
        <p:spPr>
          <a:xfrm>
            <a:off x="9347212" y="2519819"/>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6D78E6B-9B59-6215-1695-DB3172EBFF5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49585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3F178-E459-4230-EB98-1EA97483DFC8}"/>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46D6A95-642E-A352-DF3A-CFCC825A3655}"/>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77349D16-3B19-807F-085F-592603EF1E13}"/>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299EC75-FE4F-44F9-A2BA-C03EEDD5D13B}"/>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B3A5964F-2690-BF95-7646-838930AC63D5}"/>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4DC6589-DE01-160C-A95F-1BDD3037205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E8D693D-97E9-3158-FF65-C0B57972B15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6D2546FC-EE12-9B6A-5EAD-63D5FF96A9D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PEZZO IN PRESA</a:t>
            </a:r>
          </a:p>
        </p:txBody>
      </p:sp>
      <p:sp>
        <p:nvSpPr>
          <p:cNvPr id="7" name="CasellaDiTesto 6">
            <a:extLst>
              <a:ext uri="{FF2B5EF4-FFF2-40B4-BE49-F238E27FC236}">
                <a16:creationId xmlns:a16="http://schemas.microsoft.com/office/drawing/2014/main" id="{621BDE39-4999-F59E-FD9C-807ABEE169CC}"/>
              </a:ext>
            </a:extLst>
          </p:cNvPr>
          <p:cNvSpPr txBox="1"/>
          <p:nvPr/>
        </p:nvSpPr>
        <p:spPr>
          <a:xfrm>
            <a:off x="874065" y="2444748"/>
            <a:ext cx="6159910" cy="1200329"/>
          </a:xfrm>
          <a:prstGeom prst="rect">
            <a:avLst/>
          </a:prstGeom>
          <a:noFill/>
        </p:spPr>
        <p:txBody>
          <a:bodyPr wrap="square">
            <a:spAutoFit/>
          </a:bodyPr>
          <a:lstStyle/>
          <a:p>
            <a:pPr algn="just"/>
            <a:r>
              <a:rPr lang="it-IT" dirty="0"/>
              <a:t>Un pezzo è </a:t>
            </a:r>
            <a:r>
              <a:rPr lang="it-IT" b="1" dirty="0"/>
              <a:t>in presa </a:t>
            </a:r>
            <a:r>
              <a:rPr lang="it-IT" dirty="0"/>
              <a:t>quando è </a:t>
            </a:r>
            <a:r>
              <a:rPr lang="it-IT" b="1" dirty="0"/>
              <a:t>sotto attacco diretto</a:t>
            </a:r>
            <a:r>
              <a:rPr lang="it-IT" dirty="0"/>
              <a:t> e può essere catturato nella mossa successiva. Lasciare un pezzo in presa senza ragione è spesso un errore tattico che porta alla perdita di materiale.</a:t>
            </a:r>
          </a:p>
        </p:txBody>
      </p:sp>
      <p:sp>
        <p:nvSpPr>
          <p:cNvPr id="8" name="Rettangolo 7">
            <a:extLst>
              <a:ext uri="{FF2B5EF4-FFF2-40B4-BE49-F238E27FC236}">
                <a16:creationId xmlns:a16="http://schemas.microsoft.com/office/drawing/2014/main" id="{BB8B5BC8-C1B5-B697-8687-0F015E584557}"/>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4FF541D8-5000-7C57-2B15-0F8468B11AED}"/>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ACEC133A-2F7E-E2B3-622C-0FA214C7C3A4}"/>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84CC467D-E574-4BE6-868F-84C4A7496B1E}"/>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9CD868FF-CB75-9C75-B19C-6600F5F54E70}"/>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F5858CCF-5E5C-D5BA-F662-839F1285048D}"/>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3D3C4739-84BF-756C-6DB9-F5515A40D7B7}"/>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D404770D-858A-D92C-9374-D4D09450057C}"/>
              </a:ext>
            </a:extLst>
          </p:cNvPr>
          <p:cNvSpPr/>
          <p:nvPr/>
        </p:nvSpPr>
        <p:spPr>
          <a:xfrm>
            <a:off x="8889683" y="3416825"/>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1E8E6A3-0A17-B762-3C0A-F09E5CF6EBAF}"/>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pic>
        <p:nvPicPr>
          <p:cNvPr id="17" name="Immagine 16">
            <a:extLst>
              <a:ext uri="{FF2B5EF4-FFF2-40B4-BE49-F238E27FC236}">
                <a16:creationId xmlns:a16="http://schemas.microsoft.com/office/drawing/2014/main" id="{BDDF6279-D0CD-94F6-3D87-C07946F94F48}"/>
              </a:ext>
            </a:extLst>
          </p:cNvPr>
          <p:cNvPicPr>
            <a:picLocks noChangeAspect="1"/>
          </p:cNvPicPr>
          <p:nvPr/>
        </p:nvPicPr>
        <p:blipFill>
          <a:blip r:embed="rId4"/>
          <a:stretch>
            <a:fillRect/>
          </a:stretch>
        </p:blipFill>
        <p:spPr>
          <a:xfrm>
            <a:off x="7612729" y="2113448"/>
            <a:ext cx="3593689" cy="3593689"/>
          </a:xfrm>
          <a:prstGeom prst="rect">
            <a:avLst/>
          </a:prstGeom>
        </p:spPr>
      </p:pic>
      <p:sp>
        <p:nvSpPr>
          <p:cNvPr id="18" name="Rettangolo 17">
            <a:extLst>
              <a:ext uri="{FF2B5EF4-FFF2-40B4-BE49-F238E27FC236}">
                <a16:creationId xmlns:a16="http://schemas.microsoft.com/office/drawing/2014/main" id="{276B93FB-1DBD-9970-F406-5887F1ECD3F7}"/>
              </a:ext>
            </a:extLst>
          </p:cNvPr>
          <p:cNvSpPr/>
          <p:nvPr/>
        </p:nvSpPr>
        <p:spPr>
          <a:xfrm>
            <a:off x="8903904" y="3400133"/>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8982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B61E4-8980-2F63-245A-38538F63AB1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F69A43AD-43CD-5373-B6A3-8B3BDBCA508E}"/>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13CBEC1E-8FA6-5129-DF65-0BD2E2E0A40A}"/>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E70074A-6D32-FC3F-6C32-34CD99A3F94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5CF32EF8-17F5-34BA-560D-DFCB4EBDA77D}"/>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0F12654C-F370-A28F-C31D-FEB78C82E18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DC847EA-61B2-60DC-4441-271B5DAA7052}"/>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29" name="Titolo 1">
            <a:extLst>
              <a:ext uri="{FF2B5EF4-FFF2-40B4-BE49-F238E27FC236}">
                <a16:creationId xmlns:a16="http://schemas.microsoft.com/office/drawing/2014/main" id="{DE47D7DA-1FBA-1B44-57BF-42C1F664E2EC}"/>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VALORE DEI PEZZI E MOVIMENTI</a:t>
            </a:r>
          </a:p>
        </p:txBody>
      </p:sp>
      <p:graphicFrame>
        <p:nvGraphicFramePr>
          <p:cNvPr id="4" name="Tabella 3">
            <a:extLst>
              <a:ext uri="{FF2B5EF4-FFF2-40B4-BE49-F238E27FC236}">
                <a16:creationId xmlns:a16="http://schemas.microsoft.com/office/drawing/2014/main" id="{E4F08078-D797-4C8B-5038-F6D69552F2F3}"/>
              </a:ext>
            </a:extLst>
          </p:cNvPr>
          <p:cNvGraphicFramePr>
            <a:graphicFrameLocks noGrp="1"/>
          </p:cNvGraphicFramePr>
          <p:nvPr>
            <p:extLst>
              <p:ext uri="{D42A27DB-BD31-4B8C-83A1-F6EECF244321}">
                <p14:modId xmlns:p14="http://schemas.microsoft.com/office/powerpoint/2010/main" val="3650477841"/>
              </p:ext>
            </p:extLst>
          </p:nvPr>
        </p:nvGraphicFramePr>
        <p:xfrm>
          <a:off x="1188144" y="2236195"/>
          <a:ext cx="9806565" cy="2654109"/>
        </p:xfrm>
        <a:graphic>
          <a:graphicData uri="http://schemas.openxmlformats.org/drawingml/2006/table">
            <a:tbl>
              <a:tblPr firstRow="1" bandRow="1">
                <a:tableStyleId>{5C22544A-7EE6-4342-B048-85BDC9FD1C3A}</a:tableStyleId>
              </a:tblPr>
              <a:tblGrid>
                <a:gridCol w="1397787">
                  <a:extLst>
                    <a:ext uri="{9D8B030D-6E8A-4147-A177-3AD203B41FA5}">
                      <a16:colId xmlns:a16="http://schemas.microsoft.com/office/drawing/2014/main" val="2490785347"/>
                    </a:ext>
                  </a:extLst>
                </a:gridCol>
                <a:gridCol w="1401463">
                  <a:extLst>
                    <a:ext uri="{9D8B030D-6E8A-4147-A177-3AD203B41FA5}">
                      <a16:colId xmlns:a16="http://schemas.microsoft.com/office/drawing/2014/main" val="3928585495"/>
                    </a:ext>
                  </a:extLst>
                </a:gridCol>
                <a:gridCol w="1401463">
                  <a:extLst>
                    <a:ext uri="{9D8B030D-6E8A-4147-A177-3AD203B41FA5}">
                      <a16:colId xmlns:a16="http://schemas.microsoft.com/office/drawing/2014/main" val="153810339"/>
                    </a:ext>
                  </a:extLst>
                </a:gridCol>
                <a:gridCol w="1401463">
                  <a:extLst>
                    <a:ext uri="{9D8B030D-6E8A-4147-A177-3AD203B41FA5}">
                      <a16:colId xmlns:a16="http://schemas.microsoft.com/office/drawing/2014/main" val="298146534"/>
                    </a:ext>
                  </a:extLst>
                </a:gridCol>
                <a:gridCol w="1401463">
                  <a:extLst>
                    <a:ext uri="{9D8B030D-6E8A-4147-A177-3AD203B41FA5}">
                      <a16:colId xmlns:a16="http://schemas.microsoft.com/office/drawing/2014/main" val="973615764"/>
                    </a:ext>
                  </a:extLst>
                </a:gridCol>
                <a:gridCol w="1401463">
                  <a:extLst>
                    <a:ext uri="{9D8B030D-6E8A-4147-A177-3AD203B41FA5}">
                      <a16:colId xmlns:a16="http://schemas.microsoft.com/office/drawing/2014/main" val="3060828076"/>
                    </a:ext>
                  </a:extLst>
                </a:gridCol>
                <a:gridCol w="1401463">
                  <a:extLst>
                    <a:ext uri="{9D8B030D-6E8A-4147-A177-3AD203B41FA5}">
                      <a16:colId xmlns:a16="http://schemas.microsoft.com/office/drawing/2014/main" val="2569014660"/>
                    </a:ext>
                  </a:extLst>
                </a:gridCol>
              </a:tblGrid>
              <a:tr h="554900">
                <a:tc>
                  <a:txBody>
                    <a:bodyPr/>
                    <a:lstStyle/>
                    <a:p>
                      <a:pPr algn="ctr"/>
                      <a:r>
                        <a:rPr lang="it-IT" sz="1400" b="1" dirty="0">
                          <a:solidFill>
                            <a:schemeClr val="tx1"/>
                          </a:solidFill>
                        </a:rPr>
                        <a:t>Pezzo</a:t>
                      </a:r>
                    </a:p>
                  </a:txBody>
                  <a:tcPr anchor="ctr">
                    <a:solidFill>
                      <a:srgbClr val="CD831D"/>
                    </a:solidFill>
                  </a:tcPr>
                </a:tc>
                <a:tc>
                  <a:txBody>
                    <a:bodyPr/>
                    <a:lstStyle/>
                    <a:p>
                      <a:pPr algn="ctr"/>
                      <a:r>
                        <a:rPr lang="it-IT" sz="1400" b="1" dirty="0">
                          <a:solidFill>
                            <a:schemeClr val="tx1"/>
                          </a:solidFill>
                        </a:rPr>
                        <a:t>Pedone</a:t>
                      </a:r>
                    </a:p>
                  </a:txBody>
                  <a:tcPr anchor="ctr">
                    <a:noFill/>
                  </a:tcPr>
                </a:tc>
                <a:tc>
                  <a:txBody>
                    <a:bodyPr/>
                    <a:lstStyle/>
                    <a:p>
                      <a:pPr algn="ctr"/>
                      <a:r>
                        <a:rPr lang="it-IT" sz="1400" b="1" dirty="0">
                          <a:solidFill>
                            <a:schemeClr val="tx1"/>
                          </a:solidFill>
                        </a:rPr>
                        <a:t>Cavallo</a:t>
                      </a:r>
                    </a:p>
                  </a:txBody>
                  <a:tcPr anchor="ctr">
                    <a:noFill/>
                  </a:tcPr>
                </a:tc>
                <a:tc>
                  <a:txBody>
                    <a:bodyPr/>
                    <a:lstStyle/>
                    <a:p>
                      <a:pPr algn="ctr"/>
                      <a:r>
                        <a:rPr lang="it-IT" sz="1400" b="1" dirty="0">
                          <a:solidFill>
                            <a:schemeClr val="tx1"/>
                          </a:solidFill>
                        </a:rPr>
                        <a:t>Alfiere</a:t>
                      </a:r>
                    </a:p>
                  </a:txBody>
                  <a:tcPr anchor="ctr">
                    <a:noFill/>
                  </a:tcPr>
                </a:tc>
                <a:tc>
                  <a:txBody>
                    <a:bodyPr/>
                    <a:lstStyle/>
                    <a:p>
                      <a:pPr algn="ctr"/>
                      <a:r>
                        <a:rPr lang="it-IT" sz="1400" b="1" dirty="0">
                          <a:solidFill>
                            <a:schemeClr val="tx1"/>
                          </a:solidFill>
                        </a:rPr>
                        <a:t>Torre</a:t>
                      </a:r>
                    </a:p>
                  </a:txBody>
                  <a:tcPr anchor="ctr">
                    <a:noFill/>
                  </a:tcPr>
                </a:tc>
                <a:tc>
                  <a:txBody>
                    <a:bodyPr/>
                    <a:lstStyle/>
                    <a:p>
                      <a:pPr algn="ctr"/>
                      <a:r>
                        <a:rPr lang="it-IT" sz="1400" b="1" dirty="0">
                          <a:solidFill>
                            <a:schemeClr val="tx1"/>
                          </a:solidFill>
                        </a:rPr>
                        <a:t>Donna/Regina</a:t>
                      </a:r>
                    </a:p>
                  </a:txBody>
                  <a:tcPr anchor="ctr">
                    <a:noFill/>
                  </a:tcPr>
                </a:tc>
                <a:tc>
                  <a:txBody>
                    <a:bodyPr/>
                    <a:lstStyle/>
                    <a:p>
                      <a:pPr algn="ctr"/>
                      <a:r>
                        <a:rPr lang="it-IT" sz="1400" b="1" dirty="0">
                          <a:solidFill>
                            <a:schemeClr val="tx1"/>
                          </a:solidFill>
                        </a:rPr>
                        <a:t>Re</a:t>
                      </a:r>
                    </a:p>
                  </a:txBody>
                  <a:tcPr anchor="ctr">
                    <a:noFill/>
                  </a:tcPr>
                </a:tc>
                <a:extLst>
                  <a:ext uri="{0D108BD9-81ED-4DB2-BD59-A6C34878D82A}">
                    <a16:rowId xmlns:a16="http://schemas.microsoft.com/office/drawing/2014/main" val="779671841"/>
                  </a:ext>
                </a:extLst>
              </a:tr>
              <a:tr h="989409">
                <a:tc>
                  <a:txBody>
                    <a:bodyPr/>
                    <a:lstStyle/>
                    <a:p>
                      <a:pPr algn="ctr"/>
                      <a:r>
                        <a:rPr lang="it-IT" sz="1400" b="1" dirty="0">
                          <a:solidFill>
                            <a:schemeClr val="tx1"/>
                          </a:solidFill>
                        </a:rPr>
                        <a:t>Simbolo</a:t>
                      </a:r>
                    </a:p>
                  </a:txBody>
                  <a:tcPr anchor="ctr">
                    <a:solidFill>
                      <a:srgbClr val="CD831D"/>
                    </a:solid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tc>
                  <a:txBody>
                    <a:bodyPr/>
                    <a:lstStyle/>
                    <a:p>
                      <a:pPr algn="ctr"/>
                      <a:endParaRPr lang="it-IT" sz="1400" dirty="0">
                        <a:solidFill>
                          <a:schemeClr val="tx1"/>
                        </a:solidFill>
                      </a:endParaRPr>
                    </a:p>
                  </a:txBody>
                  <a:tcPr anchor="ctr">
                    <a:noFill/>
                  </a:tcPr>
                </a:tc>
                <a:extLst>
                  <a:ext uri="{0D108BD9-81ED-4DB2-BD59-A6C34878D82A}">
                    <a16:rowId xmlns:a16="http://schemas.microsoft.com/office/drawing/2014/main" val="611684549"/>
                  </a:ext>
                </a:extLst>
              </a:tr>
              <a:tr h="554900">
                <a:tc>
                  <a:txBody>
                    <a:bodyPr/>
                    <a:lstStyle/>
                    <a:p>
                      <a:pPr algn="ctr"/>
                      <a:r>
                        <a:rPr lang="it-IT" sz="1400" b="1" dirty="0">
                          <a:solidFill>
                            <a:schemeClr val="tx1"/>
                          </a:solidFill>
                        </a:rPr>
                        <a:t>Valore</a:t>
                      </a:r>
                    </a:p>
                  </a:txBody>
                  <a:tcPr anchor="ctr">
                    <a:solidFill>
                      <a:srgbClr val="CD831D"/>
                    </a:solidFill>
                  </a:tcPr>
                </a:tc>
                <a:tc>
                  <a:txBody>
                    <a:bodyPr/>
                    <a:lstStyle/>
                    <a:p>
                      <a:pPr algn="ctr"/>
                      <a:r>
                        <a:rPr lang="it-IT" sz="1400" dirty="0">
                          <a:solidFill>
                            <a:schemeClr val="tx1"/>
                          </a:solidFill>
                        </a:rPr>
                        <a:t>1</a:t>
                      </a:r>
                    </a:p>
                  </a:txBody>
                  <a:tcPr anchor="ctr">
                    <a:noFill/>
                  </a:tcPr>
                </a:tc>
                <a:tc>
                  <a:txBody>
                    <a:bodyPr/>
                    <a:lstStyle/>
                    <a:p>
                      <a:pPr algn="ctr"/>
                      <a:r>
                        <a:rPr lang="it-IT" sz="1400" dirty="0">
                          <a:solidFill>
                            <a:schemeClr val="tx1"/>
                          </a:solidFill>
                        </a:rPr>
                        <a:t>3</a:t>
                      </a:r>
                    </a:p>
                  </a:txBody>
                  <a:tcPr anchor="ctr">
                    <a:noFill/>
                  </a:tcPr>
                </a:tc>
                <a:tc>
                  <a:txBody>
                    <a:bodyPr/>
                    <a:lstStyle/>
                    <a:p>
                      <a:pPr algn="ctr"/>
                      <a:r>
                        <a:rPr lang="it-IT" sz="1400" dirty="0">
                          <a:solidFill>
                            <a:schemeClr val="tx1"/>
                          </a:solidFill>
                        </a:rPr>
                        <a:t>3</a:t>
                      </a:r>
                    </a:p>
                  </a:txBody>
                  <a:tcPr anchor="ctr">
                    <a:noFill/>
                  </a:tcPr>
                </a:tc>
                <a:tc>
                  <a:txBody>
                    <a:bodyPr/>
                    <a:lstStyle/>
                    <a:p>
                      <a:pPr algn="ctr"/>
                      <a:r>
                        <a:rPr lang="it-IT" sz="1400" dirty="0">
                          <a:solidFill>
                            <a:schemeClr val="tx1"/>
                          </a:solidFill>
                        </a:rPr>
                        <a:t>5</a:t>
                      </a:r>
                    </a:p>
                  </a:txBody>
                  <a:tcPr anchor="ctr">
                    <a:noFill/>
                  </a:tcPr>
                </a:tc>
                <a:tc>
                  <a:txBody>
                    <a:bodyPr/>
                    <a:lstStyle/>
                    <a:p>
                      <a:pPr algn="ctr"/>
                      <a:r>
                        <a:rPr lang="it-IT" sz="1400" dirty="0">
                          <a:solidFill>
                            <a:schemeClr val="tx1"/>
                          </a:solidFill>
                        </a:rPr>
                        <a:t>9</a:t>
                      </a:r>
                    </a:p>
                  </a:txBody>
                  <a:tcPr anchor="ctr">
                    <a:noFill/>
                  </a:tcPr>
                </a:tc>
                <a:tc>
                  <a:txBody>
                    <a:bodyPr/>
                    <a:lstStyle/>
                    <a:p>
                      <a:pPr algn="ctr"/>
                      <a:r>
                        <a:rPr lang="it-IT" sz="1400" dirty="0">
                          <a:solidFill>
                            <a:schemeClr val="tx1"/>
                          </a:solidFill>
                        </a:rPr>
                        <a:t>Inestimabile</a:t>
                      </a:r>
                    </a:p>
                  </a:txBody>
                  <a:tcPr anchor="ctr">
                    <a:noFill/>
                  </a:tcPr>
                </a:tc>
                <a:extLst>
                  <a:ext uri="{0D108BD9-81ED-4DB2-BD59-A6C34878D82A}">
                    <a16:rowId xmlns:a16="http://schemas.microsoft.com/office/drawing/2014/main" val="1138946303"/>
                  </a:ext>
                </a:extLst>
              </a:tr>
              <a:tr h="554900">
                <a:tc>
                  <a:txBody>
                    <a:bodyPr/>
                    <a:lstStyle/>
                    <a:p>
                      <a:pPr algn="ctr"/>
                      <a:r>
                        <a:rPr lang="it-IT" sz="1400" b="1" dirty="0">
                          <a:solidFill>
                            <a:schemeClr val="tx1"/>
                          </a:solidFill>
                        </a:rPr>
                        <a:t>Quantità iniziale</a:t>
                      </a:r>
                    </a:p>
                  </a:txBody>
                  <a:tcPr anchor="ctr">
                    <a:solidFill>
                      <a:srgbClr val="CD831D"/>
                    </a:solidFill>
                  </a:tcPr>
                </a:tc>
                <a:tc>
                  <a:txBody>
                    <a:bodyPr/>
                    <a:lstStyle/>
                    <a:p>
                      <a:pPr algn="ctr"/>
                      <a:r>
                        <a:rPr lang="it-IT" sz="1400" dirty="0">
                          <a:solidFill>
                            <a:schemeClr val="tx1"/>
                          </a:solidFill>
                        </a:rPr>
                        <a:t>8</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2</a:t>
                      </a:r>
                    </a:p>
                  </a:txBody>
                  <a:tcPr anchor="ctr">
                    <a:noFill/>
                  </a:tcPr>
                </a:tc>
                <a:tc>
                  <a:txBody>
                    <a:bodyPr/>
                    <a:lstStyle/>
                    <a:p>
                      <a:pPr algn="ctr"/>
                      <a:r>
                        <a:rPr lang="it-IT" sz="1400" dirty="0">
                          <a:solidFill>
                            <a:schemeClr val="tx1"/>
                          </a:solidFill>
                        </a:rPr>
                        <a:t>1</a:t>
                      </a:r>
                    </a:p>
                  </a:txBody>
                  <a:tcPr anchor="ctr">
                    <a:noFill/>
                  </a:tcPr>
                </a:tc>
                <a:tc>
                  <a:txBody>
                    <a:bodyPr/>
                    <a:lstStyle/>
                    <a:p>
                      <a:pPr algn="ctr"/>
                      <a:r>
                        <a:rPr lang="it-IT" sz="1400" dirty="0">
                          <a:solidFill>
                            <a:schemeClr val="tx1"/>
                          </a:solidFill>
                        </a:rPr>
                        <a:t>1</a:t>
                      </a:r>
                    </a:p>
                  </a:txBody>
                  <a:tcPr anchor="ctr">
                    <a:noFill/>
                  </a:tcPr>
                </a:tc>
                <a:extLst>
                  <a:ext uri="{0D108BD9-81ED-4DB2-BD59-A6C34878D82A}">
                    <a16:rowId xmlns:a16="http://schemas.microsoft.com/office/drawing/2014/main" val="2996840940"/>
                  </a:ext>
                </a:extLst>
              </a:tr>
            </a:tbl>
          </a:graphicData>
        </a:graphic>
      </p:graphicFrame>
      <p:pic>
        <p:nvPicPr>
          <p:cNvPr id="6" name="Immagine 5">
            <a:extLst>
              <a:ext uri="{FF2B5EF4-FFF2-40B4-BE49-F238E27FC236}">
                <a16:creationId xmlns:a16="http://schemas.microsoft.com/office/drawing/2014/main" id="{20D440A9-D356-3CFD-FDD3-4311096B101C}"/>
              </a:ext>
            </a:extLst>
          </p:cNvPr>
          <p:cNvPicPr>
            <a:picLocks noChangeAspect="1"/>
          </p:cNvPicPr>
          <p:nvPr/>
        </p:nvPicPr>
        <p:blipFill>
          <a:blip r:embed="rId4"/>
          <a:stretch>
            <a:fillRect/>
          </a:stretch>
        </p:blipFill>
        <p:spPr>
          <a:xfrm>
            <a:off x="2870038" y="2856128"/>
            <a:ext cx="857370" cy="866896"/>
          </a:xfrm>
          <a:prstGeom prst="rect">
            <a:avLst/>
          </a:prstGeom>
        </p:spPr>
      </p:pic>
      <p:pic>
        <p:nvPicPr>
          <p:cNvPr id="8" name="Immagine 7">
            <a:extLst>
              <a:ext uri="{FF2B5EF4-FFF2-40B4-BE49-F238E27FC236}">
                <a16:creationId xmlns:a16="http://schemas.microsoft.com/office/drawing/2014/main" id="{12E62C80-81E0-9B91-1A95-568E73D4F3FF}"/>
              </a:ext>
            </a:extLst>
          </p:cNvPr>
          <p:cNvPicPr>
            <a:picLocks noChangeAspect="1"/>
          </p:cNvPicPr>
          <p:nvPr/>
        </p:nvPicPr>
        <p:blipFill>
          <a:blip r:embed="rId5"/>
          <a:stretch>
            <a:fillRect/>
          </a:stretch>
        </p:blipFill>
        <p:spPr>
          <a:xfrm>
            <a:off x="4246860" y="2848754"/>
            <a:ext cx="876422" cy="866896"/>
          </a:xfrm>
          <a:prstGeom prst="rect">
            <a:avLst/>
          </a:prstGeom>
        </p:spPr>
      </p:pic>
      <p:pic>
        <p:nvPicPr>
          <p:cNvPr id="10" name="Immagine 9">
            <a:extLst>
              <a:ext uri="{FF2B5EF4-FFF2-40B4-BE49-F238E27FC236}">
                <a16:creationId xmlns:a16="http://schemas.microsoft.com/office/drawing/2014/main" id="{7B01BA14-B776-FEFE-1967-7040888C1E80}"/>
              </a:ext>
            </a:extLst>
          </p:cNvPr>
          <p:cNvPicPr>
            <a:picLocks noChangeAspect="1"/>
          </p:cNvPicPr>
          <p:nvPr/>
        </p:nvPicPr>
        <p:blipFill>
          <a:blip r:embed="rId6"/>
          <a:stretch>
            <a:fillRect/>
          </a:stretch>
        </p:blipFill>
        <p:spPr>
          <a:xfrm>
            <a:off x="5648452" y="2843490"/>
            <a:ext cx="866896" cy="866896"/>
          </a:xfrm>
          <a:prstGeom prst="rect">
            <a:avLst/>
          </a:prstGeom>
        </p:spPr>
      </p:pic>
      <p:pic>
        <p:nvPicPr>
          <p:cNvPr id="13" name="Immagine 12">
            <a:extLst>
              <a:ext uri="{FF2B5EF4-FFF2-40B4-BE49-F238E27FC236}">
                <a16:creationId xmlns:a16="http://schemas.microsoft.com/office/drawing/2014/main" id="{FAF16FBB-4AC3-E0D8-860B-FBD8E35504E8}"/>
              </a:ext>
            </a:extLst>
          </p:cNvPr>
          <p:cNvPicPr>
            <a:picLocks noChangeAspect="1"/>
          </p:cNvPicPr>
          <p:nvPr/>
        </p:nvPicPr>
        <p:blipFill>
          <a:blip r:embed="rId7"/>
          <a:stretch>
            <a:fillRect/>
          </a:stretch>
        </p:blipFill>
        <p:spPr>
          <a:xfrm>
            <a:off x="7064112" y="2848253"/>
            <a:ext cx="857370" cy="857370"/>
          </a:xfrm>
          <a:prstGeom prst="rect">
            <a:avLst/>
          </a:prstGeom>
        </p:spPr>
      </p:pic>
      <p:pic>
        <p:nvPicPr>
          <p:cNvPr id="15" name="Immagine 14">
            <a:extLst>
              <a:ext uri="{FF2B5EF4-FFF2-40B4-BE49-F238E27FC236}">
                <a16:creationId xmlns:a16="http://schemas.microsoft.com/office/drawing/2014/main" id="{6458F680-55A5-818A-21A2-23B5EF19E1F4}"/>
              </a:ext>
            </a:extLst>
          </p:cNvPr>
          <p:cNvPicPr>
            <a:picLocks noChangeAspect="1"/>
          </p:cNvPicPr>
          <p:nvPr/>
        </p:nvPicPr>
        <p:blipFill>
          <a:blip r:embed="rId8"/>
          <a:stretch>
            <a:fillRect/>
          </a:stretch>
        </p:blipFill>
        <p:spPr>
          <a:xfrm>
            <a:off x="8460786" y="2852073"/>
            <a:ext cx="857370" cy="866896"/>
          </a:xfrm>
          <a:prstGeom prst="rect">
            <a:avLst/>
          </a:prstGeom>
        </p:spPr>
      </p:pic>
      <p:pic>
        <p:nvPicPr>
          <p:cNvPr id="17" name="Immagine 16">
            <a:extLst>
              <a:ext uri="{FF2B5EF4-FFF2-40B4-BE49-F238E27FC236}">
                <a16:creationId xmlns:a16="http://schemas.microsoft.com/office/drawing/2014/main" id="{30E9756E-473D-4A7B-BB1D-D90826E9C1FC}"/>
              </a:ext>
            </a:extLst>
          </p:cNvPr>
          <p:cNvPicPr>
            <a:picLocks noChangeAspect="1"/>
          </p:cNvPicPr>
          <p:nvPr/>
        </p:nvPicPr>
        <p:blipFill>
          <a:blip r:embed="rId9"/>
          <a:stretch>
            <a:fillRect/>
          </a:stretch>
        </p:blipFill>
        <p:spPr>
          <a:xfrm>
            <a:off x="9866920" y="2842843"/>
            <a:ext cx="857370" cy="847843"/>
          </a:xfrm>
          <a:prstGeom prst="rect">
            <a:avLst/>
          </a:prstGeom>
        </p:spPr>
      </p:pic>
      <p:sp>
        <p:nvSpPr>
          <p:cNvPr id="19" name="Parentesi graffa aperta 18">
            <a:extLst>
              <a:ext uri="{FF2B5EF4-FFF2-40B4-BE49-F238E27FC236}">
                <a16:creationId xmlns:a16="http://schemas.microsoft.com/office/drawing/2014/main" id="{191CA91C-2AFF-E09A-0B0A-81254EBD2891}"/>
              </a:ext>
            </a:extLst>
          </p:cNvPr>
          <p:cNvSpPr/>
          <p:nvPr/>
        </p:nvSpPr>
        <p:spPr>
          <a:xfrm rot="5400000">
            <a:off x="5246652" y="1256452"/>
            <a:ext cx="264537" cy="1509510"/>
          </a:xfrm>
          <a:prstGeom prst="leftBrace">
            <a:avLst>
              <a:gd name="adj1" fmla="val 106828"/>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it-IT"/>
          </a:p>
        </p:txBody>
      </p:sp>
      <p:sp>
        <p:nvSpPr>
          <p:cNvPr id="20" name="CasellaDiTesto 19">
            <a:extLst>
              <a:ext uri="{FF2B5EF4-FFF2-40B4-BE49-F238E27FC236}">
                <a16:creationId xmlns:a16="http://schemas.microsoft.com/office/drawing/2014/main" id="{8C9F69BE-4EBE-28D5-52A2-641BEA743492}"/>
              </a:ext>
            </a:extLst>
          </p:cNvPr>
          <p:cNvSpPr txBox="1"/>
          <p:nvPr/>
        </p:nvSpPr>
        <p:spPr>
          <a:xfrm>
            <a:off x="4403037" y="1575443"/>
            <a:ext cx="1951766" cy="307777"/>
          </a:xfrm>
          <a:prstGeom prst="rect">
            <a:avLst/>
          </a:prstGeom>
          <a:noFill/>
        </p:spPr>
        <p:txBody>
          <a:bodyPr wrap="square" rtlCol="0">
            <a:spAutoFit/>
          </a:bodyPr>
          <a:lstStyle/>
          <a:p>
            <a:pPr algn="ctr"/>
            <a:r>
              <a:rPr lang="it-IT" sz="1400" dirty="0"/>
              <a:t>Pezzi </a:t>
            </a:r>
            <a:r>
              <a:rPr lang="it-IT" sz="1400" b="1" dirty="0"/>
              <a:t>leggeri</a:t>
            </a:r>
          </a:p>
        </p:txBody>
      </p:sp>
      <p:sp>
        <p:nvSpPr>
          <p:cNvPr id="21" name="Parentesi graffa aperta 20">
            <a:extLst>
              <a:ext uri="{FF2B5EF4-FFF2-40B4-BE49-F238E27FC236}">
                <a16:creationId xmlns:a16="http://schemas.microsoft.com/office/drawing/2014/main" id="{42A13D4B-58FC-2A86-7EAF-D32D874E9893}"/>
              </a:ext>
            </a:extLst>
          </p:cNvPr>
          <p:cNvSpPr/>
          <p:nvPr/>
        </p:nvSpPr>
        <p:spPr>
          <a:xfrm rot="5400000">
            <a:off x="8054687" y="1256451"/>
            <a:ext cx="264537" cy="1509510"/>
          </a:xfrm>
          <a:prstGeom prst="leftBrace">
            <a:avLst>
              <a:gd name="adj1" fmla="val 106828"/>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it-IT"/>
          </a:p>
        </p:txBody>
      </p:sp>
      <p:sp>
        <p:nvSpPr>
          <p:cNvPr id="24" name="CasellaDiTesto 23">
            <a:extLst>
              <a:ext uri="{FF2B5EF4-FFF2-40B4-BE49-F238E27FC236}">
                <a16:creationId xmlns:a16="http://schemas.microsoft.com/office/drawing/2014/main" id="{3E7D613F-A7AC-A873-92F4-76FA4E9D84E9}"/>
              </a:ext>
            </a:extLst>
          </p:cNvPr>
          <p:cNvSpPr txBox="1"/>
          <p:nvPr/>
        </p:nvSpPr>
        <p:spPr>
          <a:xfrm>
            <a:off x="7211072" y="1575442"/>
            <a:ext cx="1951766" cy="307777"/>
          </a:xfrm>
          <a:prstGeom prst="rect">
            <a:avLst/>
          </a:prstGeom>
          <a:noFill/>
        </p:spPr>
        <p:txBody>
          <a:bodyPr wrap="square" rtlCol="0">
            <a:spAutoFit/>
          </a:bodyPr>
          <a:lstStyle/>
          <a:p>
            <a:pPr algn="ctr"/>
            <a:r>
              <a:rPr lang="it-IT" sz="1400" dirty="0"/>
              <a:t>Pezzi </a:t>
            </a:r>
            <a:r>
              <a:rPr lang="it-IT" sz="1400" b="1" dirty="0"/>
              <a:t>pesanti</a:t>
            </a:r>
          </a:p>
        </p:txBody>
      </p:sp>
      <p:sp>
        <p:nvSpPr>
          <p:cNvPr id="2" name="Titolo 1">
            <a:extLst>
              <a:ext uri="{FF2B5EF4-FFF2-40B4-BE49-F238E27FC236}">
                <a16:creationId xmlns:a16="http://schemas.microsoft.com/office/drawing/2014/main" id="{2B2B6561-DC42-54CF-958B-192AE5058D61}"/>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Impariamo a giocare</a:t>
            </a:r>
            <a:endParaRPr lang="en-US" sz="1000" dirty="0">
              <a:solidFill>
                <a:srgbClr val="EBDCCC"/>
              </a:solidFill>
              <a:latin typeface="Bahnschrift" panose="020B0502040204020203" pitchFamily="34" charset="0"/>
            </a:endParaRPr>
          </a:p>
        </p:txBody>
      </p:sp>
      <p:sp>
        <p:nvSpPr>
          <p:cNvPr id="5" name="CasellaDiTesto 4">
            <a:extLst>
              <a:ext uri="{FF2B5EF4-FFF2-40B4-BE49-F238E27FC236}">
                <a16:creationId xmlns:a16="http://schemas.microsoft.com/office/drawing/2014/main" id="{3E57FF03-BD3B-A12E-C226-FFE18B043F92}"/>
              </a:ext>
            </a:extLst>
          </p:cNvPr>
          <p:cNvSpPr txBox="1"/>
          <p:nvPr/>
        </p:nvSpPr>
        <p:spPr>
          <a:xfrm>
            <a:off x="1183191" y="5078816"/>
            <a:ext cx="9797418" cy="677108"/>
          </a:xfrm>
          <a:prstGeom prst="rect">
            <a:avLst/>
          </a:prstGeom>
          <a:noFill/>
        </p:spPr>
        <p:txBody>
          <a:bodyPr wrap="square" rtlCol="0">
            <a:spAutoFit/>
          </a:bodyPr>
          <a:lstStyle/>
          <a:p>
            <a:pPr algn="ctr"/>
            <a:r>
              <a:rPr lang="it-IT" sz="1400" dirty="0"/>
              <a:t>L’insieme dei pezzi viene chiamato </a:t>
            </a:r>
          </a:p>
          <a:p>
            <a:pPr algn="ctr"/>
            <a:r>
              <a:rPr lang="it-IT" sz="2400" b="1" dirty="0"/>
              <a:t>«Materiale»</a:t>
            </a:r>
            <a:endParaRPr lang="it-IT" sz="1400" b="1" dirty="0"/>
          </a:p>
        </p:txBody>
      </p:sp>
    </p:spTree>
    <p:extLst>
      <p:ext uri="{BB962C8B-B14F-4D97-AF65-F5344CB8AC3E}">
        <p14:creationId xmlns:p14="http://schemas.microsoft.com/office/powerpoint/2010/main" val="97792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P spid="24"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FFF4C-749C-63E1-9616-04D8C7D8B0C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7B373CDD-94D3-C5FF-143B-2B4680AE3CDB}"/>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2F0DE5E7-95B0-02CF-ADE0-FF5D8623D771}"/>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B501039-FCD2-3CDC-80AE-D88E95DF3FA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5014C7F-6093-2575-A0AD-111E897FD3DD}"/>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95D95738-9972-01C6-E0F1-C8E7FA635E9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C92F3E7E-2C32-9C13-4BCA-9F532D27160A}"/>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FFDABC5A-6A1B-9464-DC75-A74D9A51B83A}"/>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PEZZO SOSPESO</a:t>
            </a:r>
          </a:p>
        </p:txBody>
      </p:sp>
      <p:sp>
        <p:nvSpPr>
          <p:cNvPr id="7" name="CasellaDiTesto 6">
            <a:extLst>
              <a:ext uri="{FF2B5EF4-FFF2-40B4-BE49-F238E27FC236}">
                <a16:creationId xmlns:a16="http://schemas.microsoft.com/office/drawing/2014/main" id="{6C586BFE-02FC-A4B6-1B7E-A1710B8A0403}"/>
              </a:ext>
            </a:extLst>
          </p:cNvPr>
          <p:cNvSpPr txBox="1"/>
          <p:nvPr/>
        </p:nvSpPr>
        <p:spPr>
          <a:xfrm>
            <a:off x="874065" y="2444748"/>
            <a:ext cx="6159910" cy="1477328"/>
          </a:xfrm>
          <a:prstGeom prst="rect">
            <a:avLst/>
          </a:prstGeom>
          <a:noFill/>
        </p:spPr>
        <p:txBody>
          <a:bodyPr wrap="square">
            <a:spAutoFit/>
          </a:bodyPr>
          <a:lstStyle/>
          <a:p>
            <a:pPr algn="just"/>
            <a:r>
              <a:rPr lang="it-IT" dirty="0"/>
              <a:t>Un pezzo </a:t>
            </a:r>
            <a:r>
              <a:rPr lang="it-IT" b="1" dirty="0"/>
              <a:t>sospeso</a:t>
            </a:r>
            <a:r>
              <a:rPr lang="it-IT" dirty="0"/>
              <a:t> è un pezzo </a:t>
            </a:r>
            <a:r>
              <a:rPr lang="it-IT" b="1" dirty="0"/>
              <a:t>non difeso da nessun altro pezzo</a:t>
            </a:r>
            <a:r>
              <a:rPr lang="it-IT" dirty="0"/>
              <a:t>. Anche se non è immediatamente in pericolo, è una potenziale debolezza. I giocatori esperti </a:t>
            </a:r>
            <a:r>
              <a:rPr lang="it-IT" b="1" dirty="0"/>
              <a:t>evitano di lasciare pezzi sospesi</a:t>
            </a:r>
            <a:r>
              <a:rPr lang="it-IT" dirty="0"/>
              <a:t> senza un buon motivo.</a:t>
            </a:r>
          </a:p>
          <a:p>
            <a:pPr algn="just"/>
            <a:endParaRPr lang="it-IT" dirty="0"/>
          </a:p>
        </p:txBody>
      </p:sp>
      <p:sp>
        <p:nvSpPr>
          <p:cNvPr id="8" name="Rettangolo 7">
            <a:extLst>
              <a:ext uri="{FF2B5EF4-FFF2-40B4-BE49-F238E27FC236}">
                <a16:creationId xmlns:a16="http://schemas.microsoft.com/office/drawing/2014/main" id="{CB86F066-DA43-3D99-2D78-405AD3634EAA}"/>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96A1930E-9D49-2565-EA85-E737D1CF91C1}"/>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FA42A534-3D5B-4DA4-DDF3-2DE15BC9641C}"/>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7C659E98-B1E0-9700-0C7F-FA1AA792BF7D}"/>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BC862692-7E91-7186-91AE-1CF7D60A2C0E}"/>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C41B59C1-8B3D-9E1B-5E54-E8D910CD4149}"/>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3204DCFB-AC16-A1C9-887E-F0983BE8F38C}"/>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32D68013-D023-768A-DD91-813ADFB51124}"/>
              </a:ext>
            </a:extLst>
          </p:cNvPr>
          <p:cNvSpPr/>
          <p:nvPr/>
        </p:nvSpPr>
        <p:spPr>
          <a:xfrm>
            <a:off x="9339714" y="2964526"/>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EC0459B-F2AA-D64B-F8DD-38CA5B1C81E8}"/>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pic>
        <p:nvPicPr>
          <p:cNvPr id="5" name="Immagine 4">
            <a:extLst>
              <a:ext uri="{FF2B5EF4-FFF2-40B4-BE49-F238E27FC236}">
                <a16:creationId xmlns:a16="http://schemas.microsoft.com/office/drawing/2014/main" id="{C2602D0A-B711-37A1-3871-E7D5A9056180}"/>
              </a:ext>
            </a:extLst>
          </p:cNvPr>
          <p:cNvPicPr>
            <a:picLocks noChangeAspect="1"/>
          </p:cNvPicPr>
          <p:nvPr/>
        </p:nvPicPr>
        <p:blipFill>
          <a:blip r:embed="rId4"/>
          <a:stretch>
            <a:fillRect/>
          </a:stretch>
        </p:blipFill>
        <p:spPr>
          <a:xfrm>
            <a:off x="7614896" y="2110111"/>
            <a:ext cx="3574662" cy="3593689"/>
          </a:xfrm>
          <a:prstGeom prst="rect">
            <a:avLst/>
          </a:prstGeom>
        </p:spPr>
      </p:pic>
      <p:sp>
        <p:nvSpPr>
          <p:cNvPr id="16" name="Rettangolo 15">
            <a:extLst>
              <a:ext uri="{FF2B5EF4-FFF2-40B4-BE49-F238E27FC236}">
                <a16:creationId xmlns:a16="http://schemas.microsoft.com/office/drawing/2014/main" id="{81C32219-9EE3-05CF-FDF4-D15387527CAE}"/>
              </a:ext>
            </a:extLst>
          </p:cNvPr>
          <p:cNvSpPr/>
          <p:nvPr/>
        </p:nvSpPr>
        <p:spPr>
          <a:xfrm>
            <a:off x="9350223" y="2953248"/>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9060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F8B41-5425-382C-762F-48545A1ADC87}"/>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8601DB6F-19AD-5EDB-680E-0384255B2DED}"/>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8837A88-74C7-4184-2BE5-E5D1DB30CB70}"/>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830B8B7-7330-C1D8-B78B-BA18B7D5601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D27B86F9-CA66-5403-C8DC-E99B91502C2F}"/>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FD7A7E21-8844-BC66-008C-A32C79B983EC}"/>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29AFE989-E350-F4E2-05D4-0A47A8CAA32B}"/>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FAF66C6C-286A-46DA-33B6-B1DCDEA57AF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PRESSIONE</a:t>
            </a:r>
          </a:p>
        </p:txBody>
      </p:sp>
      <p:sp>
        <p:nvSpPr>
          <p:cNvPr id="7" name="CasellaDiTesto 6">
            <a:extLst>
              <a:ext uri="{FF2B5EF4-FFF2-40B4-BE49-F238E27FC236}">
                <a16:creationId xmlns:a16="http://schemas.microsoft.com/office/drawing/2014/main" id="{D9DA7E86-E71A-AEB9-E9D9-8AE8DD609133}"/>
              </a:ext>
            </a:extLst>
          </p:cNvPr>
          <p:cNvSpPr txBox="1"/>
          <p:nvPr/>
        </p:nvSpPr>
        <p:spPr>
          <a:xfrm>
            <a:off x="874065" y="2444748"/>
            <a:ext cx="6159910" cy="1477328"/>
          </a:xfrm>
          <a:prstGeom prst="rect">
            <a:avLst/>
          </a:prstGeom>
          <a:noFill/>
        </p:spPr>
        <p:txBody>
          <a:bodyPr wrap="square">
            <a:spAutoFit/>
          </a:bodyPr>
          <a:lstStyle/>
          <a:p>
            <a:pPr algn="just"/>
            <a:r>
              <a:rPr lang="it-IT" dirty="0"/>
              <a:t>La </a:t>
            </a:r>
            <a:r>
              <a:rPr lang="it-IT" b="1" dirty="0"/>
              <a:t>pressione</a:t>
            </a:r>
            <a:r>
              <a:rPr lang="it-IT" dirty="0"/>
              <a:t> è una </a:t>
            </a:r>
            <a:r>
              <a:rPr lang="it-IT" b="1" dirty="0"/>
              <a:t>tensione costante</a:t>
            </a:r>
            <a:r>
              <a:rPr lang="it-IT" dirty="0"/>
              <a:t> esercitata su un punto debole dell’avversario. Per esempio, il pedone bianco in d5 è attaccato da 3 pezzi neri e difeso a sua volta da 3 pezzi bianchi. Il nero con la mossa cavallo in f4 pone ulteriore pressione sul pedone in d5.</a:t>
            </a:r>
          </a:p>
        </p:txBody>
      </p:sp>
      <p:sp>
        <p:nvSpPr>
          <p:cNvPr id="8" name="Rettangolo 7">
            <a:extLst>
              <a:ext uri="{FF2B5EF4-FFF2-40B4-BE49-F238E27FC236}">
                <a16:creationId xmlns:a16="http://schemas.microsoft.com/office/drawing/2014/main" id="{0B7F5ECD-FFA1-2C57-8ED3-0F18A2C2B2C6}"/>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D1C9C630-477D-4E11-CC3A-D3B10305D87B}"/>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B17C0A2D-6B6B-843B-CE1A-353D3248E6F3}"/>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55500EEB-F6E2-56F2-2A30-70DC8305DB16}"/>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3F16F09D-2C37-6637-EA35-5C28522BFCC8}"/>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9AB3D88D-0373-653E-7F7A-4CDBB3678881}"/>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9443A0C9-9055-CB16-E01D-73902546C45F}"/>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C49CF910-AB5B-82F5-FB19-F83092D4DBB5}"/>
              </a:ext>
            </a:extLst>
          </p:cNvPr>
          <p:cNvPicPr>
            <a:picLocks noChangeAspect="1"/>
          </p:cNvPicPr>
          <p:nvPr/>
        </p:nvPicPr>
        <p:blipFill>
          <a:blip r:embed="rId4"/>
          <a:stretch>
            <a:fillRect/>
          </a:stretch>
        </p:blipFill>
        <p:spPr>
          <a:xfrm>
            <a:off x="7595420" y="2127158"/>
            <a:ext cx="3593689" cy="3600819"/>
          </a:xfrm>
          <a:prstGeom prst="rect">
            <a:avLst/>
          </a:prstGeom>
        </p:spPr>
      </p:pic>
      <p:sp>
        <p:nvSpPr>
          <p:cNvPr id="2" name="Titolo 1">
            <a:extLst>
              <a:ext uri="{FF2B5EF4-FFF2-40B4-BE49-F238E27FC236}">
                <a16:creationId xmlns:a16="http://schemas.microsoft.com/office/drawing/2014/main" id="{AEC65457-52E9-211A-C773-E9804B63E51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4" name="Rettangolo 3">
            <a:extLst>
              <a:ext uri="{FF2B5EF4-FFF2-40B4-BE49-F238E27FC236}">
                <a16:creationId xmlns:a16="http://schemas.microsoft.com/office/drawing/2014/main" id="{2ACD489B-5430-91C9-9D52-99FE4DBF6D52}"/>
              </a:ext>
            </a:extLst>
          </p:cNvPr>
          <p:cNvSpPr/>
          <p:nvPr/>
        </p:nvSpPr>
        <p:spPr>
          <a:xfrm>
            <a:off x="9338774" y="3874539"/>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5185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0A20B-EA26-096B-11A2-F12DBA77C91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95BD31B-35F1-748A-1971-225DAC2EA09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0ADE78E6-7BE0-8985-42AE-88FCD3C3B670}"/>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0E9BE4A4-D438-66BC-62B4-2D432D8146AB}"/>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94C3D0E-3847-EBB2-8259-79ABEA71AAF9}"/>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3C98B5BE-12EA-CAED-5EAD-AB6AA010E71E}"/>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62D225FF-0B6D-125D-7718-68CB0BC76C6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DE4192C4-4181-D0DF-9CAB-11684D931680}"/>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MINACCIA</a:t>
            </a:r>
          </a:p>
        </p:txBody>
      </p:sp>
      <p:sp>
        <p:nvSpPr>
          <p:cNvPr id="7" name="CasellaDiTesto 6">
            <a:extLst>
              <a:ext uri="{FF2B5EF4-FFF2-40B4-BE49-F238E27FC236}">
                <a16:creationId xmlns:a16="http://schemas.microsoft.com/office/drawing/2014/main" id="{4CD2C8DA-79A6-1BEA-55E7-EF2E9E0D60C6}"/>
              </a:ext>
            </a:extLst>
          </p:cNvPr>
          <p:cNvSpPr txBox="1"/>
          <p:nvPr/>
        </p:nvSpPr>
        <p:spPr>
          <a:xfrm>
            <a:off x="874065" y="2444748"/>
            <a:ext cx="6159910" cy="1477328"/>
          </a:xfrm>
          <a:prstGeom prst="rect">
            <a:avLst/>
          </a:prstGeom>
          <a:noFill/>
        </p:spPr>
        <p:txBody>
          <a:bodyPr wrap="square">
            <a:spAutoFit/>
          </a:bodyPr>
          <a:lstStyle/>
          <a:p>
            <a:pPr algn="just"/>
            <a:r>
              <a:rPr lang="it-IT" dirty="0"/>
              <a:t>La </a:t>
            </a:r>
            <a:r>
              <a:rPr lang="it-IT" b="1" dirty="0"/>
              <a:t>minaccia</a:t>
            </a:r>
            <a:r>
              <a:rPr lang="it-IT" dirty="0"/>
              <a:t> è </a:t>
            </a:r>
            <a:r>
              <a:rPr lang="it-IT" b="1" dirty="0"/>
              <a:t>un pericolo immediato</a:t>
            </a:r>
            <a:r>
              <a:rPr lang="it-IT" dirty="0"/>
              <a:t>: se l’avversario </a:t>
            </a:r>
            <a:r>
              <a:rPr lang="it-IT" b="1" dirty="0"/>
              <a:t>non reagisce subito</a:t>
            </a:r>
            <a:r>
              <a:rPr lang="it-IT" dirty="0"/>
              <a:t>, perde qualcosa o addirittura perde la partita. Come in questo esempio, in cui la donna minaccia scacco matto in h7 e dunque il nero deve necessariamente  difendersi e ha più modi per farlo.</a:t>
            </a:r>
          </a:p>
        </p:txBody>
      </p:sp>
      <p:sp>
        <p:nvSpPr>
          <p:cNvPr id="8" name="Rettangolo 7">
            <a:extLst>
              <a:ext uri="{FF2B5EF4-FFF2-40B4-BE49-F238E27FC236}">
                <a16:creationId xmlns:a16="http://schemas.microsoft.com/office/drawing/2014/main" id="{2AF542BC-3467-0A5C-2E10-4DB191932B75}"/>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3D8A6320-BE52-E9E1-9887-72E72B464C0D}"/>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23307672-67A2-7485-8469-B5300F56EF50}"/>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F57532B4-B770-B69D-46B0-D69F62FB576F}"/>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22E59809-A216-5272-5936-3702BF12F290}"/>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0E862D03-982D-2D26-2208-401FD5B72591}"/>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2E260EF6-6CE8-6F00-1D56-99BC61CDF468}"/>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A5D20A3F-5145-5D8F-B523-5C201C35EC5D}"/>
              </a:ext>
            </a:extLst>
          </p:cNvPr>
          <p:cNvPicPr>
            <a:picLocks noChangeAspect="1"/>
          </p:cNvPicPr>
          <p:nvPr/>
        </p:nvPicPr>
        <p:blipFill>
          <a:blip r:embed="rId4"/>
          <a:stretch>
            <a:fillRect/>
          </a:stretch>
        </p:blipFill>
        <p:spPr>
          <a:xfrm>
            <a:off x="7596964" y="2121696"/>
            <a:ext cx="3593689" cy="3593689"/>
          </a:xfrm>
          <a:prstGeom prst="rect">
            <a:avLst/>
          </a:prstGeom>
        </p:spPr>
      </p:pic>
      <p:sp>
        <p:nvSpPr>
          <p:cNvPr id="10" name="Rettangolo 9">
            <a:extLst>
              <a:ext uri="{FF2B5EF4-FFF2-40B4-BE49-F238E27FC236}">
                <a16:creationId xmlns:a16="http://schemas.microsoft.com/office/drawing/2014/main" id="{EAC49B28-93C9-6BF8-FE5A-C46D84CC358D}"/>
              </a:ext>
            </a:extLst>
          </p:cNvPr>
          <p:cNvSpPr/>
          <p:nvPr/>
        </p:nvSpPr>
        <p:spPr>
          <a:xfrm>
            <a:off x="10693800" y="2511079"/>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327297EC-DEC5-C307-A636-AF534E5A4E8D}"/>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954202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DE9D-5A45-70C2-0FC8-024C478D87A5}"/>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EDD63F59-64D2-A943-2C3D-9CFAC30F131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60BDDCF3-E69D-BD65-339F-573225942A55}"/>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2D894AB-E30F-8747-F667-E8C006F97ED3}"/>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99D9846-B99F-4868-3BE7-4F068AD89CDB}"/>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51E5A677-04CC-5F21-975B-97DF7221A71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99E2B7C7-C48C-8560-AC6B-E5EE830E9A48}"/>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2BC700DD-D559-BEA6-0314-D52213C8165B}"/>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IL CONCETTO DI “TEMPO”</a:t>
            </a:r>
          </a:p>
        </p:txBody>
      </p:sp>
      <p:sp>
        <p:nvSpPr>
          <p:cNvPr id="7" name="CasellaDiTesto 6">
            <a:extLst>
              <a:ext uri="{FF2B5EF4-FFF2-40B4-BE49-F238E27FC236}">
                <a16:creationId xmlns:a16="http://schemas.microsoft.com/office/drawing/2014/main" id="{160F312D-991D-920B-2FE6-5C4450367324}"/>
              </a:ext>
            </a:extLst>
          </p:cNvPr>
          <p:cNvSpPr txBox="1"/>
          <p:nvPr/>
        </p:nvSpPr>
        <p:spPr>
          <a:xfrm>
            <a:off x="873243" y="1895932"/>
            <a:ext cx="5722373" cy="3970318"/>
          </a:xfrm>
          <a:prstGeom prst="rect">
            <a:avLst/>
          </a:prstGeom>
          <a:noFill/>
        </p:spPr>
        <p:txBody>
          <a:bodyPr wrap="square">
            <a:spAutoFit/>
          </a:bodyPr>
          <a:lstStyle/>
          <a:p>
            <a:r>
              <a:rPr lang="it-IT" b="1" dirty="0"/>
              <a:t>Rappresenta l'efficienza con cui si sviluppano i pezzi o si portano avanti i piani.</a:t>
            </a:r>
            <a:br>
              <a:rPr lang="it-IT" dirty="0"/>
            </a:br>
            <a:r>
              <a:rPr lang="it-IT" dirty="0"/>
              <a:t>«</a:t>
            </a:r>
            <a:r>
              <a:rPr lang="it-IT" b="1" dirty="0"/>
              <a:t>Guadagnare un tempo»</a:t>
            </a:r>
            <a:r>
              <a:rPr lang="it-IT" dirty="0"/>
              <a:t>, che potremmo anche tradurre come </a:t>
            </a:r>
            <a:r>
              <a:rPr lang="it-IT" b="1" dirty="0"/>
              <a:t>ottenere una mossa in più rispetto all'avversario</a:t>
            </a:r>
            <a:r>
              <a:rPr lang="it-IT" dirty="0"/>
              <a:t>, significa costringere l'altro giocatore a compiere mosse difensive o poco utili al proprio sviluppo o piano di gioco.</a:t>
            </a:r>
          </a:p>
          <a:p>
            <a:r>
              <a:rPr lang="it-IT" dirty="0"/>
              <a:t>Ad esempio, in questa posizione il Bianco sviluppa il cavallo attaccando la donna. Il Nero è quindi costretto a spostarla e, così facendo, </a:t>
            </a:r>
            <a:r>
              <a:rPr lang="it-IT" b="1" dirty="0"/>
              <a:t>perde un tempo</a:t>
            </a:r>
            <a:r>
              <a:rPr lang="it-IT" dirty="0"/>
              <a:t> che avrebbe potuto usare per sviluppare i propri pezzi, proprio perché deve prima occuparsi della difesa.</a:t>
            </a:r>
          </a:p>
          <a:p>
            <a:r>
              <a:rPr lang="it-IT" dirty="0"/>
              <a:t>In questo caso diciamo che </a:t>
            </a:r>
            <a:r>
              <a:rPr lang="it-IT" b="1" dirty="0"/>
              <a:t>«il Bianco guadagna un tempo»</a:t>
            </a:r>
            <a:r>
              <a:rPr lang="it-IT" dirty="0"/>
              <a:t>, mentre </a:t>
            </a:r>
            <a:r>
              <a:rPr lang="it-IT" b="1" dirty="0"/>
              <a:t>«il Nero perde un tempo»</a:t>
            </a:r>
            <a:r>
              <a:rPr lang="it-IT" dirty="0"/>
              <a:t>.</a:t>
            </a:r>
          </a:p>
        </p:txBody>
      </p:sp>
      <p:sp>
        <p:nvSpPr>
          <p:cNvPr id="8" name="Rettangolo 7">
            <a:extLst>
              <a:ext uri="{FF2B5EF4-FFF2-40B4-BE49-F238E27FC236}">
                <a16:creationId xmlns:a16="http://schemas.microsoft.com/office/drawing/2014/main" id="{4C236DDE-1BB9-0A8B-68BC-83A3AF175C2F}"/>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BF04B95C-8CCC-4294-7EEA-F24027FDB1C6}"/>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22E1BE0E-8C63-F6E7-620C-D7992164CE1E}"/>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A9BFA56B-28DC-65C5-32A6-8089A51DA68D}"/>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7B1350EE-10A3-CA47-AB3B-B8A6FEA7CF9C}"/>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BC860378-033C-232D-0600-77153A6C84A5}"/>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9F2973AE-A999-608A-BB69-281E0F2101FD}"/>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FD8309BB-2A86-2AC5-88B7-6BFA86682CA2}"/>
              </a:ext>
            </a:extLst>
          </p:cNvPr>
          <p:cNvPicPr>
            <a:picLocks noChangeAspect="1"/>
          </p:cNvPicPr>
          <p:nvPr/>
        </p:nvPicPr>
        <p:blipFill>
          <a:blip r:embed="rId4"/>
          <a:stretch>
            <a:fillRect/>
          </a:stretch>
        </p:blipFill>
        <p:spPr>
          <a:xfrm>
            <a:off x="7596964" y="2127159"/>
            <a:ext cx="3593689" cy="3600814"/>
          </a:xfrm>
          <a:prstGeom prst="rect">
            <a:avLst/>
          </a:prstGeom>
        </p:spPr>
      </p:pic>
      <p:sp>
        <p:nvSpPr>
          <p:cNvPr id="2" name="Titolo 1">
            <a:extLst>
              <a:ext uri="{FF2B5EF4-FFF2-40B4-BE49-F238E27FC236}">
                <a16:creationId xmlns:a16="http://schemas.microsoft.com/office/drawing/2014/main" id="{82668B28-D288-B218-0915-4E4180D02F0B}"/>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398537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63292-CD7D-7F3E-114C-FA45E5938830}"/>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6EE43D71-3F9F-2FFD-5E43-AB754115DFDD}"/>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7D51D1D-704A-F85B-6324-5C8FCB1BBB90}"/>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D5CE6F9A-453A-D7A9-E1CD-E6FE8A4C1026}"/>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23653BCC-9BB8-869D-AC10-7AEB5E019571}"/>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8B9E3C11-CDD9-DF72-6778-0EC160CA4242}"/>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17AF5903-84F1-D936-4DDA-362EA88527D6}"/>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0DE6D6F3-848E-84F3-B20D-1FF520DBEF90}"/>
              </a:ext>
            </a:extLst>
          </p:cNvPr>
          <p:cNvSpPr txBox="1">
            <a:spLocks/>
          </p:cNvSpPr>
          <p:nvPr/>
        </p:nvSpPr>
        <p:spPr>
          <a:xfrm>
            <a:off x="0" y="477778"/>
            <a:ext cx="12185903" cy="74483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STRUTTURA PEDONALE E CLASSIFICAZIONE DI PEDONI</a:t>
            </a:r>
          </a:p>
        </p:txBody>
      </p:sp>
      <p:sp>
        <p:nvSpPr>
          <p:cNvPr id="7" name="CasellaDiTesto 6">
            <a:extLst>
              <a:ext uri="{FF2B5EF4-FFF2-40B4-BE49-F238E27FC236}">
                <a16:creationId xmlns:a16="http://schemas.microsoft.com/office/drawing/2014/main" id="{B09E39A5-DF4D-11D8-8366-C8AC84E51DDB}"/>
              </a:ext>
            </a:extLst>
          </p:cNvPr>
          <p:cNvSpPr txBox="1"/>
          <p:nvPr/>
        </p:nvSpPr>
        <p:spPr>
          <a:xfrm>
            <a:off x="451945" y="1530543"/>
            <a:ext cx="6929880" cy="830997"/>
          </a:xfrm>
          <a:prstGeom prst="rect">
            <a:avLst/>
          </a:prstGeom>
          <a:noFill/>
        </p:spPr>
        <p:txBody>
          <a:bodyPr wrap="square">
            <a:spAutoFit/>
          </a:bodyPr>
          <a:lstStyle/>
          <a:p>
            <a:r>
              <a:rPr lang="it-IT" sz="1600" dirty="0"/>
              <a:t>È importante conoscere il concetto di</a:t>
            </a:r>
            <a:r>
              <a:rPr lang="it-IT" sz="1600" b="1" dirty="0"/>
              <a:t> struttura pedonale</a:t>
            </a:r>
            <a:r>
              <a:rPr lang="it-IT" sz="1600" dirty="0"/>
              <a:t> e le principali classificazioni di pedoni, poiché la loro disposizione sulla scacchiera influenza sia i piani strategici sia le possibilità tattiche di una partita.</a:t>
            </a:r>
          </a:p>
        </p:txBody>
      </p:sp>
      <p:sp>
        <p:nvSpPr>
          <p:cNvPr id="8" name="Rettangolo 7">
            <a:extLst>
              <a:ext uri="{FF2B5EF4-FFF2-40B4-BE49-F238E27FC236}">
                <a16:creationId xmlns:a16="http://schemas.microsoft.com/office/drawing/2014/main" id="{2ECABF7B-AB4B-57E3-2C60-8C46CE6910C1}"/>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301AB3CC-C937-26E7-0B66-BD143B96E9EB}"/>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2BE2849F-4A0D-EA3A-DDCB-11EFBE4550A8}"/>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8E00B7DC-4D8C-93FA-5F59-CE6416F1A502}"/>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75BC8D08-CC20-2529-3998-7E1B6D4C1119}"/>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2FEFBE64-2352-7A61-087E-418B12000B90}"/>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B2F29B05-F691-5EE0-BE2B-13A53180BD09}"/>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Titolo 1">
            <a:extLst>
              <a:ext uri="{FF2B5EF4-FFF2-40B4-BE49-F238E27FC236}">
                <a16:creationId xmlns:a16="http://schemas.microsoft.com/office/drawing/2014/main" id="{F250B3E9-95BE-AF28-61A4-830F62A2D8BA}"/>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pic>
        <p:nvPicPr>
          <p:cNvPr id="18" name="Immagine 17">
            <a:extLst>
              <a:ext uri="{FF2B5EF4-FFF2-40B4-BE49-F238E27FC236}">
                <a16:creationId xmlns:a16="http://schemas.microsoft.com/office/drawing/2014/main" id="{8AFC2337-B546-40F4-20E9-1876E7758151}"/>
              </a:ext>
            </a:extLst>
          </p:cNvPr>
          <p:cNvPicPr>
            <a:picLocks noChangeAspect="1"/>
          </p:cNvPicPr>
          <p:nvPr/>
        </p:nvPicPr>
        <p:blipFill>
          <a:blip r:embed="rId5"/>
          <a:stretch>
            <a:fillRect/>
          </a:stretch>
        </p:blipFill>
        <p:spPr>
          <a:xfrm>
            <a:off x="7606437" y="2127734"/>
            <a:ext cx="3568450" cy="3573183"/>
          </a:xfrm>
          <a:prstGeom prst="rect">
            <a:avLst/>
          </a:prstGeom>
        </p:spPr>
      </p:pic>
      <p:cxnSp>
        <p:nvCxnSpPr>
          <p:cNvPr id="20" name="Connettore 2 19">
            <a:extLst>
              <a:ext uri="{FF2B5EF4-FFF2-40B4-BE49-F238E27FC236}">
                <a16:creationId xmlns:a16="http://schemas.microsoft.com/office/drawing/2014/main" id="{53B8458D-B928-A804-A4DB-416C9625C6EE}"/>
              </a:ext>
            </a:extLst>
          </p:cNvPr>
          <p:cNvCxnSpPr>
            <a:cxnSpLocks/>
          </p:cNvCxnSpPr>
          <p:nvPr/>
        </p:nvCxnSpPr>
        <p:spPr>
          <a:xfrm>
            <a:off x="7460345" y="1755984"/>
            <a:ext cx="0" cy="11541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6" name="Parentesi graffa aperta 25">
            <a:extLst>
              <a:ext uri="{FF2B5EF4-FFF2-40B4-BE49-F238E27FC236}">
                <a16:creationId xmlns:a16="http://schemas.microsoft.com/office/drawing/2014/main" id="{F769E2A5-89C8-5614-E635-0B27044DABE6}"/>
              </a:ext>
            </a:extLst>
          </p:cNvPr>
          <p:cNvSpPr/>
          <p:nvPr/>
        </p:nvSpPr>
        <p:spPr>
          <a:xfrm>
            <a:off x="7411252" y="2568384"/>
            <a:ext cx="262044" cy="914400"/>
          </a:xfrm>
          <a:prstGeom prst="leftBrace">
            <a:avLst>
              <a:gd name="adj1" fmla="val 64485"/>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it-IT"/>
          </a:p>
        </p:txBody>
      </p:sp>
      <p:sp>
        <p:nvSpPr>
          <p:cNvPr id="31" name="CasellaDiTesto 30">
            <a:extLst>
              <a:ext uri="{FF2B5EF4-FFF2-40B4-BE49-F238E27FC236}">
                <a16:creationId xmlns:a16="http://schemas.microsoft.com/office/drawing/2014/main" id="{6085F929-85A8-2980-FF8A-E70452C37EE7}"/>
              </a:ext>
            </a:extLst>
          </p:cNvPr>
          <p:cNvSpPr txBox="1"/>
          <p:nvPr/>
        </p:nvSpPr>
        <p:spPr>
          <a:xfrm>
            <a:off x="7411252" y="1677124"/>
            <a:ext cx="755285" cy="276999"/>
          </a:xfrm>
          <a:prstGeom prst="rect">
            <a:avLst/>
          </a:prstGeom>
          <a:noFill/>
        </p:spPr>
        <p:txBody>
          <a:bodyPr wrap="square">
            <a:spAutoFit/>
          </a:bodyPr>
          <a:lstStyle/>
          <a:p>
            <a:pPr algn="ctr"/>
            <a:r>
              <a:rPr lang="it-IT" sz="1200" dirty="0"/>
              <a:t>Doppiati</a:t>
            </a:r>
          </a:p>
        </p:txBody>
      </p:sp>
      <p:cxnSp>
        <p:nvCxnSpPr>
          <p:cNvPr id="32" name="Connettore 2 31">
            <a:extLst>
              <a:ext uri="{FF2B5EF4-FFF2-40B4-BE49-F238E27FC236}">
                <a16:creationId xmlns:a16="http://schemas.microsoft.com/office/drawing/2014/main" id="{F6878762-3800-C152-8692-0ED62B81D3EB}"/>
              </a:ext>
            </a:extLst>
          </p:cNvPr>
          <p:cNvCxnSpPr>
            <a:cxnSpLocks/>
          </p:cNvCxnSpPr>
          <p:nvPr/>
        </p:nvCxnSpPr>
        <p:spPr>
          <a:xfrm>
            <a:off x="9604455" y="1839804"/>
            <a:ext cx="0" cy="11541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3" name="CasellaDiTesto 32">
            <a:extLst>
              <a:ext uri="{FF2B5EF4-FFF2-40B4-BE49-F238E27FC236}">
                <a16:creationId xmlns:a16="http://schemas.microsoft.com/office/drawing/2014/main" id="{68F0D998-08D1-FA2C-4E88-0A901F66AD49}"/>
              </a:ext>
            </a:extLst>
          </p:cNvPr>
          <p:cNvSpPr txBox="1"/>
          <p:nvPr/>
        </p:nvSpPr>
        <p:spPr>
          <a:xfrm>
            <a:off x="9226812" y="1545053"/>
            <a:ext cx="755285" cy="276999"/>
          </a:xfrm>
          <a:prstGeom prst="rect">
            <a:avLst/>
          </a:prstGeom>
          <a:noFill/>
        </p:spPr>
        <p:txBody>
          <a:bodyPr wrap="square">
            <a:spAutoFit/>
          </a:bodyPr>
          <a:lstStyle/>
          <a:p>
            <a:pPr algn="ctr"/>
            <a:r>
              <a:rPr lang="it-IT" sz="1200" dirty="0"/>
              <a:t>Isolato</a:t>
            </a:r>
          </a:p>
        </p:txBody>
      </p:sp>
      <p:sp>
        <p:nvSpPr>
          <p:cNvPr id="34" name="CasellaDiTesto 33">
            <a:extLst>
              <a:ext uri="{FF2B5EF4-FFF2-40B4-BE49-F238E27FC236}">
                <a16:creationId xmlns:a16="http://schemas.microsoft.com/office/drawing/2014/main" id="{702528A6-1E44-2180-3CE4-0B6D63A0D3D2}"/>
              </a:ext>
            </a:extLst>
          </p:cNvPr>
          <p:cNvSpPr txBox="1"/>
          <p:nvPr/>
        </p:nvSpPr>
        <p:spPr>
          <a:xfrm>
            <a:off x="7876650" y="5744978"/>
            <a:ext cx="816404" cy="276999"/>
          </a:xfrm>
          <a:prstGeom prst="rect">
            <a:avLst/>
          </a:prstGeom>
          <a:noFill/>
        </p:spPr>
        <p:txBody>
          <a:bodyPr wrap="square">
            <a:spAutoFit/>
          </a:bodyPr>
          <a:lstStyle/>
          <a:p>
            <a:pPr algn="ctr"/>
            <a:r>
              <a:rPr lang="it-IT" sz="1200" dirty="0"/>
              <a:t>Arretrato</a:t>
            </a:r>
          </a:p>
        </p:txBody>
      </p:sp>
      <p:sp>
        <p:nvSpPr>
          <p:cNvPr id="35" name="CasellaDiTesto 34">
            <a:extLst>
              <a:ext uri="{FF2B5EF4-FFF2-40B4-BE49-F238E27FC236}">
                <a16:creationId xmlns:a16="http://schemas.microsoft.com/office/drawing/2014/main" id="{86B38422-5600-5BDA-FCA3-3C52D339A92A}"/>
              </a:ext>
            </a:extLst>
          </p:cNvPr>
          <p:cNvSpPr txBox="1"/>
          <p:nvPr/>
        </p:nvSpPr>
        <p:spPr>
          <a:xfrm>
            <a:off x="11174887" y="3600261"/>
            <a:ext cx="816404" cy="276999"/>
          </a:xfrm>
          <a:prstGeom prst="rect">
            <a:avLst/>
          </a:prstGeom>
          <a:noFill/>
        </p:spPr>
        <p:txBody>
          <a:bodyPr wrap="square">
            <a:spAutoFit/>
          </a:bodyPr>
          <a:lstStyle/>
          <a:p>
            <a:pPr algn="ctr"/>
            <a:r>
              <a:rPr lang="it-IT" sz="1200" dirty="0"/>
              <a:t>Passato</a:t>
            </a:r>
          </a:p>
        </p:txBody>
      </p:sp>
      <p:cxnSp>
        <p:nvCxnSpPr>
          <p:cNvPr id="36" name="Connettore 2 35">
            <a:extLst>
              <a:ext uri="{FF2B5EF4-FFF2-40B4-BE49-F238E27FC236}">
                <a16:creationId xmlns:a16="http://schemas.microsoft.com/office/drawing/2014/main" id="{69D3B38D-BC37-C0FA-23C5-32DAB1176B30}"/>
              </a:ext>
            </a:extLst>
          </p:cNvPr>
          <p:cNvCxnSpPr>
            <a:cxnSpLocks/>
          </p:cNvCxnSpPr>
          <p:nvPr/>
        </p:nvCxnSpPr>
        <p:spPr>
          <a:xfrm>
            <a:off x="8267086" y="5165834"/>
            <a:ext cx="0" cy="6428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Connettore 2 37">
            <a:extLst>
              <a:ext uri="{FF2B5EF4-FFF2-40B4-BE49-F238E27FC236}">
                <a16:creationId xmlns:a16="http://schemas.microsoft.com/office/drawing/2014/main" id="{426D2BAB-F2F4-BF0D-A606-740E493DD228}"/>
              </a:ext>
            </a:extLst>
          </p:cNvPr>
          <p:cNvCxnSpPr>
            <a:cxnSpLocks/>
          </p:cNvCxnSpPr>
          <p:nvPr/>
        </p:nvCxnSpPr>
        <p:spPr>
          <a:xfrm flipH="1">
            <a:off x="10680225" y="3831481"/>
            <a:ext cx="601909" cy="57957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3" name="Rettangolo 42">
            <a:extLst>
              <a:ext uri="{FF2B5EF4-FFF2-40B4-BE49-F238E27FC236}">
                <a16:creationId xmlns:a16="http://schemas.microsoft.com/office/drawing/2014/main" id="{E4AFDF8D-F0C7-1354-3FB8-B8A223F4F4F3}"/>
              </a:ext>
            </a:extLst>
          </p:cNvPr>
          <p:cNvSpPr/>
          <p:nvPr/>
        </p:nvSpPr>
        <p:spPr>
          <a:xfrm>
            <a:off x="7542273" y="4314472"/>
            <a:ext cx="1486111" cy="1003088"/>
          </a:xfrm>
          <a:prstGeom prst="rect">
            <a:avLst/>
          </a:prstGeom>
          <a:noFill/>
          <a:ln>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83E462E4-C956-487F-DCFA-3514A4790D14}"/>
              </a:ext>
            </a:extLst>
          </p:cNvPr>
          <p:cNvSpPr/>
          <p:nvPr/>
        </p:nvSpPr>
        <p:spPr>
          <a:xfrm>
            <a:off x="9786866" y="4288451"/>
            <a:ext cx="1013446" cy="598860"/>
          </a:xfrm>
          <a:prstGeom prst="rect">
            <a:avLst/>
          </a:prstGeom>
          <a:noFill/>
          <a:ln>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CasellaDiTesto 45">
            <a:extLst>
              <a:ext uri="{FF2B5EF4-FFF2-40B4-BE49-F238E27FC236}">
                <a16:creationId xmlns:a16="http://schemas.microsoft.com/office/drawing/2014/main" id="{2223B999-5FE3-A749-9627-20256460F9AC}"/>
              </a:ext>
            </a:extLst>
          </p:cNvPr>
          <p:cNvSpPr txBox="1"/>
          <p:nvPr/>
        </p:nvSpPr>
        <p:spPr>
          <a:xfrm>
            <a:off x="7051266" y="4068368"/>
            <a:ext cx="1205090" cy="276999"/>
          </a:xfrm>
          <a:prstGeom prst="rect">
            <a:avLst/>
          </a:prstGeom>
          <a:noFill/>
        </p:spPr>
        <p:txBody>
          <a:bodyPr wrap="square">
            <a:spAutoFit/>
          </a:bodyPr>
          <a:lstStyle/>
          <a:p>
            <a:pPr algn="ctr"/>
            <a:r>
              <a:rPr lang="it-IT" sz="1200" dirty="0">
                <a:solidFill>
                  <a:srgbClr val="EE0000"/>
                </a:solidFill>
              </a:rPr>
              <a:t>Isola pedonale</a:t>
            </a:r>
          </a:p>
        </p:txBody>
      </p:sp>
      <p:sp>
        <p:nvSpPr>
          <p:cNvPr id="47" name="CasellaDiTesto 46">
            <a:extLst>
              <a:ext uri="{FF2B5EF4-FFF2-40B4-BE49-F238E27FC236}">
                <a16:creationId xmlns:a16="http://schemas.microsoft.com/office/drawing/2014/main" id="{282A3704-9935-EB9F-A711-50C6ED96460C}"/>
              </a:ext>
            </a:extLst>
          </p:cNvPr>
          <p:cNvSpPr txBox="1"/>
          <p:nvPr/>
        </p:nvSpPr>
        <p:spPr>
          <a:xfrm>
            <a:off x="10697849" y="4442924"/>
            <a:ext cx="1205090" cy="276999"/>
          </a:xfrm>
          <a:prstGeom prst="rect">
            <a:avLst/>
          </a:prstGeom>
          <a:noFill/>
        </p:spPr>
        <p:txBody>
          <a:bodyPr wrap="square">
            <a:spAutoFit/>
          </a:bodyPr>
          <a:lstStyle/>
          <a:p>
            <a:pPr algn="ctr"/>
            <a:r>
              <a:rPr lang="it-IT" sz="1200" dirty="0">
                <a:solidFill>
                  <a:srgbClr val="EE0000"/>
                </a:solidFill>
              </a:rPr>
              <a:t>Isola pedonale</a:t>
            </a:r>
          </a:p>
        </p:txBody>
      </p:sp>
      <p:sp>
        <p:nvSpPr>
          <p:cNvPr id="48" name="Rettangolo 47">
            <a:extLst>
              <a:ext uri="{FF2B5EF4-FFF2-40B4-BE49-F238E27FC236}">
                <a16:creationId xmlns:a16="http://schemas.microsoft.com/office/drawing/2014/main" id="{5E1F6564-D453-A467-73D1-FAC32C33B468}"/>
              </a:ext>
            </a:extLst>
          </p:cNvPr>
          <p:cNvSpPr/>
          <p:nvPr/>
        </p:nvSpPr>
        <p:spPr>
          <a:xfrm>
            <a:off x="7577009" y="2497019"/>
            <a:ext cx="494927" cy="1068973"/>
          </a:xfrm>
          <a:prstGeom prst="rec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CasellaDiTesto 49">
            <a:extLst>
              <a:ext uri="{FF2B5EF4-FFF2-40B4-BE49-F238E27FC236}">
                <a16:creationId xmlns:a16="http://schemas.microsoft.com/office/drawing/2014/main" id="{C8A984EE-CA12-FCD0-D7E2-7CF01D5B4DD9}"/>
              </a:ext>
            </a:extLst>
          </p:cNvPr>
          <p:cNvSpPr txBox="1"/>
          <p:nvPr/>
        </p:nvSpPr>
        <p:spPr>
          <a:xfrm>
            <a:off x="7764738" y="2253792"/>
            <a:ext cx="1205090" cy="276999"/>
          </a:xfrm>
          <a:prstGeom prst="rect">
            <a:avLst/>
          </a:prstGeom>
          <a:noFill/>
        </p:spPr>
        <p:txBody>
          <a:bodyPr wrap="square">
            <a:spAutoFit/>
          </a:bodyPr>
          <a:lstStyle/>
          <a:p>
            <a:pPr algn="ctr"/>
            <a:r>
              <a:rPr lang="it-IT" sz="1200" dirty="0">
                <a:solidFill>
                  <a:srgbClr val="00B0F0"/>
                </a:solidFill>
              </a:rPr>
              <a:t>Isola pedonale</a:t>
            </a:r>
          </a:p>
        </p:txBody>
      </p:sp>
      <p:sp>
        <p:nvSpPr>
          <p:cNvPr id="52" name="CasellaDiTesto 51">
            <a:extLst>
              <a:ext uri="{FF2B5EF4-FFF2-40B4-BE49-F238E27FC236}">
                <a16:creationId xmlns:a16="http://schemas.microsoft.com/office/drawing/2014/main" id="{ABB59226-1B84-0CD3-F1E4-1D89517A7701}"/>
              </a:ext>
            </a:extLst>
          </p:cNvPr>
          <p:cNvSpPr txBox="1"/>
          <p:nvPr/>
        </p:nvSpPr>
        <p:spPr>
          <a:xfrm>
            <a:off x="458337" y="2263343"/>
            <a:ext cx="6164316" cy="584775"/>
          </a:xfrm>
          <a:prstGeom prst="rect">
            <a:avLst/>
          </a:prstGeom>
          <a:noFill/>
        </p:spPr>
        <p:txBody>
          <a:bodyPr wrap="square">
            <a:spAutoFit/>
          </a:bodyPr>
          <a:lstStyle/>
          <a:p>
            <a:r>
              <a:rPr lang="it-IT" sz="1600" dirty="0"/>
              <a:t>La </a:t>
            </a:r>
            <a:r>
              <a:rPr lang="it-IT" sz="1600" b="1" dirty="0"/>
              <a:t>struttura pedonale</a:t>
            </a:r>
            <a:r>
              <a:rPr lang="it-IT" sz="1600" dirty="0"/>
              <a:t> è la disposizione dei pedoni sulla scacchiera e rappresenta la base su cui si sviluppano piani e manovre di gioco.</a:t>
            </a:r>
          </a:p>
        </p:txBody>
      </p:sp>
      <p:sp>
        <p:nvSpPr>
          <p:cNvPr id="54" name="CasellaDiTesto 53">
            <a:extLst>
              <a:ext uri="{FF2B5EF4-FFF2-40B4-BE49-F238E27FC236}">
                <a16:creationId xmlns:a16="http://schemas.microsoft.com/office/drawing/2014/main" id="{112DC881-361D-6A71-0826-CD99DC92AB0A}"/>
              </a:ext>
            </a:extLst>
          </p:cNvPr>
          <p:cNvSpPr txBox="1"/>
          <p:nvPr/>
        </p:nvSpPr>
        <p:spPr>
          <a:xfrm>
            <a:off x="475473" y="3033052"/>
            <a:ext cx="6098626" cy="830997"/>
          </a:xfrm>
          <a:prstGeom prst="rect">
            <a:avLst/>
          </a:prstGeom>
          <a:noFill/>
        </p:spPr>
        <p:txBody>
          <a:bodyPr wrap="square">
            <a:spAutoFit/>
          </a:bodyPr>
          <a:lstStyle/>
          <a:p>
            <a:pPr marL="285750" indent="-285750">
              <a:buFont typeface="Arial" panose="020B0604020202020204" pitchFamily="34" charset="0"/>
              <a:buChar char="•"/>
            </a:pPr>
            <a:r>
              <a:rPr lang="it-IT" sz="1600" b="1" dirty="0"/>
              <a:t>Pedone doppiato</a:t>
            </a:r>
            <a:r>
              <a:rPr lang="it-IT" sz="1600" dirty="0"/>
              <a:t>: due pedoni dello stesso colore sulla stessa colonna; in genere sono una debolezza perché non possono proteggersi a vicenda.</a:t>
            </a:r>
          </a:p>
        </p:txBody>
      </p:sp>
      <p:sp>
        <p:nvSpPr>
          <p:cNvPr id="56" name="CasellaDiTesto 55">
            <a:extLst>
              <a:ext uri="{FF2B5EF4-FFF2-40B4-BE49-F238E27FC236}">
                <a16:creationId xmlns:a16="http://schemas.microsoft.com/office/drawing/2014/main" id="{92F479CB-C84C-D0E8-62B5-E4BC6E1F158C}"/>
              </a:ext>
            </a:extLst>
          </p:cNvPr>
          <p:cNvSpPr txBox="1"/>
          <p:nvPr/>
        </p:nvSpPr>
        <p:spPr>
          <a:xfrm>
            <a:off x="468091" y="3777901"/>
            <a:ext cx="6164316" cy="584775"/>
          </a:xfrm>
          <a:prstGeom prst="rect">
            <a:avLst/>
          </a:prstGeom>
          <a:noFill/>
        </p:spPr>
        <p:txBody>
          <a:bodyPr wrap="square">
            <a:spAutoFit/>
          </a:bodyPr>
          <a:lstStyle/>
          <a:p>
            <a:pPr marL="285750" indent="-285750">
              <a:buFont typeface="Arial" panose="020B0604020202020204" pitchFamily="34" charset="0"/>
              <a:buChar char="•"/>
            </a:pPr>
            <a:r>
              <a:rPr lang="it-IT" sz="1600" b="1" dirty="0"/>
              <a:t>Pedone isolato</a:t>
            </a:r>
            <a:r>
              <a:rPr lang="it-IT" sz="1600" dirty="0"/>
              <a:t>: non ha pedoni dello stesso colore sulle colonne adiacenti; spesso è un bersaglio facile.</a:t>
            </a:r>
          </a:p>
        </p:txBody>
      </p:sp>
      <p:sp>
        <p:nvSpPr>
          <p:cNvPr id="58" name="CasellaDiTesto 57">
            <a:extLst>
              <a:ext uri="{FF2B5EF4-FFF2-40B4-BE49-F238E27FC236}">
                <a16:creationId xmlns:a16="http://schemas.microsoft.com/office/drawing/2014/main" id="{429D0BC2-BD85-B587-D553-12B209FDAA8D}"/>
              </a:ext>
            </a:extLst>
          </p:cNvPr>
          <p:cNvSpPr txBox="1"/>
          <p:nvPr/>
        </p:nvSpPr>
        <p:spPr>
          <a:xfrm>
            <a:off x="451945" y="4289035"/>
            <a:ext cx="6164316" cy="584775"/>
          </a:xfrm>
          <a:prstGeom prst="rect">
            <a:avLst/>
          </a:prstGeom>
          <a:noFill/>
        </p:spPr>
        <p:txBody>
          <a:bodyPr wrap="square">
            <a:spAutoFit/>
          </a:bodyPr>
          <a:lstStyle/>
          <a:p>
            <a:pPr marL="285750" indent="-285750">
              <a:buFont typeface="Arial" panose="020B0604020202020204" pitchFamily="34" charset="0"/>
              <a:buChar char="•"/>
            </a:pPr>
            <a:r>
              <a:rPr lang="it-IT" sz="1600" b="1" dirty="0"/>
              <a:t>Pedone arretrato</a:t>
            </a:r>
            <a:r>
              <a:rPr lang="it-IT" sz="1600" dirty="0"/>
              <a:t>: si trova dietro rispetto agli altri pedoni della propria catena</a:t>
            </a:r>
          </a:p>
        </p:txBody>
      </p:sp>
      <p:sp>
        <p:nvSpPr>
          <p:cNvPr id="60" name="CasellaDiTesto 59">
            <a:extLst>
              <a:ext uri="{FF2B5EF4-FFF2-40B4-BE49-F238E27FC236}">
                <a16:creationId xmlns:a16="http://schemas.microsoft.com/office/drawing/2014/main" id="{E250B478-AF3C-CE78-7CE1-497C7D349E86}"/>
              </a:ext>
            </a:extLst>
          </p:cNvPr>
          <p:cNvSpPr txBox="1"/>
          <p:nvPr/>
        </p:nvSpPr>
        <p:spPr>
          <a:xfrm>
            <a:off x="458337" y="4800169"/>
            <a:ext cx="6164316" cy="584775"/>
          </a:xfrm>
          <a:prstGeom prst="rect">
            <a:avLst/>
          </a:prstGeom>
          <a:noFill/>
        </p:spPr>
        <p:txBody>
          <a:bodyPr wrap="square">
            <a:spAutoFit/>
          </a:bodyPr>
          <a:lstStyle/>
          <a:p>
            <a:pPr marL="285750" indent="-285750">
              <a:buFont typeface="Arial" panose="020B0604020202020204" pitchFamily="34" charset="0"/>
              <a:buChar char="•"/>
            </a:pPr>
            <a:r>
              <a:rPr lang="it-IT" sz="1600" b="1" dirty="0"/>
              <a:t>Pedone passato</a:t>
            </a:r>
            <a:r>
              <a:rPr lang="it-IT" sz="1600" dirty="0"/>
              <a:t>: non ha pedoni avversari davanti a sé né sulle colonne vicine; può avanzare fino alla promozione.</a:t>
            </a:r>
          </a:p>
        </p:txBody>
      </p:sp>
      <p:sp>
        <p:nvSpPr>
          <p:cNvPr id="62" name="CasellaDiTesto 61">
            <a:extLst>
              <a:ext uri="{FF2B5EF4-FFF2-40B4-BE49-F238E27FC236}">
                <a16:creationId xmlns:a16="http://schemas.microsoft.com/office/drawing/2014/main" id="{1F9276F6-3A56-9A4D-A253-7E4E5AFEAE2C}"/>
              </a:ext>
            </a:extLst>
          </p:cNvPr>
          <p:cNvSpPr txBox="1"/>
          <p:nvPr/>
        </p:nvSpPr>
        <p:spPr>
          <a:xfrm>
            <a:off x="451945" y="5311303"/>
            <a:ext cx="6164316" cy="584775"/>
          </a:xfrm>
          <a:prstGeom prst="rect">
            <a:avLst/>
          </a:prstGeom>
          <a:noFill/>
        </p:spPr>
        <p:txBody>
          <a:bodyPr wrap="square">
            <a:spAutoFit/>
          </a:bodyPr>
          <a:lstStyle/>
          <a:p>
            <a:pPr marL="285750" indent="-285750">
              <a:buFont typeface="Arial" panose="020B0604020202020204" pitchFamily="34" charset="0"/>
              <a:buChar char="•"/>
            </a:pPr>
            <a:r>
              <a:rPr lang="it-IT" sz="1600" b="1" dirty="0"/>
              <a:t>Isole pedonali</a:t>
            </a:r>
            <a:r>
              <a:rPr lang="it-IT" sz="1600" dirty="0"/>
              <a:t>: gruppi di pedoni dello stesso colore su colonne adiacenti, separati da almeno una colonna vuota.</a:t>
            </a:r>
          </a:p>
        </p:txBody>
      </p:sp>
      <p:sp>
        <p:nvSpPr>
          <p:cNvPr id="64" name="CasellaDiTesto 63">
            <a:extLst>
              <a:ext uri="{FF2B5EF4-FFF2-40B4-BE49-F238E27FC236}">
                <a16:creationId xmlns:a16="http://schemas.microsoft.com/office/drawing/2014/main" id="{02896533-0A5D-C9C3-8129-DCF0C992A005}"/>
              </a:ext>
            </a:extLst>
          </p:cNvPr>
          <p:cNvSpPr txBox="1"/>
          <p:nvPr/>
        </p:nvSpPr>
        <p:spPr>
          <a:xfrm>
            <a:off x="451945" y="2748288"/>
            <a:ext cx="6164316" cy="338554"/>
          </a:xfrm>
          <a:prstGeom prst="rect">
            <a:avLst/>
          </a:prstGeom>
          <a:noFill/>
        </p:spPr>
        <p:txBody>
          <a:bodyPr wrap="square">
            <a:spAutoFit/>
          </a:bodyPr>
          <a:lstStyle/>
          <a:p>
            <a:r>
              <a:rPr lang="it-IT" sz="1600" dirty="0"/>
              <a:t>Vediamo ora le principali </a:t>
            </a:r>
            <a:r>
              <a:rPr lang="it-IT" sz="1600" b="1" dirty="0"/>
              <a:t>classificazioni di pedoni:</a:t>
            </a:r>
          </a:p>
        </p:txBody>
      </p:sp>
    </p:spTree>
    <p:extLst>
      <p:ext uri="{BB962C8B-B14F-4D97-AF65-F5344CB8AC3E}">
        <p14:creationId xmlns:p14="http://schemas.microsoft.com/office/powerpoint/2010/main" val="8884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xEl>
                                              <p:pRg st="0" end="0"/>
                                            </p:txEl>
                                          </p:spTgt>
                                        </p:tgtEl>
                                        <p:attrNameLst>
                                          <p:attrName>style.visibility</p:attrName>
                                        </p:attrNameLst>
                                      </p:cBhvr>
                                      <p:to>
                                        <p:strVal val="visible"/>
                                      </p:to>
                                    </p:set>
                                    <p:animEffect transition="in" filter="fade">
                                      <p:cBhvr>
                                        <p:cTn id="7" dur="500"/>
                                        <p:tgtEl>
                                          <p:spTgt spid="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500"/>
                                        <p:tgtEl>
                                          <p:spTgt spid="6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par>
                                <p:cTn id="32" presetID="10"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fade">
                                      <p:cBhvr>
                                        <p:cTn id="42" dur="500"/>
                                        <p:tgtEl>
                                          <p:spTgt spid="5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fade">
                                      <p:cBhvr>
                                        <p:cTn id="53" dur="500"/>
                                        <p:tgtEl>
                                          <p:spTgt spid="6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childTnLst>
                                </p:cTn>
                              </p:par>
                              <p:par>
                                <p:cTn id="57" presetID="10" presetClass="entr" presetSubtype="0"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500"/>
                                        <p:tgtEl>
                                          <p:spTgt spid="6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gtEl>
                                        <p:attrNameLst>
                                          <p:attrName>style.visibility</p:attrName>
                                        </p:attrNameLst>
                                      </p:cBhvr>
                                      <p:to>
                                        <p:strVal val="visible"/>
                                      </p:to>
                                    </p:set>
                                    <p:animEffect transition="in" filter="fade">
                                      <p:cBhvr>
                                        <p:cTn id="73" dur="500"/>
                                        <p:tgtEl>
                                          <p:spTgt spid="4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fade">
                                      <p:cBhvr>
                                        <p:cTn id="79" dur="500"/>
                                        <p:tgtEl>
                                          <p:spTgt spid="4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fade">
                                      <p:cBhvr>
                                        <p:cTn id="8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1" grpId="0"/>
      <p:bldP spid="33" grpId="0"/>
      <p:bldP spid="34" grpId="0"/>
      <p:bldP spid="35" grpId="0"/>
      <p:bldP spid="43" grpId="0" animBg="1"/>
      <p:bldP spid="44" grpId="0" animBg="1"/>
      <p:bldP spid="46" grpId="0"/>
      <p:bldP spid="47" grpId="0"/>
      <p:bldP spid="48" grpId="0" animBg="1"/>
      <p:bldP spid="50" grpId="0"/>
      <p:bldP spid="52" grpId="0" build="p"/>
      <p:bldP spid="54" grpId="0"/>
      <p:bldP spid="56" grpId="0"/>
      <p:bldP spid="58" grpId="0"/>
      <p:bldP spid="60" grpId="0"/>
      <p:bldP spid="62" grpId="0"/>
      <p:bldP spid="6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D585D-06F5-719F-1FFD-2E00357AE6E1}"/>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B724107A-6411-859F-F80F-8AAB0B24E4E7}"/>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903556B-95EF-5CEC-1C66-7D9663591C1C}"/>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9980996E-5906-9F10-306D-10634B1F8DCC}"/>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6C95B962-FFD2-7BCE-DC4B-FC43369DCFFE}"/>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1FCEBF23-1A7F-091C-56FF-8FB9CF357FCD}"/>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FBE84F3-8822-2B0E-7B4F-6FFF7843894D}"/>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5CDCA44D-450A-F28A-D6F9-6D9CD377E8B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MOSSA FORZANTE E MOSSA FORZATA</a:t>
            </a:r>
          </a:p>
        </p:txBody>
      </p:sp>
      <p:sp>
        <p:nvSpPr>
          <p:cNvPr id="7" name="CasellaDiTesto 6">
            <a:extLst>
              <a:ext uri="{FF2B5EF4-FFF2-40B4-BE49-F238E27FC236}">
                <a16:creationId xmlns:a16="http://schemas.microsoft.com/office/drawing/2014/main" id="{772D0393-F945-911B-7DF2-B2A0BBDCA790}"/>
              </a:ext>
            </a:extLst>
          </p:cNvPr>
          <p:cNvSpPr txBox="1"/>
          <p:nvPr/>
        </p:nvSpPr>
        <p:spPr>
          <a:xfrm>
            <a:off x="874065" y="2444748"/>
            <a:ext cx="6159910" cy="2585323"/>
          </a:xfrm>
          <a:prstGeom prst="rect">
            <a:avLst/>
          </a:prstGeom>
          <a:noFill/>
        </p:spPr>
        <p:txBody>
          <a:bodyPr wrap="square">
            <a:spAutoFit/>
          </a:bodyPr>
          <a:lstStyle/>
          <a:p>
            <a:r>
              <a:rPr lang="it-IT" dirty="0"/>
              <a:t>Una </a:t>
            </a:r>
            <a:r>
              <a:rPr lang="it-IT" b="1" dirty="0"/>
              <a:t>mossa forzante</a:t>
            </a:r>
            <a:r>
              <a:rPr lang="it-IT" dirty="0"/>
              <a:t> è una mossa che </a:t>
            </a:r>
            <a:r>
              <a:rPr lang="it-IT" b="1" dirty="0"/>
              <a:t>limita fortemente le risposte dell’avversario</a:t>
            </a:r>
            <a:r>
              <a:rPr lang="it-IT" dirty="0"/>
              <a:t>, come uno scacco, una cattura o una minaccia diretta: serve a </a:t>
            </a:r>
            <a:r>
              <a:rPr lang="it-IT" b="1" dirty="0"/>
              <a:t>mettere pressione</a:t>
            </a:r>
            <a:r>
              <a:rPr lang="it-IT" dirty="0"/>
              <a:t> e spesso </a:t>
            </a:r>
            <a:r>
              <a:rPr lang="it-IT" b="1" dirty="0"/>
              <a:t>obbliga a reagire subito</a:t>
            </a:r>
            <a:r>
              <a:rPr lang="it-IT" dirty="0"/>
              <a:t>. È molto utile per </a:t>
            </a:r>
            <a:r>
              <a:rPr lang="it-IT" b="1" dirty="0"/>
              <a:t>indirizzare il gioco</a:t>
            </a:r>
            <a:r>
              <a:rPr lang="it-IT" dirty="0"/>
              <a:t> e creare vantaggi tattici. Una </a:t>
            </a:r>
            <a:r>
              <a:rPr lang="it-IT" b="1" dirty="0"/>
              <a:t>mossa forzata</a:t>
            </a:r>
            <a:r>
              <a:rPr lang="it-IT" dirty="0"/>
              <a:t>, invece, è una </a:t>
            </a:r>
            <a:r>
              <a:rPr lang="it-IT" b="1" dirty="0"/>
              <a:t>risposta obbligata</a:t>
            </a:r>
            <a:r>
              <a:rPr lang="it-IT" dirty="0"/>
              <a:t>, l’unica disponibile per non perdere materiale o evitare il matto. Nel caso dell’evitamento di scacco matto, su Chess.com è riconoscibile con questa icona</a:t>
            </a:r>
          </a:p>
        </p:txBody>
      </p:sp>
      <p:sp>
        <p:nvSpPr>
          <p:cNvPr id="8" name="Rettangolo 7">
            <a:extLst>
              <a:ext uri="{FF2B5EF4-FFF2-40B4-BE49-F238E27FC236}">
                <a16:creationId xmlns:a16="http://schemas.microsoft.com/office/drawing/2014/main" id="{A6845E0C-8096-6FA2-8F90-F0770F8E96B1}"/>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C715EC3E-ECDF-F952-D58E-1825F766B950}"/>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22639AED-0F2B-EF73-1E07-96D4284CB646}"/>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F460FAA9-4EB1-06B3-78CF-13CA7A78B568}"/>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21A0F750-1754-605B-A061-321843787DB6}"/>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0A5F7A58-496F-98B2-2C7D-3272C6E4E8CF}"/>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7AC1F9E1-A637-DCD1-454F-36B94971DED1}"/>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470AE475-ED82-18F1-8D7E-1A2CD0991F70}"/>
              </a:ext>
            </a:extLst>
          </p:cNvPr>
          <p:cNvPicPr>
            <a:picLocks noChangeAspect="1"/>
          </p:cNvPicPr>
          <p:nvPr/>
        </p:nvPicPr>
        <p:blipFill>
          <a:blip r:embed="rId4"/>
          <a:stretch>
            <a:fillRect/>
          </a:stretch>
        </p:blipFill>
        <p:spPr>
          <a:xfrm>
            <a:off x="1557220" y="4688778"/>
            <a:ext cx="283864" cy="281211"/>
          </a:xfrm>
          <a:prstGeom prst="rect">
            <a:avLst/>
          </a:prstGeom>
        </p:spPr>
      </p:pic>
      <p:pic>
        <p:nvPicPr>
          <p:cNvPr id="10" name="Immagine 9">
            <a:extLst>
              <a:ext uri="{FF2B5EF4-FFF2-40B4-BE49-F238E27FC236}">
                <a16:creationId xmlns:a16="http://schemas.microsoft.com/office/drawing/2014/main" id="{9A93BAAD-5393-AA41-5F44-1C8F894FFFD1}"/>
              </a:ext>
            </a:extLst>
          </p:cNvPr>
          <p:cNvPicPr>
            <a:picLocks noChangeAspect="1"/>
          </p:cNvPicPr>
          <p:nvPr/>
        </p:nvPicPr>
        <p:blipFill>
          <a:blip r:embed="rId5"/>
          <a:stretch>
            <a:fillRect/>
          </a:stretch>
        </p:blipFill>
        <p:spPr>
          <a:xfrm>
            <a:off x="7595420" y="2124451"/>
            <a:ext cx="3593688" cy="3593688"/>
          </a:xfrm>
          <a:prstGeom prst="rect">
            <a:avLst/>
          </a:prstGeom>
        </p:spPr>
      </p:pic>
      <p:sp>
        <p:nvSpPr>
          <p:cNvPr id="16" name="Titolo 1">
            <a:extLst>
              <a:ext uri="{FF2B5EF4-FFF2-40B4-BE49-F238E27FC236}">
                <a16:creationId xmlns:a16="http://schemas.microsoft.com/office/drawing/2014/main" id="{9798FC57-D4E5-F0E4-06EB-CE8D945580B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265243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FD4FF-FF5A-84E4-E380-2E207F01135A}"/>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A118A568-D2E5-7695-F33E-582F4CEF8134}"/>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4AABFD31-D7AE-08A2-2157-C4AE017A6DA1}"/>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CD5EC625-A5EB-1F4E-237C-B41E52A6052D}"/>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2420E8A-D736-3777-E408-BBD122338415}"/>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7FE16FCA-E289-F0DF-5F72-58C1B1E98B2A}"/>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7CCDAF34-D99A-4C9B-3722-D329C04A8B14}"/>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8CAD5A75-F634-45E9-2596-A50E6AF80420}"/>
              </a:ext>
            </a:extLst>
          </p:cNvPr>
          <p:cNvSpPr txBox="1">
            <a:spLocks/>
          </p:cNvSpPr>
          <p:nvPr/>
        </p:nvSpPr>
        <p:spPr>
          <a:xfrm>
            <a:off x="-7620" y="477778"/>
            <a:ext cx="12188951"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COMUNICAZIONE/COORDINAZIONE DEI PEZZI</a:t>
            </a:r>
          </a:p>
        </p:txBody>
      </p:sp>
      <p:sp>
        <p:nvSpPr>
          <p:cNvPr id="7" name="CasellaDiTesto 6">
            <a:extLst>
              <a:ext uri="{FF2B5EF4-FFF2-40B4-BE49-F238E27FC236}">
                <a16:creationId xmlns:a16="http://schemas.microsoft.com/office/drawing/2014/main" id="{37A46133-2FF2-00ED-8E00-3AAF5C84BD63}"/>
              </a:ext>
            </a:extLst>
          </p:cNvPr>
          <p:cNvSpPr txBox="1"/>
          <p:nvPr/>
        </p:nvSpPr>
        <p:spPr>
          <a:xfrm>
            <a:off x="874065" y="2444748"/>
            <a:ext cx="6159910" cy="2862322"/>
          </a:xfrm>
          <a:prstGeom prst="rect">
            <a:avLst/>
          </a:prstGeom>
          <a:noFill/>
        </p:spPr>
        <p:txBody>
          <a:bodyPr wrap="square">
            <a:spAutoFit/>
          </a:bodyPr>
          <a:lstStyle/>
          <a:p>
            <a:r>
              <a:rPr lang="it-IT" dirty="0"/>
              <a:t>Indica quanto bene i propri pezzi si supportano e cooperano tra loro. I pezzi non devono agire da soli, ma </a:t>
            </a:r>
            <a:r>
              <a:rPr lang="it-IT" b="1" dirty="0"/>
              <a:t>coprirsi a vicenda</a:t>
            </a:r>
            <a:r>
              <a:rPr lang="it-IT" dirty="0"/>
              <a:t> e </a:t>
            </a:r>
            <a:r>
              <a:rPr lang="it-IT" b="1" dirty="0"/>
              <a:t>convergere su obiettivi comuni</a:t>
            </a:r>
            <a:r>
              <a:rPr lang="it-IT" dirty="0"/>
              <a:t>. Un esempio tipico sono le </a:t>
            </a:r>
            <a:r>
              <a:rPr lang="it-IT" b="1" dirty="0"/>
              <a:t>torri collegate</a:t>
            </a:r>
            <a:r>
              <a:rPr lang="it-IT" dirty="0"/>
              <a:t>, pronte a entrare in gioco in modo armonico e incisivo. </a:t>
            </a:r>
          </a:p>
          <a:p>
            <a:r>
              <a:rPr lang="it-IT" dirty="0"/>
              <a:t>Quando i pezzi lavorano insieme, l’efficacia complessiva della posizione aumenta notevolmente.</a:t>
            </a:r>
            <a:br>
              <a:rPr lang="it-IT" dirty="0"/>
            </a:br>
            <a:r>
              <a:rPr lang="it-IT" dirty="0"/>
              <a:t>Ti capiterà spesso di sentire espressioni come </a:t>
            </a:r>
            <a:r>
              <a:rPr lang="it-IT" b="1" dirty="0"/>
              <a:t>“sta coordinato i pezzi”</a:t>
            </a:r>
            <a:r>
              <a:rPr lang="it-IT" dirty="0"/>
              <a:t> o </a:t>
            </a:r>
            <a:r>
              <a:rPr lang="it-IT" b="1" dirty="0"/>
              <a:t>“devo coordinare i pezzi”</a:t>
            </a:r>
            <a:r>
              <a:rPr lang="it-IT" dirty="0"/>
              <a:t>: si riferiscono proprio a questo principio fondamentale.</a:t>
            </a:r>
          </a:p>
        </p:txBody>
      </p:sp>
      <p:sp>
        <p:nvSpPr>
          <p:cNvPr id="8" name="Rettangolo 7">
            <a:extLst>
              <a:ext uri="{FF2B5EF4-FFF2-40B4-BE49-F238E27FC236}">
                <a16:creationId xmlns:a16="http://schemas.microsoft.com/office/drawing/2014/main" id="{D037D2FD-907A-30E9-2A2B-789721682D68}"/>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5FD60A43-3B7E-D20D-ABBB-B52E1E5A39C4}"/>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688B106B-2E4E-714E-0C35-BF75CD88D9D7}"/>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550F3750-23A4-3BF0-5B78-2F56558F2978}"/>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0E9F74CF-889A-FAB1-45A0-8116004A85BB}"/>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960DDCD1-B01A-AF5B-52C5-37E924EEBB55}"/>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B861A35F-C47C-4416-CB8C-D0FC1FCC832F}"/>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7C200CE1-BD71-DC02-CE80-6CCDC6634E44}"/>
              </a:ext>
            </a:extLst>
          </p:cNvPr>
          <p:cNvPicPr>
            <a:picLocks noChangeAspect="1"/>
          </p:cNvPicPr>
          <p:nvPr/>
        </p:nvPicPr>
        <p:blipFill>
          <a:blip r:embed="rId5"/>
          <a:stretch>
            <a:fillRect/>
          </a:stretch>
        </p:blipFill>
        <p:spPr>
          <a:xfrm>
            <a:off x="7595420" y="2125876"/>
            <a:ext cx="3588948" cy="3593689"/>
          </a:xfrm>
          <a:prstGeom prst="rect">
            <a:avLst/>
          </a:prstGeom>
        </p:spPr>
      </p:pic>
      <p:sp>
        <p:nvSpPr>
          <p:cNvPr id="4" name="Titolo 1">
            <a:extLst>
              <a:ext uri="{FF2B5EF4-FFF2-40B4-BE49-F238E27FC236}">
                <a16:creationId xmlns:a16="http://schemas.microsoft.com/office/drawing/2014/main" id="{FF5FE83A-95C1-6FCE-C673-275388EF03B4}"/>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4192446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3D9CF-7762-DF42-03FA-8F4C292BB674}"/>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2FD25C2-3E88-3605-793A-E9546FB76B8A}"/>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34BFE486-02E8-0A6C-3164-E960DFDBB677}"/>
                </a:ext>
              </a:extLst>
            </p:cNvPr>
            <p:cNvPicPr>
              <a:picLocks noGrp="1" noRot="1" noChangeAspect="1" noMove="1" noResize="1" noEditPoints="1" noAdjustHandles="1" noChangeArrowheads="1" noChangeShapeType="1" noCrop="1"/>
            </p:cNvPicPr>
            <p:nvPr/>
          </p:nvPicPr>
          <p:blipFill>
            <a:blip r:embed="rId3">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A14FB580-A176-947B-D24D-D77154640762}"/>
                </a:ext>
              </a:extLst>
            </p:cNvPr>
            <p:cNvPicPr>
              <a:picLocks noGrp="1" noRot="1" noChangeAspect="1" noMove="1" noResize="1" noEditPoints="1" noAdjustHandles="1" noChangeArrowheads="1" noChangeShapeType="1" noCrop="1"/>
            </p:cNvPicPr>
            <p:nvPr/>
          </p:nvPicPr>
          <p:blipFill>
            <a:blip r:embed="rId3"/>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A11F92E8-7C85-544E-6493-15918768DA64}"/>
                </a:ext>
              </a:extLst>
            </p:cNvPr>
            <p:cNvPicPr>
              <a:picLocks noChangeAspect="1"/>
            </p:cNvPicPr>
            <p:nvPr/>
          </p:nvPicPr>
          <p:blipFill>
            <a:blip r:embed="rId3"/>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27615A9A-1AC2-6CE9-7681-215B943D2465}"/>
                </a:ext>
              </a:extLst>
            </p:cNvPr>
            <p:cNvPicPr>
              <a:picLocks noGrp="1" noRot="1" noChangeAspect="1" noMove="1" noResize="1" noEditPoints="1" noAdjustHandles="1" noChangeArrowheads="1" noChangeShapeType="1" noCrop="1"/>
            </p:cNvPicPr>
            <p:nvPr/>
          </p:nvPicPr>
          <p:blipFill>
            <a:blip r:embed="rId4"/>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3E56D88A-2E0D-6BEB-6F78-2BEE8CF43E70}"/>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B7150E7B-322A-11CD-B9F1-584A16B43253}"/>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STARE MEGLIO E STARE BENE</a:t>
            </a:r>
          </a:p>
        </p:txBody>
      </p:sp>
      <p:sp>
        <p:nvSpPr>
          <p:cNvPr id="7" name="CasellaDiTesto 6">
            <a:extLst>
              <a:ext uri="{FF2B5EF4-FFF2-40B4-BE49-F238E27FC236}">
                <a16:creationId xmlns:a16="http://schemas.microsoft.com/office/drawing/2014/main" id="{9A80E782-9973-F66A-D736-F5DC8C50D0B4}"/>
              </a:ext>
            </a:extLst>
          </p:cNvPr>
          <p:cNvSpPr txBox="1"/>
          <p:nvPr/>
        </p:nvSpPr>
        <p:spPr>
          <a:xfrm>
            <a:off x="874065" y="2444748"/>
            <a:ext cx="6159910" cy="2862322"/>
          </a:xfrm>
          <a:prstGeom prst="rect">
            <a:avLst/>
          </a:prstGeom>
          <a:noFill/>
        </p:spPr>
        <p:txBody>
          <a:bodyPr wrap="square">
            <a:spAutoFit/>
          </a:bodyPr>
          <a:lstStyle/>
          <a:p>
            <a:r>
              <a:rPr lang="it-IT" b="1" dirty="0"/>
              <a:t>Stare meglio</a:t>
            </a:r>
            <a:r>
              <a:rPr lang="it-IT" dirty="0"/>
              <a:t>, come abbiamo visto nel capitolo sulla </a:t>
            </a:r>
            <a:r>
              <a:rPr lang="it-IT" b="1" dirty="0"/>
              <a:t>valutazione della posizione</a:t>
            </a:r>
            <a:r>
              <a:rPr lang="it-IT" dirty="0"/>
              <a:t>, significa </a:t>
            </a:r>
            <a:r>
              <a:rPr lang="it-IT" b="1" dirty="0"/>
              <a:t>comprendere di essere in vantaggio nella partita</a:t>
            </a:r>
            <a:r>
              <a:rPr lang="it-IT" dirty="0"/>
              <a:t> tramite tutti gli elementi che abbiamo citato nel suddetto capitolo. Sentirai dunque l’espressione </a:t>
            </a:r>
            <a:r>
              <a:rPr lang="it-IT" i="1" dirty="0"/>
              <a:t>“il Bianco sta meglio”</a:t>
            </a:r>
            <a:r>
              <a:rPr lang="it-IT" dirty="0"/>
              <a:t> oppure </a:t>
            </a:r>
            <a:r>
              <a:rPr lang="it-IT" i="1" dirty="0"/>
              <a:t>“il Nero sta meglio”</a:t>
            </a:r>
            <a:r>
              <a:rPr lang="it-IT" dirty="0"/>
              <a:t>.</a:t>
            </a:r>
            <a:br>
              <a:rPr lang="it-IT" dirty="0"/>
            </a:br>
            <a:r>
              <a:rPr lang="it-IT" b="1" dirty="0"/>
              <a:t>Star bene</a:t>
            </a:r>
            <a:r>
              <a:rPr lang="it-IT" dirty="0"/>
              <a:t>, invece, si riferisce a </a:t>
            </a:r>
            <a:r>
              <a:rPr lang="it-IT" b="1" dirty="0"/>
              <a:t>un singolo pezzo</a:t>
            </a:r>
            <a:r>
              <a:rPr lang="it-IT" dirty="0"/>
              <a:t> quando occupa </a:t>
            </a:r>
            <a:r>
              <a:rPr lang="it-IT" b="1" dirty="0"/>
              <a:t>una casa ideale</a:t>
            </a:r>
            <a:r>
              <a:rPr lang="it-IT" dirty="0"/>
              <a:t>, come una </a:t>
            </a:r>
            <a:r>
              <a:rPr lang="it-IT" b="1" dirty="0"/>
              <a:t>casa forte</a:t>
            </a:r>
            <a:r>
              <a:rPr lang="it-IT" dirty="0"/>
              <a:t>, da cui esercita pressione, è ben difeso e non facilmente cacciabile. Sentirai dire ad esempio, </a:t>
            </a:r>
            <a:r>
              <a:rPr lang="it-IT" i="1" dirty="0"/>
              <a:t>“il cavallo in f4 sta bene.</a:t>
            </a:r>
            <a:endParaRPr lang="it-IT" dirty="0"/>
          </a:p>
        </p:txBody>
      </p:sp>
      <p:sp>
        <p:nvSpPr>
          <p:cNvPr id="8" name="Rettangolo 7">
            <a:extLst>
              <a:ext uri="{FF2B5EF4-FFF2-40B4-BE49-F238E27FC236}">
                <a16:creationId xmlns:a16="http://schemas.microsoft.com/office/drawing/2014/main" id="{CEA96EB8-6088-B836-3E17-C3B0DC7F7AE3}"/>
              </a:ext>
            </a:extLst>
          </p:cNvPr>
          <p:cNvSpPr/>
          <p:nvPr/>
        </p:nvSpPr>
        <p:spPr>
          <a:xfrm>
            <a:off x="8724584" y="3429000"/>
            <a:ext cx="1019184" cy="994338"/>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4683BDE2-4D7E-B4E1-45C5-139069AD2743}"/>
              </a:ext>
            </a:extLst>
          </p:cNvPr>
          <p:cNvSpPr/>
          <p:nvPr/>
        </p:nvSpPr>
        <p:spPr>
          <a:xfrm rot="16200000">
            <a:off x="9037914" y="450618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a:extLst>
              <a:ext uri="{FF2B5EF4-FFF2-40B4-BE49-F238E27FC236}">
                <a16:creationId xmlns:a16="http://schemas.microsoft.com/office/drawing/2014/main" id="{8023F692-C40E-E921-F670-EED199C625FA}"/>
              </a:ext>
            </a:extLst>
          </p:cNvPr>
          <p:cNvSpPr/>
          <p:nvPr/>
        </p:nvSpPr>
        <p:spPr>
          <a:xfrm rot="16200000">
            <a:off x="10611077" y="3983710"/>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D8993ACA-E0E1-76D5-264A-AC4DACB97A71}"/>
              </a:ext>
            </a:extLst>
          </p:cNvPr>
          <p:cNvSpPr/>
          <p:nvPr/>
        </p:nvSpPr>
        <p:spPr>
          <a:xfrm rot="16200000">
            <a:off x="10611077" y="353526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97755428-FDF2-70A6-94CA-554618ADE895}"/>
              </a:ext>
            </a:extLst>
          </p:cNvPr>
          <p:cNvSpPr/>
          <p:nvPr/>
        </p:nvSpPr>
        <p:spPr>
          <a:xfrm rot="16200000">
            <a:off x="10611078" y="307931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1050FCA5-B046-233D-6FBA-477410BC1855}"/>
              </a:ext>
            </a:extLst>
          </p:cNvPr>
          <p:cNvSpPr/>
          <p:nvPr/>
        </p:nvSpPr>
        <p:spPr>
          <a:xfrm rot="16200000">
            <a:off x="10616567" y="2640405"/>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1E17FE26-EBD4-7910-9357-C16C4A0DB2A3}"/>
              </a:ext>
            </a:extLst>
          </p:cNvPr>
          <p:cNvSpPr/>
          <p:nvPr/>
        </p:nvSpPr>
        <p:spPr>
          <a:xfrm rot="16200000">
            <a:off x="10616568" y="2184451"/>
            <a:ext cx="388472" cy="325859"/>
          </a:xfrm>
          <a:prstGeom prst="rightArrow">
            <a:avLst>
              <a:gd name="adj1" fmla="val 33770"/>
              <a:gd name="adj2" fmla="val 69273"/>
            </a:avLst>
          </a:prstGeom>
          <a:solidFill>
            <a:srgbClr val="FBB3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C6007F51-2F7D-91E4-A5C0-276ABC66FA08}"/>
              </a:ext>
            </a:extLst>
          </p:cNvPr>
          <p:cNvPicPr>
            <a:picLocks noChangeAspect="1"/>
          </p:cNvPicPr>
          <p:nvPr/>
        </p:nvPicPr>
        <p:blipFill>
          <a:blip r:embed="rId5"/>
          <a:stretch>
            <a:fillRect/>
          </a:stretch>
        </p:blipFill>
        <p:spPr>
          <a:xfrm>
            <a:off x="7410247" y="2130650"/>
            <a:ext cx="3780406" cy="3590197"/>
          </a:xfrm>
          <a:prstGeom prst="rect">
            <a:avLst/>
          </a:prstGeom>
        </p:spPr>
      </p:pic>
      <p:sp>
        <p:nvSpPr>
          <p:cNvPr id="2" name="Titolo 1">
            <a:extLst>
              <a:ext uri="{FF2B5EF4-FFF2-40B4-BE49-F238E27FC236}">
                <a16:creationId xmlns:a16="http://schemas.microsoft.com/office/drawing/2014/main" id="{6320BC2E-D1DE-D8D0-D59F-41A50A157AAC}"/>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4" name="Rettangolo 3">
            <a:extLst>
              <a:ext uri="{FF2B5EF4-FFF2-40B4-BE49-F238E27FC236}">
                <a16:creationId xmlns:a16="http://schemas.microsoft.com/office/drawing/2014/main" id="{902B79C8-5056-9AD0-15C8-004C42D6B298}"/>
              </a:ext>
            </a:extLst>
          </p:cNvPr>
          <p:cNvSpPr/>
          <p:nvPr/>
        </p:nvSpPr>
        <p:spPr>
          <a:xfrm>
            <a:off x="7353198" y="2054173"/>
            <a:ext cx="278498" cy="3733400"/>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9A42E481-D742-682A-1D34-08C40A59AFDF}"/>
              </a:ext>
            </a:extLst>
          </p:cNvPr>
          <p:cNvSpPr/>
          <p:nvPr/>
        </p:nvSpPr>
        <p:spPr>
          <a:xfrm>
            <a:off x="8448597" y="3426480"/>
            <a:ext cx="548885" cy="562737"/>
          </a:xfrm>
          <a:prstGeom prst="rect">
            <a:avLst/>
          </a:prstGeom>
          <a:noFill/>
          <a:ln w="38100">
            <a:solidFill>
              <a:srgbClr val="FBB3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82268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E4B1-96B1-9989-FBA3-8DEAB98440FE}"/>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1264EA90-FA75-CFCB-4FAB-0C3B6D4B1D6F}"/>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BB18001F-8E41-0691-680D-7745A7868858}"/>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8072959E-34ED-940D-4C8E-6608D27F6010}"/>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48BE0CBA-A18F-5A86-ACA5-A5BB1B39D0A4}"/>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7DF77E4-88B0-44B2-F73F-C04B3B407979}"/>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736355F-2361-2F33-2D1C-10AF0783E1C1}"/>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EB271693-86DE-F82F-2BB6-8DCE6346139F}"/>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MOSSE LEGALI E ILLEGALI</a:t>
            </a:r>
          </a:p>
        </p:txBody>
      </p:sp>
      <p:sp>
        <p:nvSpPr>
          <p:cNvPr id="7" name="CasellaDiTesto 6">
            <a:extLst>
              <a:ext uri="{FF2B5EF4-FFF2-40B4-BE49-F238E27FC236}">
                <a16:creationId xmlns:a16="http://schemas.microsoft.com/office/drawing/2014/main" id="{85E24D0B-C5DF-DACE-FD1B-7BDBE158ED40}"/>
              </a:ext>
            </a:extLst>
          </p:cNvPr>
          <p:cNvSpPr txBox="1"/>
          <p:nvPr/>
        </p:nvSpPr>
        <p:spPr>
          <a:xfrm>
            <a:off x="649072" y="1831949"/>
            <a:ext cx="10884709" cy="1754326"/>
          </a:xfrm>
          <a:prstGeom prst="rect">
            <a:avLst/>
          </a:prstGeom>
          <a:noFill/>
        </p:spPr>
        <p:txBody>
          <a:bodyPr wrap="square">
            <a:spAutoFit/>
          </a:bodyPr>
          <a:lstStyle/>
          <a:p>
            <a:r>
              <a:rPr lang="it-IT" b="1" dirty="0"/>
              <a:t>Una mossa legale</a:t>
            </a:r>
            <a:r>
              <a:rPr lang="it-IT" dirty="0"/>
              <a:t> è una mossa che rispetta tutte le regole degli scacchi: il pezzo si muove secondo le sue possibilità e </a:t>
            </a:r>
            <a:r>
              <a:rPr lang="it-IT" b="1" dirty="0"/>
              <a:t>non lascia il proprio re sotto scacco</a:t>
            </a:r>
            <a:r>
              <a:rPr lang="it-IT" dirty="0"/>
              <a:t>. Una </a:t>
            </a:r>
            <a:r>
              <a:rPr lang="it-IT" b="1" dirty="0"/>
              <a:t>mossa illegale</a:t>
            </a:r>
            <a:r>
              <a:rPr lang="it-IT" dirty="0"/>
              <a:t>, invece, viola queste regole. Esempi:</a:t>
            </a:r>
          </a:p>
          <a:p>
            <a:endParaRPr lang="it-IT" dirty="0"/>
          </a:p>
          <a:p>
            <a:pPr marL="285750" indent="-285750">
              <a:buFont typeface="Arial" panose="020B0604020202020204" pitchFamily="34" charset="0"/>
              <a:buChar char="•"/>
            </a:pPr>
            <a:r>
              <a:rPr lang="it-IT" b="1" dirty="0"/>
              <a:t>spostare un pezzo qualsiasi mentre il re è sotto scacco</a:t>
            </a:r>
            <a:r>
              <a:rPr lang="it-IT" dirty="0"/>
              <a:t>, senza proteggerlo o parare lo scacco; </a:t>
            </a:r>
          </a:p>
          <a:p>
            <a:pPr marL="285750" indent="-285750">
              <a:buFont typeface="Arial" panose="020B0604020202020204" pitchFamily="34" charset="0"/>
              <a:buChar char="•"/>
            </a:pPr>
            <a:r>
              <a:rPr lang="it-IT" b="1" dirty="0"/>
              <a:t>arroccare quando una delle case dell’arrocco è controllata da un pezzo avversario</a:t>
            </a:r>
            <a:r>
              <a:rPr lang="it-IT" dirty="0"/>
              <a:t>; </a:t>
            </a:r>
          </a:p>
          <a:p>
            <a:pPr marL="285750" indent="-285750">
              <a:buFont typeface="Arial" panose="020B0604020202020204" pitchFamily="34" charset="0"/>
              <a:buChar char="•"/>
            </a:pPr>
            <a:r>
              <a:rPr lang="it-IT" b="1" dirty="0"/>
              <a:t>muovere il re in una casa che è anch’essa sotto attacco</a:t>
            </a:r>
            <a:r>
              <a:rPr lang="it-IT" dirty="0"/>
              <a:t>.</a:t>
            </a:r>
          </a:p>
        </p:txBody>
      </p:sp>
      <p:sp>
        <p:nvSpPr>
          <p:cNvPr id="5" name="CasellaDiTesto 4">
            <a:extLst>
              <a:ext uri="{FF2B5EF4-FFF2-40B4-BE49-F238E27FC236}">
                <a16:creationId xmlns:a16="http://schemas.microsoft.com/office/drawing/2014/main" id="{A5A13671-9FC9-C20B-09B0-9661103B8BBA}"/>
              </a:ext>
            </a:extLst>
          </p:cNvPr>
          <p:cNvSpPr txBox="1"/>
          <p:nvPr/>
        </p:nvSpPr>
        <p:spPr>
          <a:xfrm>
            <a:off x="649072" y="3586275"/>
            <a:ext cx="10884709" cy="646331"/>
          </a:xfrm>
          <a:prstGeom prst="rect">
            <a:avLst/>
          </a:prstGeom>
          <a:noFill/>
        </p:spPr>
        <p:txBody>
          <a:bodyPr wrap="square">
            <a:spAutoFit/>
          </a:bodyPr>
          <a:lstStyle/>
          <a:p>
            <a:r>
              <a:rPr lang="it-IT" b="1" dirty="0"/>
              <a:t>Online</a:t>
            </a:r>
            <a:r>
              <a:rPr lang="it-IT" dirty="0"/>
              <a:t>, le mosse illegali sono </a:t>
            </a:r>
            <a:r>
              <a:rPr lang="it-IT" b="1" dirty="0"/>
              <a:t>bloccate automaticamente dal sistema</a:t>
            </a:r>
            <a:r>
              <a:rPr lang="it-IT" dirty="0"/>
              <a:t>: è impossibile completarle. </a:t>
            </a:r>
            <a:r>
              <a:rPr lang="it-IT" b="1" dirty="0"/>
              <a:t>Dal vivo</a:t>
            </a:r>
            <a:r>
              <a:rPr lang="it-IT" dirty="0"/>
              <a:t>, se accade una mossa illegale, </a:t>
            </a:r>
            <a:r>
              <a:rPr lang="it-IT" b="1" dirty="0"/>
              <a:t>si ferma la partita</a:t>
            </a:r>
            <a:r>
              <a:rPr lang="it-IT" dirty="0"/>
              <a:t> e </a:t>
            </a:r>
            <a:r>
              <a:rPr lang="it-IT" b="1" dirty="0"/>
              <a:t>si chiama l’arbitro</a:t>
            </a:r>
            <a:r>
              <a:rPr lang="it-IT" dirty="0"/>
              <a:t>.</a:t>
            </a:r>
          </a:p>
        </p:txBody>
      </p:sp>
      <p:sp>
        <p:nvSpPr>
          <p:cNvPr id="8" name="CasellaDiTesto 7">
            <a:extLst>
              <a:ext uri="{FF2B5EF4-FFF2-40B4-BE49-F238E27FC236}">
                <a16:creationId xmlns:a16="http://schemas.microsoft.com/office/drawing/2014/main" id="{5838940F-9F6E-5DFD-F738-E233484A613D}"/>
              </a:ext>
            </a:extLst>
          </p:cNvPr>
          <p:cNvSpPr txBox="1"/>
          <p:nvPr/>
        </p:nvSpPr>
        <p:spPr>
          <a:xfrm>
            <a:off x="647528" y="4384912"/>
            <a:ext cx="11049362" cy="646331"/>
          </a:xfrm>
          <a:prstGeom prst="rect">
            <a:avLst/>
          </a:prstGeom>
          <a:noFill/>
        </p:spPr>
        <p:txBody>
          <a:bodyPr wrap="square">
            <a:spAutoFit/>
          </a:bodyPr>
          <a:lstStyle/>
          <a:p>
            <a:r>
              <a:rPr lang="it-IT" dirty="0"/>
              <a:t>Secondo il </a:t>
            </a:r>
            <a:r>
              <a:rPr lang="it-IT" b="1" dirty="0"/>
              <a:t>regolamento FIDE</a:t>
            </a:r>
            <a:r>
              <a:rPr lang="it-IT" dirty="0"/>
              <a:t>, alla </a:t>
            </a:r>
            <a:r>
              <a:rPr lang="it-IT" b="1" dirty="0"/>
              <a:t>prima mossa illegale</a:t>
            </a:r>
            <a:r>
              <a:rPr lang="it-IT" dirty="0"/>
              <a:t> l’arbitro </a:t>
            </a:r>
            <a:r>
              <a:rPr lang="it-IT" b="1" dirty="0"/>
              <a:t>concede tempo extra all’avversario</a:t>
            </a:r>
            <a:r>
              <a:rPr lang="it-IT" dirty="0"/>
              <a:t>; alla </a:t>
            </a:r>
            <a:r>
              <a:rPr lang="it-IT" b="1" dirty="0"/>
              <a:t>seconda</a:t>
            </a:r>
            <a:r>
              <a:rPr lang="it-IT" dirty="0"/>
              <a:t>, il giocatore che l’ha commessa </a:t>
            </a:r>
            <a:r>
              <a:rPr lang="it-IT" b="1" dirty="0"/>
              <a:t>perde la partita</a:t>
            </a:r>
            <a:r>
              <a:rPr lang="it-IT" dirty="0"/>
              <a:t>.</a:t>
            </a:r>
          </a:p>
        </p:txBody>
      </p:sp>
      <p:sp>
        <p:nvSpPr>
          <p:cNvPr id="10" name="CasellaDiTesto 9">
            <a:extLst>
              <a:ext uri="{FF2B5EF4-FFF2-40B4-BE49-F238E27FC236}">
                <a16:creationId xmlns:a16="http://schemas.microsoft.com/office/drawing/2014/main" id="{AABD7440-93DF-6037-89E0-FB92A8F298FF}"/>
              </a:ext>
            </a:extLst>
          </p:cNvPr>
          <p:cNvSpPr txBox="1"/>
          <p:nvPr/>
        </p:nvSpPr>
        <p:spPr>
          <a:xfrm>
            <a:off x="647528" y="5183549"/>
            <a:ext cx="10886253" cy="646331"/>
          </a:xfrm>
          <a:prstGeom prst="rect">
            <a:avLst/>
          </a:prstGeom>
          <a:noFill/>
        </p:spPr>
        <p:txBody>
          <a:bodyPr wrap="square">
            <a:spAutoFit/>
          </a:bodyPr>
          <a:lstStyle/>
          <a:p>
            <a:r>
              <a:rPr lang="it-IT" dirty="0"/>
              <a:t>Si parla inoltre di </a:t>
            </a:r>
            <a:r>
              <a:rPr lang="it-IT" b="1" dirty="0"/>
              <a:t>mossa legale</a:t>
            </a:r>
            <a:r>
              <a:rPr lang="it-IT" dirty="0"/>
              <a:t> anche in relazione alla regola dello </a:t>
            </a:r>
            <a:r>
              <a:rPr lang="it-IT" b="1" dirty="0"/>
              <a:t>stallo</a:t>
            </a:r>
            <a:r>
              <a:rPr lang="it-IT" dirty="0"/>
              <a:t>: una partita finisce in </a:t>
            </a:r>
            <a:r>
              <a:rPr lang="it-IT" b="1" dirty="0"/>
              <a:t>patta per stallo</a:t>
            </a:r>
            <a:r>
              <a:rPr lang="it-IT" dirty="0"/>
              <a:t> quando un giocatore, pur </a:t>
            </a:r>
            <a:r>
              <a:rPr lang="it-IT" b="1" dirty="0"/>
              <a:t>non essendo sotto scacco</a:t>
            </a:r>
            <a:r>
              <a:rPr lang="it-IT" dirty="0"/>
              <a:t>, </a:t>
            </a:r>
            <a:r>
              <a:rPr lang="it-IT" b="1" dirty="0"/>
              <a:t>non ha alcuna mossa legale disponibile</a:t>
            </a:r>
            <a:r>
              <a:rPr lang="it-IT" dirty="0"/>
              <a:t>.</a:t>
            </a:r>
          </a:p>
        </p:txBody>
      </p:sp>
      <p:sp>
        <p:nvSpPr>
          <p:cNvPr id="6" name="Titolo 1">
            <a:extLst>
              <a:ext uri="{FF2B5EF4-FFF2-40B4-BE49-F238E27FC236}">
                <a16:creationId xmlns:a16="http://schemas.microsoft.com/office/drawing/2014/main" id="{27F64879-416D-6407-3112-17D79D202460}"/>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Tree>
    <p:extLst>
      <p:ext uri="{BB962C8B-B14F-4D97-AF65-F5344CB8AC3E}">
        <p14:creationId xmlns:p14="http://schemas.microsoft.com/office/powerpoint/2010/main" val="100623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45EFF-3DA8-8D6F-1DD6-C553107243A3}"/>
            </a:ext>
          </a:extLst>
        </p:cNvPr>
        <p:cNvGrpSpPr/>
        <p:nvPr/>
      </p:nvGrpSpPr>
      <p:grpSpPr>
        <a:xfrm>
          <a:off x="0" y="0"/>
          <a:ext cx="0" cy="0"/>
          <a:chOff x="0" y="0"/>
          <a:chExt cx="0" cy="0"/>
        </a:xfrm>
      </p:grpSpPr>
      <p:grpSp>
        <p:nvGrpSpPr>
          <p:cNvPr id="27" name="Gruppo 26">
            <a:extLst>
              <a:ext uri="{FF2B5EF4-FFF2-40B4-BE49-F238E27FC236}">
                <a16:creationId xmlns:a16="http://schemas.microsoft.com/office/drawing/2014/main" id="{D5B785A6-421B-2AC5-BCC4-7AA2E790FB32}"/>
              </a:ext>
            </a:extLst>
          </p:cNvPr>
          <p:cNvGrpSpPr>
            <a:grpSpLocks noGrp="1" noUngrp="1" noRot="1" noMove="1" noResize="1"/>
          </p:cNvGrpSpPr>
          <p:nvPr/>
        </p:nvGrpSpPr>
        <p:grpSpPr>
          <a:xfrm>
            <a:off x="-1524" y="1282"/>
            <a:ext cx="12195068" cy="6856718"/>
            <a:chOff x="-1524" y="1282"/>
            <a:chExt cx="12195068" cy="6856718"/>
          </a:xfrm>
        </p:grpSpPr>
        <p:pic>
          <p:nvPicPr>
            <p:cNvPr id="3" name="Immagine 2" descr="Immagine che contiene pezzo degli scacchi, scacchi, Giochi e sport indoor, gioco da tavolo&#10;&#10;Il contenuto generato dall'IA potrebbe non essere corretto.">
              <a:extLst>
                <a:ext uri="{FF2B5EF4-FFF2-40B4-BE49-F238E27FC236}">
                  <a16:creationId xmlns:a16="http://schemas.microsoft.com/office/drawing/2014/main" id="{C7CC34A8-2AEF-CB58-656E-35BFED8AB6EB}"/>
                </a:ext>
              </a:extLst>
            </p:cNvPr>
            <p:cNvPicPr>
              <a:picLocks noGrp="1" noRot="1" noChangeAspect="1" noMove="1" noResize="1" noEditPoints="1" noAdjustHandles="1" noChangeArrowheads="1" noChangeShapeType="1" noCrop="1"/>
            </p:cNvPicPr>
            <p:nvPr/>
          </p:nvPicPr>
          <p:blipFill>
            <a:blip r:embed="rId2">
              <a:alphaModFix amt="20000"/>
            </a:blip>
            <a:srcRect t="15746"/>
            <a:stretch/>
          </p:blipFill>
          <p:spPr>
            <a:xfrm>
              <a:off x="20" y="1282"/>
              <a:ext cx="12191980" cy="6856718"/>
            </a:xfrm>
            <a:prstGeom prst="rect">
              <a:avLst/>
            </a:prstGeom>
          </p:spPr>
        </p:pic>
        <p:pic>
          <p:nvPicPr>
            <p:cNvPr id="22" name="Immagine 21" descr="Immagine che contiene pezzo degli scacchi, scacchi, Giochi e sport indoor, gioco da tavolo&#10;&#10;Il contenuto generato dall'IA potrebbe non essere corretto.">
              <a:extLst>
                <a:ext uri="{FF2B5EF4-FFF2-40B4-BE49-F238E27FC236}">
                  <a16:creationId xmlns:a16="http://schemas.microsoft.com/office/drawing/2014/main" id="{EE975682-722D-346C-53FF-5ADA27567EFA}"/>
                </a:ext>
              </a:extLst>
            </p:cNvPr>
            <p:cNvPicPr>
              <a:picLocks noGrp="1" noRot="1" noChangeAspect="1" noMove="1" noResize="1" noEditPoints="1" noAdjustHandles="1" noChangeArrowheads="1" noChangeShapeType="1" noCrop="1"/>
            </p:cNvPicPr>
            <p:nvPr/>
          </p:nvPicPr>
          <p:blipFill>
            <a:blip r:embed="rId2"/>
            <a:srcRect t="15744" b="73824"/>
            <a:stretch>
              <a:fillRect/>
            </a:stretch>
          </p:blipFill>
          <p:spPr>
            <a:xfrm>
              <a:off x="20" y="1282"/>
              <a:ext cx="12191980" cy="848914"/>
            </a:xfrm>
            <a:prstGeom prst="rect">
              <a:avLst/>
            </a:prstGeom>
          </p:spPr>
        </p:pic>
        <p:pic>
          <p:nvPicPr>
            <p:cNvPr id="23" name="Immagine 22" descr="Immagine che contiene pezzo degli scacchi, scacchi, Giochi e sport indoor, gioco da tavolo&#10;&#10;Il contenuto generato dall'IA potrebbe non essere corretto.">
              <a:extLst>
                <a:ext uri="{FF2B5EF4-FFF2-40B4-BE49-F238E27FC236}">
                  <a16:creationId xmlns:a16="http://schemas.microsoft.com/office/drawing/2014/main" id="{0CA2FD78-0BE9-413F-7989-78791DF2167A}"/>
                </a:ext>
              </a:extLst>
            </p:cNvPr>
            <p:cNvPicPr>
              <a:picLocks noChangeAspect="1"/>
            </p:cNvPicPr>
            <p:nvPr/>
          </p:nvPicPr>
          <p:blipFill>
            <a:blip r:embed="rId2"/>
            <a:srcRect t="90284"/>
            <a:stretch>
              <a:fillRect/>
            </a:stretch>
          </p:blipFill>
          <p:spPr>
            <a:xfrm>
              <a:off x="1564" y="6066039"/>
              <a:ext cx="12191980" cy="790679"/>
            </a:xfrm>
            <a:prstGeom prst="rect">
              <a:avLst/>
            </a:prstGeom>
          </p:spPr>
        </p:pic>
        <p:pic>
          <p:nvPicPr>
            <p:cNvPr id="25" name="Immagine 24">
              <a:extLst>
                <a:ext uri="{FF2B5EF4-FFF2-40B4-BE49-F238E27FC236}">
                  <a16:creationId xmlns:a16="http://schemas.microsoft.com/office/drawing/2014/main" id="{A307E9A9-3F3F-73C3-9730-A7BD87FCEAF6}"/>
                </a:ext>
              </a:extLst>
            </p:cNvPr>
            <p:cNvPicPr>
              <a:picLocks noGrp="1" noRot="1" noChangeAspect="1" noMove="1" noResize="1" noEditPoints="1" noAdjustHandles="1" noChangeArrowheads="1" noChangeShapeType="1" noCrop="1"/>
            </p:cNvPicPr>
            <p:nvPr/>
          </p:nvPicPr>
          <p:blipFill>
            <a:blip r:embed="rId3"/>
            <a:srcRect t="1300" b="1236"/>
            <a:stretch>
              <a:fillRect/>
            </a:stretch>
          </p:blipFill>
          <p:spPr>
            <a:xfrm>
              <a:off x="-1524" y="385058"/>
              <a:ext cx="12192000" cy="930276"/>
            </a:xfrm>
            <a:prstGeom prst="rect">
              <a:avLst/>
            </a:prstGeom>
          </p:spPr>
        </p:pic>
      </p:grpSp>
      <p:sp>
        <p:nvSpPr>
          <p:cNvPr id="28" name="Rettangolo 27">
            <a:extLst>
              <a:ext uri="{FF2B5EF4-FFF2-40B4-BE49-F238E27FC236}">
                <a16:creationId xmlns:a16="http://schemas.microsoft.com/office/drawing/2014/main" id="{F148736B-8B40-A6B5-2977-A379E5CE438E}"/>
              </a:ext>
            </a:extLst>
          </p:cNvPr>
          <p:cNvSpPr>
            <a:spLocks noGrp="1" noRot="1" noMove="1" noResize="1" noEditPoints="1" noAdjustHandles="1" noChangeArrowheads="1" noChangeShapeType="1"/>
          </p:cNvSpPr>
          <p:nvPr/>
        </p:nvSpPr>
        <p:spPr>
          <a:xfrm>
            <a:off x="-3048" y="508000"/>
            <a:ext cx="12188952" cy="687388"/>
          </a:xfrm>
          <a:prstGeom prst="rect">
            <a:avLst/>
          </a:prstGeom>
          <a:solidFill>
            <a:srgbClr val="F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Titolo 1">
            <a:extLst>
              <a:ext uri="{FF2B5EF4-FFF2-40B4-BE49-F238E27FC236}">
                <a16:creationId xmlns:a16="http://schemas.microsoft.com/office/drawing/2014/main" id="{4E20B2E0-263B-EEFB-64A0-38F379A5BEE9}"/>
              </a:ext>
            </a:extLst>
          </p:cNvPr>
          <p:cNvSpPr txBox="1">
            <a:spLocks/>
          </p:cNvSpPr>
          <p:nvPr/>
        </p:nvSpPr>
        <p:spPr>
          <a:xfrm>
            <a:off x="485965" y="477778"/>
            <a:ext cx="11210925" cy="7448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tx1">
                    <a:lumMod val="85000"/>
                    <a:lumOff val="15000"/>
                  </a:schemeClr>
                </a:solidFill>
                <a:effectLst>
                  <a:outerShdw blurRad="38100" dist="38100" dir="2700000" algn="tl">
                    <a:srgbClr val="000000">
                      <a:alpha val="43137"/>
                    </a:srgbClr>
                  </a:outerShdw>
                </a:effectLst>
                <a:latin typeface="Bahnschrift" panose="020B0502040204020203" pitchFamily="34" charset="0"/>
              </a:rPr>
              <a:t>MOTORE SCACCHISTICO</a:t>
            </a:r>
          </a:p>
        </p:txBody>
      </p:sp>
      <p:sp>
        <p:nvSpPr>
          <p:cNvPr id="7" name="CasellaDiTesto 6">
            <a:extLst>
              <a:ext uri="{FF2B5EF4-FFF2-40B4-BE49-F238E27FC236}">
                <a16:creationId xmlns:a16="http://schemas.microsoft.com/office/drawing/2014/main" id="{0E32A670-BCC2-0294-2704-5EF91B3A8F39}"/>
              </a:ext>
            </a:extLst>
          </p:cNvPr>
          <p:cNvSpPr txBox="1"/>
          <p:nvPr/>
        </p:nvSpPr>
        <p:spPr>
          <a:xfrm>
            <a:off x="874065" y="2444748"/>
            <a:ext cx="10349458" cy="1200329"/>
          </a:xfrm>
          <a:prstGeom prst="rect">
            <a:avLst/>
          </a:prstGeom>
          <a:noFill/>
        </p:spPr>
        <p:txBody>
          <a:bodyPr wrap="square">
            <a:spAutoFit/>
          </a:bodyPr>
          <a:lstStyle/>
          <a:p>
            <a:pPr algn="just"/>
            <a:r>
              <a:rPr lang="it-IT" dirty="0"/>
              <a:t>Un </a:t>
            </a:r>
            <a:r>
              <a:rPr lang="it-IT" b="1" dirty="0"/>
              <a:t>motore scacchistico</a:t>
            </a:r>
            <a:r>
              <a:rPr lang="it-IT" dirty="0"/>
              <a:t> è un programma capace di </a:t>
            </a:r>
            <a:r>
              <a:rPr lang="it-IT" b="1" dirty="0"/>
              <a:t>analizzare una posizione</a:t>
            </a:r>
            <a:r>
              <a:rPr lang="it-IT" dirty="0"/>
              <a:t> e suggerire le </a:t>
            </a:r>
            <a:r>
              <a:rPr lang="it-IT" b="1" dirty="0"/>
              <a:t>migliori mosse possibili</a:t>
            </a:r>
            <a:r>
              <a:rPr lang="it-IT" dirty="0"/>
              <a:t>, calcolando milioni di varianti al secondo. Viene usato soprattutto per </a:t>
            </a:r>
            <a:r>
              <a:rPr lang="it-IT" b="1" dirty="0"/>
              <a:t>analizzare partite a posteriori</a:t>
            </a:r>
            <a:r>
              <a:rPr lang="it-IT" dirty="0"/>
              <a:t>, individuare errori o studiare alternative migliori. Durante le partite reali, </a:t>
            </a:r>
            <a:r>
              <a:rPr lang="it-IT" b="1" dirty="0"/>
              <a:t>usare un motore è considerato </a:t>
            </a:r>
            <a:r>
              <a:rPr lang="it-IT" b="1" dirty="0" err="1"/>
              <a:t>cheating</a:t>
            </a:r>
            <a:r>
              <a:rPr lang="it-IT" dirty="0"/>
              <a:t> ed è vietato in ogni contesto competitivo.</a:t>
            </a:r>
          </a:p>
        </p:txBody>
      </p:sp>
      <p:sp>
        <p:nvSpPr>
          <p:cNvPr id="2" name="Titolo 1">
            <a:extLst>
              <a:ext uri="{FF2B5EF4-FFF2-40B4-BE49-F238E27FC236}">
                <a16:creationId xmlns:a16="http://schemas.microsoft.com/office/drawing/2014/main" id="{98699E83-57F3-77FA-BAA8-A4869B023745}"/>
              </a:ext>
            </a:extLst>
          </p:cNvPr>
          <p:cNvSpPr txBox="1">
            <a:spLocks/>
          </p:cNvSpPr>
          <p:nvPr/>
        </p:nvSpPr>
        <p:spPr>
          <a:xfrm>
            <a:off x="2627555" y="91275"/>
            <a:ext cx="6936890" cy="2368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1000" dirty="0">
                <a:solidFill>
                  <a:srgbClr val="EBDCCC"/>
                </a:solidFill>
                <a:latin typeface="Bahnschrift" panose="020B0502040204020203" pitchFamily="34" charset="0"/>
              </a:rPr>
              <a:t>I termini scacchistici fondamentali</a:t>
            </a:r>
            <a:endParaRPr lang="en-US" sz="1000" dirty="0">
              <a:solidFill>
                <a:srgbClr val="EBDCCC"/>
              </a:solidFill>
              <a:latin typeface="Bahnschrift" panose="020B0502040204020203" pitchFamily="34" charset="0"/>
            </a:endParaRPr>
          </a:p>
        </p:txBody>
      </p:sp>
      <p:sp>
        <p:nvSpPr>
          <p:cNvPr id="5" name="CasellaDiTesto 4">
            <a:extLst>
              <a:ext uri="{FF2B5EF4-FFF2-40B4-BE49-F238E27FC236}">
                <a16:creationId xmlns:a16="http://schemas.microsoft.com/office/drawing/2014/main" id="{FF616AD6-5733-2BC0-948A-DD55C4230CC6}"/>
              </a:ext>
            </a:extLst>
          </p:cNvPr>
          <p:cNvSpPr txBox="1"/>
          <p:nvPr/>
        </p:nvSpPr>
        <p:spPr>
          <a:xfrm>
            <a:off x="872520" y="3565029"/>
            <a:ext cx="10349457" cy="646331"/>
          </a:xfrm>
          <a:prstGeom prst="rect">
            <a:avLst/>
          </a:prstGeom>
          <a:noFill/>
        </p:spPr>
        <p:txBody>
          <a:bodyPr wrap="square">
            <a:spAutoFit/>
          </a:bodyPr>
          <a:lstStyle/>
          <a:p>
            <a:pPr algn="just"/>
            <a:r>
              <a:rPr lang="it-IT" dirty="0"/>
              <a:t>I principali motori di cui sentirai parlare sono </a:t>
            </a:r>
            <a:r>
              <a:rPr lang="it-IT" b="1" dirty="0" err="1"/>
              <a:t>Stockfish</a:t>
            </a:r>
            <a:r>
              <a:rPr lang="it-IT" dirty="0"/>
              <a:t>, tra i più forti e usati al mondo, e </a:t>
            </a:r>
            <a:r>
              <a:rPr lang="it-IT" b="1" dirty="0" err="1"/>
              <a:t>AlphaZero</a:t>
            </a:r>
            <a:r>
              <a:rPr lang="it-IT" dirty="0"/>
              <a:t>, celebre per il suo stile innovativo appreso tramite intelligenza artificiale.</a:t>
            </a:r>
          </a:p>
        </p:txBody>
      </p:sp>
    </p:spTree>
    <p:extLst>
      <p:ext uri="{BB962C8B-B14F-4D97-AF65-F5344CB8AC3E}">
        <p14:creationId xmlns:p14="http://schemas.microsoft.com/office/powerpoint/2010/main" val="104478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7105</TotalTime>
  <Words>12638</Words>
  <Application>Microsoft Office PowerPoint</Application>
  <PresentationFormat>Widescreen</PresentationFormat>
  <Paragraphs>943</Paragraphs>
  <Slides>133</Slides>
  <Notes>26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133</vt:i4>
      </vt:variant>
    </vt:vector>
  </HeadingPairs>
  <TitlesOfParts>
    <vt:vector size="138" baseType="lpstr">
      <vt:lpstr>Aptos</vt:lpstr>
      <vt:lpstr>Aptos Display</vt:lpstr>
      <vt:lpstr>Arial</vt:lpstr>
      <vt:lpstr>Bahnschrift</vt:lpstr>
      <vt:lpstr>Tema di Office</vt:lpstr>
      <vt:lpstr>SCACCHI PER PRINCIPIANTI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Niccolò Abate</dc:creator>
  <cp:lastModifiedBy>Niccolò Abate</cp:lastModifiedBy>
  <cp:revision>155</cp:revision>
  <dcterms:created xsi:type="dcterms:W3CDTF">2025-05-10T09:16:52Z</dcterms:created>
  <dcterms:modified xsi:type="dcterms:W3CDTF">2025-08-13T22:13:23Z</dcterms:modified>
</cp:coreProperties>
</file>